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9"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533"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C80C5-36DD-4902-818E-D932BC42FF91}" type="datetimeFigureOut">
              <a:rPr lang="id-ID" smtClean="0"/>
              <a:pPr/>
              <a:t>13/02/2019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397B73-8C75-4271-940A-66CC56F1AC8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C80C5-36DD-4902-818E-D932BC42FF91}" type="datetimeFigureOut">
              <a:rPr lang="id-ID" smtClean="0"/>
              <a:pPr/>
              <a:t>13/02/2019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397B73-8C75-4271-940A-66CC56F1AC8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wsono@metal.ui.ac.i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88.xml"/><Relationship Id="rId2" Type="http://schemas.openxmlformats.org/officeDocument/2006/relationships/slide" Target="slide37.xml"/><Relationship Id="rId1" Type="http://schemas.openxmlformats.org/officeDocument/2006/relationships/slideLayout" Target="../slideLayouts/slideLayout2.xml"/><Relationship Id="rId4" Type="http://schemas.openxmlformats.org/officeDocument/2006/relationships/slide" Target="slide6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685798" y="2505164"/>
            <a:ext cx="7772400" cy="148302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i="1" dirty="0" smtClean="0">
                <a:solidFill>
                  <a:srgbClr val="FF0000"/>
                </a:solidFill>
                <a:latin typeface="+mn-lt"/>
              </a:rPr>
              <a:t>Draft</a:t>
            </a:r>
            <a:r>
              <a:rPr lang="en-US" sz="3200" dirty="0" smtClean="0">
                <a:solidFill>
                  <a:srgbClr val="FF0000"/>
                </a:solidFill>
                <a:latin typeface="+mn-lt"/>
              </a:rPr>
              <a:t> </a:t>
            </a:r>
            <a:r>
              <a:rPr lang="id-ID" sz="3200" dirty="0" smtClean="0">
                <a:solidFill>
                  <a:srgbClr val="FF0000"/>
                </a:solidFill>
                <a:latin typeface="+mn-lt"/>
              </a:rPr>
              <a:t>Instrumen Akreditasi </a:t>
            </a:r>
            <a:r>
              <a:rPr lang="en-US" sz="3200" dirty="0" smtClean="0">
                <a:solidFill>
                  <a:srgbClr val="FF0000"/>
                </a:solidFill>
                <a:latin typeface="+mn-lt"/>
              </a:rPr>
              <a:t>Program </a:t>
            </a:r>
            <a:r>
              <a:rPr lang="en-US" sz="3200" dirty="0" err="1" smtClean="0">
                <a:solidFill>
                  <a:srgbClr val="FF0000"/>
                </a:solidFill>
                <a:latin typeface="+mn-lt"/>
              </a:rPr>
              <a:t>Studi</a:t>
            </a:r>
            <a:r>
              <a:rPr lang="en-US" sz="3200" dirty="0" smtClean="0">
                <a:solidFill>
                  <a:srgbClr val="FF0000"/>
                </a:solidFill>
                <a:latin typeface="+mn-lt"/>
              </a:rPr>
              <a:t> 4.0</a:t>
            </a:r>
            <a:r>
              <a:rPr lang="id-ID" sz="2800" dirty="0" smtClean="0">
                <a:latin typeface="+mn-lt"/>
              </a:rPr>
              <a:t/>
            </a:r>
            <a:br>
              <a:rPr lang="id-ID" sz="2800" dirty="0" smtClean="0">
                <a:latin typeface="+mn-lt"/>
              </a:rPr>
            </a:br>
            <a:r>
              <a:rPr lang="id-ID" sz="2800" dirty="0" smtClean="0">
                <a:solidFill>
                  <a:srgbClr val="0000FF"/>
                </a:solidFill>
                <a:latin typeface="+mn-lt"/>
              </a:rPr>
              <a:t>Laporan Evaluasi Diri </a:t>
            </a:r>
            <a:r>
              <a:rPr lang="en-US" sz="2800" dirty="0" smtClean="0">
                <a:solidFill>
                  <a:srgbClr val="0000FF"/>
                </a:solidFill>
                <a:latin typeface="+mn-lt"/>
              </a:rPr>
              <a:t>(LED) </a:t>
            </a:r>
            <a:r>
              <a:rPr lang="id-ID" sz="2800" dirty="0" smtClean="0">
                <a:solidFill>
                  <a:srgbClr val="0000FF"/>
                </a:solidFill>
                <a:latin typeface="+mn-lt"/>
              </a:rPr>
              <a:t>dan </a:t>
            </a:r>
            <a:r>
              <a:rPr lang="en-US" sz="2800" dirty="0" smtClean="0">
                <a:solidFill>
                  <a:srgbClr val="0000FF"/>
                </a:solidFill>
                <a:latin typeface="+mn-lt"/>
              </a:rPr>
              <a:t/>
            </a:r>
            <a:br>
              <a:rPr lang="en-US" sz="2800" dirty="0" smtClean="0">
                <a:solidFill>
                  <a:srgbClr val="0000FF"/>
                </a:solidFill>
                <a:latin typeface="+mn-lt"/>
              </a:rPr>
            </a:br>
            <a:r>
              <a:rPr lang="id-ID" sz="2800" dirty="0" smtClean="0">
                <a:solidFill>
                  <a:srgbClr val="0000FF"/>
                </a:solidFill>
                <a:latin typeface="+mn-lt"/>
              </a:rPr>
              <a:t>Laporan Kinerja </a:t>
            </a:r>
            <a:r>
              <a:rPr lang="en-US" sz="2800" dirty="0" smtClean="0">
                <a:solidFill>
                  <a:srgbClr val="0000FF"/>
                </a:solidFill>
                <a:latin typeface="+mn-lt"/>
              </a:rPr>
              <a:t>Program </a:t>
            </a:r>
            <a:r>
              <a:rPr lang="en-US" sz="2800" dirty="0" err="1" smtClean="0">
                <a:solidFill>
                  <a:srgbClr val="0000FF"/>
                </a:solidFill>
                <a:latin typeface="+mn-lt"/>
              </a:rPr>
              <a:t>Studi</a:t>
            </a:r>
            <a:r>
              <a:rPr lang="en-US" sz="2800" dirty="0" smtClean="0">
                <a:solidFill>
                  <a:srgbClr val="0000FF"/>
                </a:solidFill>
                <a:latin typeface="+mn-lt"/>
              </a:rPr>
              <a:t> (LKPS)</a:t>
            </a:r>
            <a:endParaRPr lang="en-US" sz="6600" dirty="0">
              <a:ln w="0"/>
              <a:solidFill>
                <a:srgbClr val="0000FF"/>
              </a:solidFill>
              <a:effectLst>
                <a:outerShdw blurRad="38100" dist="38100" dir="2700000" algn="tl">
                  <a:srgbClr val="000000">
                    <a:alpha val="43137"/>
                  </a:srgbClr>
                </a:outerShdw>
              </a:effectLst>
              <a:latin typeface="+mn-lt"/>
            </a:endParaRPr>
          </a:p>
        </p:txBody>
      </p:sp>
      <p:sp>
        <p:nvSpPr>
          <p:cNvPr id="12" name="Rectangle 11"/>
          <p:cNvSpPr/>
          <p:nvPr/>
        </p:nvSpPr>
        <p:spPr>
          <a:xfrm>
            <a:off x="190500" y="1580182"/>
            <a:ext cx="8839200" cy="830997"/>
          </a:xfrm>
          <a:prstGeom prst="rect">
            <a:avLst/>
          </a:prstGeom>
        </p:spPr>
        <p:txBody>
          <a:bodyPr wrap="square">
            <a:spAutoFit/>
          </a:bodyPr>
          <a:lstStyle/>
          <a:p>
            <a:pPr algn="ctr"/>
            <a:r>
              <a:rPr lang="en-US" sz="2400" b="1" i="0" u="none" strike="noStrike" baseline="0" dirty="0" smtClean="0">
                <a:solidFill>
                  <a:srgbClr val="0000FF"/>
                </a:solidFill>
                <a:cs typeface="Arial" panose="020B0604020202020204" pitchFamily="34" charset="0"/>
              </a:rPr>
              <a:t>B</a:t>
            </a:r>
            <a:r>
              <a:rPr lang="id-ID" sz="2400" b="1" i="0" u="none" strike="noStrike" baseline="0" dirty="0" smtClean="0">
                <a:solidFill>
                  <a:srgbClr val="0000FF"/>
                </a:solidFill>
                <a:cs typeface="Arial" panose="020B0604020202020204" pitchFamily="34" charset="0"/>
              </a:rPr>
              <a:t>adan</a:t>
            </a:r>
            <a:r>
              <a:rPr lang="en-US" sz="2400" b="1" i="0" u="none" strike="noStrike" baseline="0" dirty="0" smtClean="0">
                <a:solidFill>
                  <a:srgbClr val="0000FF"/>
                </a:solidFill>
                <a:cs typeface="Arial" panose="020B0604020202020204" pitchFamily="34" charset="0"/>
              </a:rPr>
              <a:t> A</a:t>
            </a:r>
            <a:r>
              <a:rPr lang="id-ID" sz="2400" b="1" i="0" u="none" strike="noStrike" baseline="0" dirty="0" smtClean="0">
                <a:solidFill>
                  <a:srgbClr val="0000FF"/>
                </a:solidFill>
                <a:cs typeface="Arial" panose="020B0604020202020204" pitchFamily="34" charset="0"/>
              </a:rPr>
              <a:t>kreditasi</a:t>
            </a:r>
            <a:r>
              <a:rPr lang="en-US" sz="2400" b="1" i="0" u="none" strike="noStrike" baseline="0" dirty="0" smtClean="0">
                <a:solidFill>
                  <a:srgbClr val="0000FF"/>
                </a:solidFill>
                <a:cs typeface="Arial" panose="020B0604020202020204" pitchFamily="34" charset="0"/>
              </a:rPr>
              <a:t> N</a:t>
            </a:r>
            <a:r>
              <a:rPr lang="id-ID" sz="2400" b="1" i="0" u="none" strike="noStrike" baseline="0" dirty="0" smtClean="0">
                <a:solidFill>
                  <a:srgbClr val="0000FF"/>
                </a:solidFill>
                <a:cs typeface="Arial" panose="020B0604020202020204" pitchFamily="34" charset="0"/>
              </a:rPr>
              <a:t>asional </a:t>
            </a:r>
            <a:r>
              <a:rPr lang="en-US" sz="2400" b="1" i="0" u="none" strike="noStrike" baseline="0" dirty="0" smtClean="0">
                <a:solidFill>
                  <a:srgbClr val="0000FF"/>
                </a:solidFill>
                <a:cs typeface="Arial" panose="020B0604020202020204" pitchFamily="34" charset="0"/>
              </a:rPr>
              <a:t>P</a:t>
            </a:r>
            <a:r>
              <a:rPr lang="id-ID" sz="2400" b="1" i="0" u="none" strike="noStrike" baseline="0" dirty="0" smtClean="0">
                <a:solidFill>
                  <a:srgbClr val="0000FF"/>
                </a:solidFill>
                <a:cs typeface="Arial" panose="020B0604020202020204" pitchFamily="34" charset="0"/>
              </a:rPr>
              <a:t>erguruan</a:t>
            </a:r>
            <a:r>
              <a:rPr lang="en-US" sz="2400" b="1" i="0" u="none" strike="noStrike" baseline="0" dirty="0" smtClean="0">
                <a:solidFill>
                  <a:srgbClr val="0000FF"/>
                </a:solidFill>
                <a:cs typeface="Arial" panose="020B0604020202020204" pitchFamily="34" charset="0"/>
              </a:rPr>
              <a:t> T</a:t>
            </a:r>
            <a:r>
              <a:rPr lang="id-ID" sz="2400" b="1" i="0" u="none" strike="noStrike" baseline="0" dirty="0" smtClean="0">
                <a:solidFill>
                  <a:srgbClr val="0000FF"/>
                </a:solidFill>
                <a:cs typeface="Arial" panose="020B0604020202020204" pitchFamily="34" charset="0"/>
              </a:rPr>
              <a:t>inggi</a:t>
            </a:r>
            <a:r>
              <a:rPr lang="en-US" sz="2400" b="1" i="0" u="none" strike="noStrike" baseline="0" dirty="0" smtClean="0">
                <a:solidFill>
                  <a:srgbClr val="0000FF"/>
                </a:solidFill>
                <a:cs typeface="Arial" panose="020B0604020202020204" pitchFamily="34" charset="0"/>
              </a:rPr>
              <a:t> </a:t>
            </a:r>
          </a:p>
          <a:p>
            <a:pPr algn="ctr"/>
            <a:r>
              <a:rPr lang="en-US" sz="2400" b="1" i="1" u="none" strike="noStrike" baseline="0" dirty="0" smtClean="0">
                <a:solidFill>
                  <a:srgbClr val="000000"/>
                </a:solidFill>
                <a:cs typeface="Arial" panose="020B0604020202020204" pitchFamily="34" charset="0"/>
              </a:rPr>
              <a:t>National Accreditation Agency for</a:t>
            </a:r>
            <a:r>
              <a:rPr lang="id-ID" sz="2400" b="1" i="1" u="none" strike="noStrike" baseline="0" dirty="0" smtClean="0">
                <a:solidFill>
                  <a:srgbClr val="000000"/>
                </a:solidFill>
                <a:cs typeface="Arial" panose="020B0604020202020204" pitchFamily="34" charset="0"/>
              </a:rPr>
              <a:t> </a:t>
            </a:r>
            <a:r>
              <a:rPr lang="en-US" sz="2400" b="1" i="1" u="none" strike="noStrike" baseline="0" dirty="0" smtClean="0">
                <a:solidFill>
                  <a:srgbClr val="000000"/>
                </a:solidFill>
                <a:cs typeface="Arial" panose="020B0604020202020204" pitchFamily="34" charset="0"/>
              </a:rPr>
              <a:t>Higher Education </a:t>
            </a:r>
            <a:r>
              <a:rPr lang="en-US" sz="2400" b="1" u="none" strike="noStrike" baseline="0" dirty="0" smtClean="0">
                <a:solidFill>
                  <a:srgbClr val="000000"/>
                </a:solidFill>
                <a:cs typeface="Arial" panose="020B0604020202020204" pitchFamily="34" charset="0"/>
              </a:rPr>
              <a:t>(NAAHE)</a:t>
            </a:r>
            <a:endParaRPr lang="en-US" sz="2400" dirty="0">
              <a:cs typeface="Arial" panose="020B0604020202020204" pitchFamily="34" charset="0"/>
            </a:endParaRPr>
          </a:p>
        </p:txBody>
      </p:sp>
      <p:pic>
        <p:nvPicPr>
          <p:cNvPr id="15" name="Picture 1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777780" y="79067"/>
            <a:ext cx="1588437" cy="1366056"/>
          </a:xfrm>
          <a:prstGeom prst="rect">
            <a:avLst/>
          </a:prstGeom>
        </p:spPr>
      </p:pic>
      <p:sp>
        <p:nvSpPr>
          <p:cNvPr id="7" name="TextBox 6"/>
          <p:cNvSpPr txBox="1"/>
          <p:nvPr/>
        </p:nvSpPr>
        <p:spPr>
          <a:xfrm>
            <a:off x="685798" y="3988184"/>
            <a:ext cx="7565064" cy="1200329"/>
          </a:xfrm>
          <a:prstGeom prst="rect">
            <a:avLst/>
          </a:prstGeom>
          <a:noFill/>
        </p:spPr>
        <p:txBody>
          <a:bodyPr wrap="square" rtlCol="0">
            <a:spAutoFit/>
          </a:bodyPr>
          <a:lstStyle/>
          <a:p>
            <a:pPr algn="ctr"/>
            <a:r>
              <a:rPr lang="en-US" dirty="0" err="1" smtClean="0">
                <a:latin typeface="AR CENA" panose="02000000000000000000" pitchFamily="2" charset="0"/>
              </a:rPr>
              <a:t>Disampaikan</a:t>
            </a:r>
            <a:r>
              <a:rPr lang="en-US" dirty="0" smtClean="0">
                <a:latin typeface="AR CENA" panose="02000000000000000000" pitchFamily="2" charset="0"/>
              </a:rPr>
              <a:t> </a:t>
            </a:r>
            <a:r>
              <a:rPr lang="en-US" dirty="0" err="1" smtClean="0">
                <a:latin typeface="AR CENA" panose="02000000000000000000" pitchFamily="2" charset="0"/>
              </a:rPr>
              <a:t>oleh</a:t>
            </a:r>
            <a:r>
              <a:rPr lang="en-US" dirty="0" smtClean="0">
                <a:latin typeface="AR CENA" panose="02000000000000000000" pitchFamily="2" charset="0"/>
              </a:rPr>
              <a:t>:</a:t>
            </a:r>
          </a:p>
          <a:p>
            <a:pPr algn="ctr"/>
            <a:r>
              <a:rPr lang="en-US" dirty="0" err="1" smtClean="0">
                <a:latin typeface="AR CENA" panose="02000000000000000000" pitchFamily="2" charset="0"/>
              </a:rPr>
              <a:t>Johny</a:t>
            </a:r>
            <a:r>
              <a:rPr lang="en-US" dirty="0" smtClean="0">
                <a:latin typeface="AR CENA" panose="02000000000000000000" pitchFamily="2" charset="0"/>
              </a:rPr>
              <a:t> </a:t>
            </a:r>
            <a:r>
              <a:rPr lang="en-US" dirty="0" err="1" smtClean="0">
                <a:latin typeface="AR CENA" panose="02000000000000000000" pitchFamily="2" charset="0"/>
              </a:rPr>
              <a:t>Wahyuadi</a:t>
            </a:r>
            <a:r>
              <a:rPr lang="en-US" dirty="0" smtClean="0">
                <a:latin typeface="AR CENA" panose="02000000000000000000" pitchFamily="2" charset="0"/>
              </a:rPr>
              <a:t> </a:t>
            </a:r>
            <a:r>
              <a:rPr lang="en-US" dirty="0" err="1" smtClean="0">
                <a:latin typeface="AR CENA" panose="02000000000000000000" pitchFamily="2" charset="0"/>
              </a:rPr>
              <a:t>Soedarsono</a:t>
            </a:r>
            <a:r>
              <a:rPr lang="en-US" dirty="0" smtClean="0">
                <a:latin typeface="AR CENA" panose="02000000000000000000" pitchFamily="2" charset="0"/>
              </a:rPr>
              <a:t> (</a:t>
            </a:r>
            <a:r>
              <a:rPr lang="en-US" dirty="0" smtClean="0">
                <a:latin typeface="AR CENA" panose="02000000000000000000" pitchFamily="2" charset="0"/>
                <a:hlinkClick r:id="rId3"/>
              </a:rPr>
              <a:t>jwsono@metal.ui.ac.id</a:t>
            </a:r>
            <a:r>
              <a:rPr lang="en-US" dirty="0" smtClean="0">
                <a:latin typeface="AR CENA" panose="02000000000000000000" pitchFamily="2" charset="0"/>
              </a:rPr>
              <a:t>)</a:t>
            </a:r>
          </a:p>
          <a:p>
            <a:pPr algn="ctr"/>
            <a:r>
              <a:rPr lang="en-US" dirty="0" err="1" smtClean="0">
                <a:latin typeface="AR CENA" panose="02000000000000000000" pitchFamily="2" charset="0"/>
              </a:rPr>
              <a:t>Adang</a:t>
            </a:r>
            <a:r>
              <a:rPr lang="en-US" dirty="0" smtClean="0">
                <a:latin typeface="AR CENA" panose="02000000000000000000" pitchFamily="2" charset="0"/>
              </a:rPr>
              <a:t> </a:t>
            </a:r>
            <a:r>
              <a:rPr lang="en-US" dirty="0" err="1" smtClean="0">
                <a:latin typeface="AR CENA" panose="02000000000000000000" pitchFamily="2" charset="0"/>
              </a:rPr>
              <a:t>Suhendra</a:t>
            </a:r>
            <a:endParaRPr lang="en-US" dirty="0" smtClean="0">
              <a:latin typeface="AR CENA" panose="02000000000000000000" pitchFamily="2" charset="0"/>
            </a:endParaRPr>
          </a:p>
          <a:p>
            <a:pPr algn="ctr"/>
            <a:r>
              <a:rPr lang="en-US" dirty="0" smtClean="0">
                <a:latin typeface="AR CENA" panose="02000000000000000000" pitchFamily="2" charset="0"/>
              </a:rPr>
              <a:t>Tim </a:t>
            </a:r>
            <a:r>
              <a:rPr lang="en-US" dirty="0" err="1" smtClean="0">
                <a:latin typeface="AR CENA" panose="02000000000000000000" pitchFamily="2" charset="0"/>
              </a:rPr>
              <a:t>Penyusun</a:t>
            </a:r>
            <a:r>
              <a:rPr lang="en-US" dirty="0" smtClean="0">
                <a:latin typeface="AR CENA" panose="02000000000000000000" pitchFamily="2" charset="0"/>
              </a:rPr>
              <a:t> </a:t>
            </a:r>
            <a:r>
              <a:rPr lang="en-US" dirty="0" err="1" smtClean="0">
                <a:latin typeface="AR CENA" panose="02000000000000000000" pitchFamily="2" charset="0"/>
              </a:rPr>
              <a:t>Instrumen</a:t>
            </a:r>
            <a:r>
              <a:rPr lang="en-US" dirty="0" smtClean="0">
                <a:latin typeface="AR CENA" panose="02000000000000000000" pitchFamily="2" charset="0"/>
              </a:rPr>
              <a:t> APT 3.0 </a:t>
            </a:r>
            <a:r>
              <a:rPr lang="en-US" dirty="0" err="1" smtClean="0">
                <a:latin typeface="AR CENA" panose="02000000000000000000" pitchFamily="2" charset="0"/>
              </a:rPr>
              <a:t>dan</a:t>
            </a:r>
            <a:r>
              <a:rPr lang="en-US" dirty="0" smtClean="0">
                <a:latin typeface="AR CENA" panose="02000000000000000000" pitchFamily="2" charset="0"/>
              </a:rPr>
              <a:t> APS 4.0  BAN PT</a:t>
            </a:r>
            <a:endParaRPr lang="en-US" dirty="0">
              <a:latin typeface="AR CENA" panose="02000000000000000000" pitchFamily="2" charset="0"/>
            </a:endParaRPr>
          </a:p>
        </p:txBody>
      </p:sp>
      <p:sp>
        <p:nvSpPr>
          <p:cNvPr id="9" name="Subtitle 2"/>
          <p:cNvSpPr txBox="1">
            <a:spLocks/>
          </p:cNvSpPr>
          <p:nvPr/>
        </p:nvSpPr>
        <p:spPr>
          <a:xfrm>
            <a:off x="0" y="5306385"/>
            <a:ext cx="9143999" cy="1551615"/>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id-ID" sz="2800" dirty="0" smtClean="0">
                <a:solidFill>
                  <a:schemeClr val="bg1"/>
                </a:solidFill>
              </a:rPr>
              <a:t>Sosialisasi Instrumen Akreditasi P</a:t>
            </a:r>
            <a:r>
              <a:rPr lang="en-US" sz="2800" dirty="0" err="1" smtClean="0">
                <a:solidFill>
                  <a:schemeClr val="bg1"/>
                </a:solidFill>
              </a:rPr>
              <a:t>rogram</a:t>
            </a:r>
            <a:r>
              <a:rPr lang="en-US" sz="2800" dirty="0" smtClean="0">
                <a:solidFill>
                  <a:schemeClr val="bg1"/>
                </a:solidFill>
              </a:rPr>
              <a:t> </a:t>
            </a:r>
            <a:r>
              <a:rPr lang="en-US" sz="2800" dirty="0" err="1" smtClean="0">
                <a:solidFill>
                  <a:schemeClr val="bg1"/>
                </a:solidFill>
              </a:rPr>
              <a:t>Studi</a:t>
            </a:r>
            <a:r>
              <a:rPr lang="en-US" sz="2800" dirty="0" smtClean="0">
                <a:solidFill>
                  <a:schemeClr val="bg1"/>
                </a:solidFill>
              </a:rPr>
              <a:t> 4.0</a:t>
            </a:r>
            <a:endParaRPr lang="id-ID" sz="2800" dirty="0" smtClean="0">
              <a:solidFill>
                <a:schemeClr val="bg1"/>
              </a:solidFill>
            </a:endParaRPr>
          </a:p>
          <a:p>
            <a:pPr>
              <a:lnSpc>
                <a:spcPct val="100000"/>
              </a:lnSpc>
              <a:spcBef>
                <a:spcPts val="0"/>
              </a:spcBef>
            </a:pPr>
            <a:r>
              <a:rPr lang="en-US" dirty="0" smtClean="0">
                <a:solidFill>
                  <a:schemeClr val="bg1"/>
                </a:solidFill>
              </a:rPr>
              <a:t>APTISI III</a:t>
            </a:r>
            <a:endParaRPr lang="en-US" dirty="0" smtClean="0">
              <a:solidFill>
                <a:schemeClr val="bg1"/>
              </a:solidFill>
            </a:endParaRPr>
          </a:p>
          <a:p>
            <a:pPr>
              <a:lnSpc>
                <a:spcPct val="100000"/>
              </a:lnSpc>
              <a:spcBef>
                <a:spcPts val="0"/>
              </a:spcBef>
            </a:pPr>
            <a:r>
              <a:rPr lang="en-US" dirty="0" smtClean="0">
                <a:solidFill>
                  <a:schemeClr val="bg1"/>
                </a:solidFill>
              </a:rPr>
              <a:t>Jakarta, 13 </a:t>
            </a:r>
            <a:r>
              <a:rPr lang="en-US" dirty="0" err="1" smtClean="0">
                <a:solidFill>
                  <a:schemeClr val="bg1"/>
                </a:solidFill>
              </a:rPr>
              <a:t>Pebruari</a:t>
            </a:r>
            <a:r>
              <a:rPr lang="en-US" dirty="0" smtClean="0">
                <a:solidFill>
                  <a:schemeClr val="bg1"/>
                </a:solidFill>
              </a:rPr>
              <a:t> 2019</a:t>
            </a:r>
            <a:endParaRPr lang="en-US" dirty="0">
              <a:solidFill>
                <a:schemeClr val="bg1"/>
              </a:solidFill>
            </a:endParaRPr>
          </a:p>
        </p:txBody>
      </p:sp>
    </p:spTree>
    <p:extLst>
      <p:ext uri="{BB962C8B-B14F-4D97-AF65-F5344CB8AC3E}">
        <p14:creationId xmlns="" xmlns:p14="http://schemas.microsoft.com/office/powerpoint/2010/main" val="193323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a:off x="1897929" y="1280554"/>
            <a:ext cx="5418868" cy="5437848"/>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600"/>
          </a:p>
        </p:txBody>
      </p:sp>
      <p:sp>
        <p:nvSpPr>
          <p:cNvPr id="34" name="Rectangle 33"/>
          <p:cNvSpPr/>
          <p:nvPr/>
        </p:nvSpPr>
        <p:spPr>
          <a:xfrm>
            <a:off x="3120999" y="5721947"/>
            <a:ext cx="2972723" cy="47691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600" b="1">
                <a:solidFill>
                  <a:srgbClr val="FF0000"/>
                </a:solidFill>
              </a:rPr>
              <a:t>Keuangan, Sarana, dan Prasarana</a:t>
            </a:r>
            <a:endParaRPr lang="en-US" sz="1600" b="1">
              <a:solidFill>
                <a:srgbClr val="FF0000"/>
              </a:solidFill>
              <a:latin typeface="Arial Rounded MT Bold" panose="020F0704030504030204" pitchFamily="34" charset="0"/>
            </a:endParaRPr>
          </a:p>
        </p:txBody>
      </p:sp>
      <p:sp>
        <p:nvSpPr>
          <p:cNvPr id="32" name="Rectangle 31"/>
          <p:cNvSpPr/>
          <p:nvPr/>
        </p:nvSpPr>
        <p:spPr>
          <a:xfrm rot="16200000">
            <a:off x="5608969" y="3653364"/>
            <a:ext cx="2145107" cy="47691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600" b="1">
                <a:solidFill>
                  <a:srgbClr val="FF0000"/>
                </a:solidFill>
              </a:rPr>
              <a:t>Sumber Daya Manusia</a:t>
            </a:r>
            <a:endParaRPr lang="en-US" sz="1600" b="1">
              <a:solidFill>
                <a:srgbClr val="FF0000"/>
              </a:solidFill>
              <a:latin typeface="Arial Rounded MT Bold" panose="020F0704030504030204" pitchFamily="34" charset="0"/>
            </a:endParaRPr>
          </a:p>
        </p:txBody>
      </p:sp>
      <p:sp>
        <p:nvSpPr>
          <p:cNvPr id="30" name="Rectangle 29"/>
          <p:cNvSpPr/>
          <p:nvPr/>
        </p:nvSpPr>
        <p:spPr>
          <a:xfrm rot="16200000">
            <a:off x="1932759" y="3675288"/>
            <a:ext cx="1152785" cy="47691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600" b="1">
                <a:solidFill>
                  <a:srgbClr val="FF0000"/>
                </a:solidFill>
              </a:rPr>
              <a:t>Mahasiswa</a:t>
            </a:r>
            <a:endParaRPr lang="en-US" sz="1600" b="1">
              <a:solidFill>
                <a:srgbClr val="FF0000"/>
              </a:solidFill>
              <a:latin typeface="Arial Rounded MT Bold" panose="020F0704030504030204" pitchFamily="34" charset="0"/>
            </a:endParaRPr>
          </a:p>
        </p:txBody>
      </p:sp>
      <p:sp>
        <p:nvSpPr>
          <p:cNvPr id="5" name="Oval 4"/>
          <p:cNvSpPr/>
          <p:nvPr/>
        </p:nvSpPr>
        <p:spPr>
          <a:xfrm>
            <a:off x="2987673" y="2394804"/>
            <a:ext cx="3239379" cy="320934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200"/>
          </a:p>
        </p:txBody>
      </p:sp>
      <p:sp>
        <p:nvSpPr>
          <p:cNvPr id="36" name="Rectangle 35"/>
          <p:cNvSpPr/>
          <p:nvPr/>
        </p:nvSpPr>
        <p:spPr>
          <a:xfrm>
            <a:off x="3999345" y="3426276"/>
            <a:ext cx="1155553" cy="401949"/>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sz="1200" b="1">
                <a:solidFill>
                  <a:schemeClr val="accent5">
                    <a:lumMod val="40000"/>
                    <a:lumOff val="60000"/>
                  </a:schemeClr>
                </a:solidFill>
              </a:rPr>
              <a:t>Pendidikan</a:t>
            </a:r>
            <a:endParaRPr lang="en-US" sz="1200" b="1">
              <a:solidFill>
                <a:schemeClr val="accent5">
                  <a:lumMod val="40000"/>
                  <a:lumOff val="60000"/>
                </a:schemeClr>
              </a:solidFill>
              <a:latin typeface="Arial Rounded MT Bold" panose="020F0704030504030204" pitchFamily="34" charset="0"/>
            </a:endParaRPr>
          </a:p>
        </p:txBody>
      </p:sp>
      <p:sp>
        <p:nvSpPr>
          <p:cNvPr id="38" name="Rectangle 37"/>
          <p:cNvSpPr/>
          <p:nvPr/>
        </p:nvSpPr>
        <p:spPr>
          <a:xfrm>
            <a:off x="4752753" y="4964373"/>
            <a:ext cx="1584253" cy="42158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r>
              <a:rPr lang="en-US" sz="1200" b="1">
                <a:solidFill>
                  <a:srgbClr val="FF0000"/>
                </a:solidFill>
              </a:rPr>
              <a:t>Penelitian</a:t>
            </a:r>
            <a:endParaRPr lang="en-US" sz="1200" b="1">
              <a:solidFill>
                <a:srgbClr val="FF0000"/>
              </a:solidFill>
              <a:latin typeface="Arial Rounded MT Bold" panose="020F0704030504030204" pitchFamily="34" charset="0"/>
            </a:endParaRPr>
          </a:p>
        </p:txBody>
      </p:sp>
      <p:sp>
        <p:nvSpPr>
          <p:cNvPr id="40" name="Rectangle 39"/>
          <p:cNvSpPr/>
          <p:nvPr/>
        </p:nvSpPr>
        <p:spPr>
          <a:xfrm>
            <a:off x="2470012" y="4989605"/>
            <a:ext cx="2198684" cy="39634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ctr"/>
            <a:r>
              <a:rPr lang="en-US" sz="1200" b="1">
                <a:solidFill>
                  <a:srgbClr val="FF0000"/>
                </a:solidFill>
              </a:rPr>
              <a:t>Pengabdian kepada Masyarakat</a:t>
            </a:r>
            <a:endParaRPr lang="en-US" sz="1200" b="1">
              <a:solidFill>
                <a:srgbClr val="FF0000"/>
              </a:solidFill>
              <a:latin typeface="Arial Rounded MT Bold" panose="020F0704030504030204" pitchFamily="34" charset="0"/>
            </a:endParaRPr>
          </a:p>
        </p:txBody>
      </p:sp>
      <p:sp>
        <p:nvSpPr>
          <p:cNvPr id="42" name="Rectangle 41"/>
          <p:cNvSpPr/>
          <p:nvPr/>
        </p:nvSpPr>
        <p:spPr>
          <a:xfrm>
            <a:off x="3467804" y="4026037"/>
            <a:ext cx="2347325" cy="401949"/>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sz="1200" b="1">
                <a:solidFill>
                  <a:schemeClr val="accent5">
                    <a:lumMod val="40000"/>
                    <a:lumOff val="60000"/>
                  </a:schemeClr>
                </a:solidFill>
              </a:rPr>
              <a:t>Luaran dan Capaian Tridharma</a:t>
            </a:r>
            <a:endParaRPr lang="en-US" sz="1200" b="1">
              <a:solidFill>
                <a:schemeClr val="accent5">
                  <a:lumMod val="40000"/>
                  <a:lumOff val="60000"/>
                </a:schemeClr>
              </a:solidFill>
              <a:latin typeface="Arial Rounded MT Bold" panose="020F0704030504030204" pitchFamily="34" charset="0"/>
            </a:endParaRPr>
          </a:p>
        </p:txBody>
      </p:sp>
      <p:sp>
        <p:nvSpPr>
          <p:cNvPr id="6" name="Rectangle 5"/>
          <p:cNvSpPr/>
          <p:nvPr/>
        </p:nvSpPr>
        <p:spPr>
          <a:xfrm>
            <a:off x="2581558" y="657346"/>
            <a:ext cx="4119818"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400" b="1">
                <a:solidFill>
                  <a:srgbClr val="FFFF00"/>
                </a:solidFill>
              </a:rPr>
              <a:t>Visi, Misi, Tujuan, dan Strategi</a:t>
            </a:r>
            <a:endParaRPr lang="en-US" sz="1400" b="1">
              <a:solidFill>
                <a:srgbClr val="FFFF00"/>
              </a:solidFill>
              <a:latin typeface="Arial Rounded MT Bold" panose="020F0704030504030204" pitchFamily="34" charset="0"/>
            </a:endParaRPr>
          </a:p>
        </p:txBody>
      </p:sp>
      <p:sp>
        <p:nvSpPr>
          <p:cNvPr id="13" name="Down Arrow 12"/>
          <p:cNvSpPr/>
          <p:nvPr/>
        </p:nvSpPr>
        <p:spPr>
          <a:xfrm>
            <a:off x="3846687" y="1191667"/>
            <a:ext cx="1724774" cy="2128137"/>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 name="TextBox 10"/>
          <p:cNvSpPr txBox="1"/>
          <p:nvPr/>
        </p:nvSpPr>
        <p:spPr>
          <a:xfrm>
            <a:off x="2962587" y="1972978"/>
            <a:ext cx="3304494" cy="400110"/>
          </a:xfrm>
          <a:prstGeom prst="rect">
            <a:avLst/>
          </a:prstGeom>
          <a:noFill/>
        </p:spPr>
        <p:txBody>
          <a:bodyPr wrap="none" rtlCol="0">
            <a:spAutoFit/>
          </a:bodyPr>
          <a:lstStyle/>
          <a:p>
            <a:pPr algn="ctr"/>
            <a:r>
              <a:rPr lang="en-US" sz="2000" b="1" smtClean="0">
                <a:solidFill>
                  <a:srgbClr val="FF0000"/>
                </a:solidFill>
              </a:rPr>
              <a:t>Unit Pengelola Program Studi</a:t>
            </a:r>
            <a:endParaRPr lang="en-US" sz="2000" b="1">
              <a:solidFill>
                <a:srgbClr val="FF0000"/>
              </a:solidFill>
            </a:endParaRPr>
          </a:p>
        </p:txBody>
      </p:sp>
      <p:sp>
        <p:nvSpPr>
          <p:cNvPr id="28" name="Rectangle 27"/>
          <p:cNvSpPr/>
          <p:nvPr/>
        </p:nvSpPr>
        <p:spPr>
          <a:xfrm>
            <a:off x="2573559" y="1316448"/>
            <a:ext cx="4119818"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400" b="1">
                <a:solidFill>
                  <a:srgbClr val="FFFF00"/>
                </a:solidFill>
              </a:rPr>
              <a:t>Tata Pamong, Tata Kelola, dan Kerjasama</a:t>
            </a:r>
            <a:endParaRPr lang="en-US" sz="1400" b="1">
              <a:solidFill>
                <a:srgbClr val="FFFF00"/>
              </a:solidFill>
              <a:latin typeface="Arial Rounded MT Bold" panose="020F0704030504030204" pitchFamily="34" charset="0"/>
            </a:endParaRPr>
          </a:p>
        </p:txBody>
      </p:sp>
      <p:sp>
        <p:nvSpPr>
          <p:cNvPr id="8" name="TextBox 7"/>
          <p:cNvSpPr txBox="1"/>
          <p:nvPr/>
        </p:nvSpPr>
        <p:spPr>
          <a:xfrm>
            <a:off x="3785704" y="2730338"/>
            <a:ext cx="1695529" cy="400110"/>
          </a:xfrm>
          <a:prstGeom prst="rect">
            <a:avLst/>
          </a:prstGeom>
          <a:noFill/>
        </p:spPr>
        <p:txBody>
          <a:bodyPr wrap="none" rtlCol="0">
            <a:spAutoFit/>
          </a:bodyPr>
          <a:lstStyle/>
          <a:p>
            <a:pPr algn="ctr"/>
            <a:r>
              <a:rPr lang="en-US" sz="2000" b="1" smtClean="0">
                <a:solidFill>
                  <a:srgbClr val="002060"/>
                </a:solidFill>
              </a:rPr>
              <a:t>Program Studi</a:t>
            </a:r>
            <a:endParaRPr lang="en-US" sz="2000" b="1">
              <a:solidFill>
                <a:srgbClr val="002060"/>
              </a:solidFill>
            </a:endParaRPr>
          </a:p>
        </p:txBody>
      </p:sp>
      <p:sp>
        <p:nvSpPr>
          <p:cNvPr id="16" name="TextBox 15"/>
          <p:cNvSpPr txBox="1"/>
          <p:nvPr/>
        </p:nvSpPr>
        <p:spPr>
          <a:xfrm>
            <a:off x="3527115" y="184341"/>
            <a:ext cx="2363917" cy="400110"/>
          </a:xfrm>
          <a:prstGeom prst="rect">
            <a:avLst/>
          </a:prstGeom>
          <a:noFill/>
        </p:spPr>
        <p:txBody>
          <a:bodyPr wrap="none" rtlCol="0">
            <a:spAutoFit/>
          </a:bodyPr>
          <a:lstStyle/>
          <a:p>
            <a:r>
              <a:rPr lang="en-US" sz="2000" b="1" smtClean="0"/>
              <a:t>PERGURUAN TINGGI</a:t>
            </a:r>
            <a:endParaRPr lang="en-US" sz="2000" b="1"/>
          </a:p>
        </p:txBody>
      </p:sp>
    </p:spTree>
    <p:extLst>
      <p:ext uri="{BB962C8B-B14F-4D97-AF65-F5344CB8AC3E}">
        <p14:creationId xmlns="" xmlns:p14="http://schemas.microsoft.com/office/powerpoint/2010/main" val="156720037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Indikator Kinerja </a:t>
            </a:r>
            <a:r>
              <a:rPr lang="en-US" b="1" smtClean="0"/>
              <a:t>Utama</a:t>
            </a:r>
            <a:endParaRPr lang="en-US"/>
          </a:p>
        </p:txBody>
      </p:sp>
      <p:sp>
        <p:nvSpPr>
          <p:cNvPr id="3" name="Content Placeholder 2"/>
          <p:cNvSpPr>
            <a:spLocks noGrp="1"/>
          </p:cNvSpPr>
          <p:nvPr>
            <p:ph idx="1"/>
          </p:nvPr>
        </p:nvSpPr>
        <p:spPr/>
        <p:txBody>
          <a:bodyPr>
            <a:normAutofit fontScale="92500" lnSpcReduction="20000"/>
          </a:bodyPr>
          <a:lstStyle/>
          <a:p>
            <a:r>
              <a:rPr lang="en-US"/>
              <a:t>Tampilkan data PkM dengan representasi yang komprehensif serta simpulkan kecenderungan yang terjadi, seperti kurva tren, rasio, proporsi yang meliputi:</a:t>
            </a:r>
          </a:p>
          <a:p>
            <a:pPr lvl="0"/>
            <a:r>
              <a:rPr lang="en-US"/>
              <a:t>Kegiatan PkM DTPS yang melibatkan mahasiswa dalam 3 tahun terakhir (Tabel 7.a LKPS).</a:t>
            </a:r>
          </a:p>
          <a:p>
            <a:pPr lvl="0"/>
            <a:r>
              <a:rPr lang="en-US"/>
              <a:t>Pemanfaatan hasil PkM dalam pembelajaran dalam 3 tahun terakhir dari (Tabel 5.b LKPS). Kaitkan dengan agenda PkM dosen yang merupakan penjabaran dari peta jalan PkM UPPS dan mendukung capaian pembelajaran. </a:t>
            </a:r>
          </a:p>
          <a:p>
            <a:endParaRPr lang="en-US"/>
          </a:p>
        </p:txBody>
      </p:sp>
    </p:spTree>
    <p:extLst>
      <p:ext uri="{BB962C8B-B14F-4D97-AF65-F5344CB8AC3E}">
        <p14:creationId xmlns="" xmlns:p14="http://schemas.microsoft.com/office/powerpoint/2010/main" val="3805546772"/>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a:t>Relevansi PkM pada UPPS mencakup unsur-unsur sebagai berikut: </a:t>
            </a:r>
          </a:p>
          <a:p>
            <a:pPr lvl="0"/>
            <a:r>
              <a:rPr lang="en-US"/>
              <a:t>memiliki peta jalan yang memayungi tema PkM dosen dan mahasiswa serta hilirisasi/penerapan keilmuan program studi. </a:t>
            </a:r>
          </a:p>
          <a:p>
            <a:pPr lvl="0"/>
            <a:r>
              <a:rPr lang="en-US"/>
              <a:t>dosen dan mahasiswa melaksanakan PkM sesuai dengan peta jalan PkM. </a:t>
            </a:r>
          </a:p>
          <a:p>
            <a:pPr lvl="0"/>
            <a:r>
              <a:rPr lang="en-US"/>
              <a:t>melakukan evaluasi kesesuaian PkM dosen dan mahasiswa dengan peta jalan, dan </a:t>
            </a:r>
          </a:p>
          <a:p>
            <a:pPr lvl="0"/>
            <a:r>
              <a:rPr lang="en-US"/>
              <a:t>menggunakan hasil evaluasi untuk perbaikan relevansi PkM dan pengembangan keilmuan program studi.</a:t>
            </a:r>
          </a:p>
          <a:p>
            <a:endParaRPr lang="en-US"/>
          </a:p>
        </p:txBody>
      </p:sp>
    </p:spTree>
    <p:extLst>
      <p:ext uri="{BB962C8B-B14F-4D97-AF65-F5344CB8AC3E}">
        <p14:creationId xmlns="" xmlns:p14="http://schemas.microsoft.com/office/powerpoint/2010/main" val="3851823090"/>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r>
              <a:rPr lang="en-US"/>
              <a:t>Indikator kinerja tambahan adalah indikator proses PkM lain yang ditetapkan oleh masing-masing perguruan tinggi untuk melampui SN- 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3480191783"/>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Evaluasi Capaian Kinerja</a:t>
            </a:r>
            <a:endParaRPr lang="en-US"/>
          </a:p>
          <a:p>
            <a:pPr marL="0" indent="0">
              <a:buNone/>
            </a:pPr>
            <a:r>
              <a:rPr lang="en-US"/>
              <a:t>Berisi deskripsi dan analisi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a:p>
            <a:endParaRPr lang="en-US"/>
          </a:p>
        </p:txBody>
      </p:sp>
    </p:spTree>
    <p:extLst>
      <p:ext uri="{BB962C8B-B14F-4D97-AF65-F5344CB8AC3E}">
        <p14:creationId xmlns="" xmlns:p14="http://schemas.microsoft.com/office/powerpoint/2010/main" val="187085599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Penjaminan Mutu PkM</a:t>
            </a:r>
            <a:endParaRPr lang="en-US"/>
          </a:p>
          <a:p>
            <a:pPr marL="0" indent="0">
              <a:buNone/>
            </a:pPr>
            <a:r>
              <a:rPr lang="en-US"/>
              <a:t>Berisi deskripsi dan bukti sahih tentang implementasi sistem penjaminan mutu di UPPS yang sesuai dengan standar mutu perguruan tinggi terkait PkM mengikuti siklus penetapan, pelaksanaan, evaluasi, pengendalian, dan perbaikan berkelanjutan (PPEPP).</a:t>
            </a:r>
          </a:p>
          <a:p>
            <a:endParaRPr lang="en-US"/>
          </a:p>
        </p:txBody>
      </p:sp>
    </p:spTree>
    <p:extLst>
      <p:ext uri="{BB962C8B-B14F-4D97-AF65-F5344CB8AC3E}">
        <p14:creationId xmlns="" xmlns:p14="http://schemas.microsoft.com/office/powerpoint/2010/main" val="2417318585"/>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lvl="0" indent="0">
              <a:buNone/>
            </a:pPr>
            <a:r>
              <a:rPr lang="en-US" b="1"/>
              <a:t>Kepuasan Pengguna</a:t>
            </a:r>
            <a:endParaRPr lang="en-US"/>
          </a:p>
          <a:p>
            <a:pPr lvl="0"/>
            <a:r>
              <a:rPr lang="en-US"/>
              <a:t>Deskripsi sistem untuk mengukur kepuasan pengguna proses PkM (pengabdi dan mitra), termasuk kejelasan instrumen yang digunakan, pelaksanaan, perekaman dan analisis datanya.</a:t>
            </a:r>
          </a:p>
          <a:p>
            <a:pPr lvl="0"/>
            <a:r>
              <a:rPr lang="en-US"/>
              <a:t>Ketersediaan bukti yang sahih tentang hasil pengukuran kepuasan pengabdi dan mitra yang dilaksanakan secara konsisten, dan ditindaklanjuti secara berkala dan tersistem.</a:t>
            </a:r>
          </a:p>
          <a:p>
            <a:endParaRPr lang="en-US"/>
          </a:p>
        </p:txBody>
      </p:sp>
    </p:spTree>
    <p:extLst>
      <p:ext uri="{BB962C8B-B14F-4D97-AF65-F5344CB8AC3E}">
        <p14:creationId xmlns="" xmlns:p14="http://schemas.microsoft.com/office/powerpoint/2010/main" val="415344852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smtClean="0"/>
              <a:t>Simpulan </a:t>
            </a:r>
            <a:r>
              <a:rPr lang="en-US" b="1"/>
              <a:t>Hasil Evaluasi serta Tindak Lanjut</a:t>
            </a:r>
            <a:endParaRPr lang="en-US"/>
          </a:p>
          <a:p>
            <a:pPr marL="0" indent="0">
              <a:buNone/>
            </a:pPr>
            <a:r>
              <a:rPr lang="en-US"/>
              <a:t>Berisi ringkasan dari: pemosisian, masalah dan akar masalah, serta rencana perbaikan dan pengembangan UPPS.</a:t>
            </a:r>
          </a:p>
          <a:p>
            <a:endParaRPr lang="en-US"/>
          </a:p>
        </p:txBody>
      </p:sp>
    </p:spTree>
    <p:extLst>
      <p:ext uri="{BB962C8B-B14F-4D97-AF65-F5344CB8AC3E}">
        <p14:creationId xmlns="" xmlns:p14="http://schemas.microsoft.com/office/powerpoint/2010/main" val="196515843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Luaran dan Capaian Tridharma</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smtClean="0">
                <a:solidFill>
                  <a:srgbClr val="FFFF00"/>
                </a:solidFill>
                <a:latin typeface="Arial Rounded MT Bold" panose="020F0704030504030204" pitchFamily="34" charset="0"/>
              </a:rPr>
              <a:t>9</a:t>
            </a:r>
            <a:endParaRPr lang="en-US" sz="2800">
              <a:solidFill>
                <a:srgbClr val="FFFF00"/>
              </a:solidFill>
              <a:latin typeface="Arial Rounded MT Bold" panose="020F0704030504030204" pitchFamily="34" charset="0"/>
            </a:endParaRPr>
          </a:p>
        </p:txBody>
      </p:sp>
      <p:sp>
        <p:nvSpPr>
          <p:cNvPr id="2" name="TextBox 1"/>
          <p:cNvSpPr txBox="1"/>
          <p:nvPr/>
        </p:nvSpPr>
        <p:spPr>
          <a:xfrm>
            <a:off x="3400798" y="1926535"/>
            <a:ext cx="5082362" cy="2677656"/>
          </a:xfrm>
          <a:prstGeom prst="rect">
            <a:avLst/>
          </a:prstGeom>
          <a:noFill/>
        </p:spPr>
        <p:txBody>
          <a:bodyPr wrap="square" rtlCol="0">
            <a:spAutoFit/>
          </a:bodyPr>
          <a:lstStyle/>
          <a:p>
            <a:pPr marL="514350" indent="-514350">
              <a:buFont typeface="+mj-lt"/>
              <a:buAutoNum type="arabicPeriod"/>
            </a:pPr>
            <a:r>
              <a:rPr lang="en-US" sz="2400" b="1" smtClean="0"/>
              <a:t>Indikator </a:t>
            </a:r>
            <a:r>
              <a:rPr lang="en-US" sz="2400" b="1"/>
              <a:t>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smtClean="0">
                <a:solidFill>
                  <a:srgbClr val="0070C0"/>
                </a:solidFill>
              </a:rPr>
              <a:t>Penjaminan Mutu Luaran</a:t>
            </a:r>
            <a:endParaRPr lang="en-US" sz="2400" smtClean="0">
              <a:solidFill>
                <a:srgbClr val="0070C0"/>
              </a:solidFill>
            </a:endParaRPr>
          </a:p>
          <a:p>
            <a:pPr marL="514350" indent="-514350">
              <a:buFont typeface="+mj-lt"/>
              <a:buAutoNum type="arabicPeriod"/>
            </a:pPr>
            <a:r>
              <a:rPr lang="en-US" sz="2400" b="1" smtClean="0">
                <a:solidFill>
                  <a:srgbClr val="0070C0"/>
                </a:solidFill>
              </a:rPr>
              <a:t>Kepuasan </a:t>
            </a:r>
            <a:r>
              <a:rPr lang="en-US" sz="2400" b="1">
                <a:solidFill>
                  <a:srgbClr val="0070C0"/>
                </a:solidFill>
              </a:rPr>
              <a:t>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264266469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Luaran Dharma Pendidikan </a:t>
            </a:r>
            <a:endParaRPr lang="en-US"/>
          </a:p>
          <a:p>
            <a:pPr marL="0" indent="0">
              <a:buNone/>
            </a:pPr>
            <a:r>
              <a:rPr lang="en-US"/>
              <a:t>Keberadaan dan implementasi sistem yang menghasilkan data luaran dan capaian pendidikan yang sahih dan paling tidak mencakup IPK, prestasi akademik/non-akademik, masa studi, daya saing lulusan (masa tunggu dan kesesuaian bidang) dan kinerja lulusan (kepuasan pengguna, tempat kerja, dan penghargaan yang diterima), yang dikumpulkan, dimonitor, dikaji dan dianalisis untuk perbaikan berkelanjutan. </a:t>
            </a:r>
          </a:p>
          <a:p>
            <a:endParaRPr lang="en-US"/>
          </a:p>
        </p:txBody>
      </p:sp>
    </p:spTree>
    <p:extLst>
      <p:ext uri="{BB962C8B-B14F-4D97-AF65-F5344CB8AC3E}">
        <p14:creationId xmlns="" xmlns:p14="http://schemas.microsoft.com/office/powerpoint/2010/main" val="1895305765"/>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00076"/>
            <a:ext cx="7886700" cy="5915024"/>
          </a:xfrm>
        </p:spPr>
        <p:txBody>
          <a:bodyPr>
            <a:normAutofit fontScale="62500" lnSpcReduction="20000"/>
          </a:bodyPr>
          <a:lstStyle/>
          <a:p>
            <a:r>
              <a:rPr lang="en-US"/>
              <a:t>Tampilkan data luaran dharma pendidikan dengan teknik representasi yang relevan (misalnya: kurva tren, rasio, dan proporsi) dan komprehensif serta simpulkan kecenderungan yang terjadi. Data dan analisis yang disampaikan meliputi</a:t>
            </a:r>
            <a:r>
              <a:rPr lang="en-US" smtClean="0"/>
              <a:t>:</a:t>
            </a:r>
            <a:endParaRPr lang="en-US"/>
          </a:p>
          <a:p>
            <a:pPr lvl="0"/>
            <a:r>
              <a:rPr lang="en-US"/>
              <a:t>Capaian pembelajaran/kompetensi lulusan yang dianalisis dari Rata-rata IPK pada (Tabel 8.a LKPS</a:t>
            </a:r>
            <a:r>
              <a:rPr lang="en-US" smtClean="0"/>
              <a:t>).</a:t>
            </a:r>
            <a:endParaRPr lang="en-US"/>
          </a:p>
          <a:p>
            <a:pPr lvl="0"/>
            <a:r>
              <a:rPr lang="en-US"/>
              <a:t>Prestasi akademik mahasiswa yang dianalisis berupa jumlah, jenis dan lingkup prestasi akademik. Lingkup: lokal, wilayah, nasional, internasional dari (Tabel 8.b LKPS</a:t>
            </a:r>
            <a:r>
              <a:rPr lang="en-US" smtClean="0"/>
              <a:t>).</a:t>
            </a:r>
            <a:endParaRPr lang="en-US"/>
          </a:p>
          <a:p>
            <a:pPr lvl="0"/>
            <a:r>
              <a:rPr lang="en-US"/>
              <a:t>Efektifitas dan Produktifitas Program berupa lama masa studi mahasiswa dan persentase kelulusan tepat waktu dari (Tabel 8.c.1/Tabel 8.c.2/Tabel 8.c.3/Tabel 8.c.4/Tabel 8.c.5 LKPS), sesuai dengan program</a:t>
            </a:r>
            <a:r>
              <a:rPr lang="en-US" smtClean="0"/>
              <a:t>.</a:t>
            </a:r>
          </a:p>
          <a:p>
            <a:pPr lvl="0"/>
            <a:r>
              <a:rPr lang="en-US" smtClean="0"/>
              <a:t>Daya </a:t>
            </a:r>
            <a:r>
              <a:rPr lang="en-US"/>
              <a:t>saing lulusan berupa waktu tunggu lulusan untuk bekerja (mendapatkan pekerjaan atau berwirausaha) yang relevan dengan bidang studi (instrumen</a:t>
            </a:r>
            <a:r>
              <a:rPr lang="en-US" i="1"/>
              <a:t> tracer study</a:t>
            </a:r>
            <a:r>
              <a:rPr lang="en-US"/>
              <a:t>) dan kesesuaian bidang kerja lulusan dengan bidang studi (instrumen </a:t>
            </a:r>
            <a:r>
              <a:rPr lang="en-US" i="1"/>
              <a:t>tracer study</a:t>
            </a:r>
            <a:r>
              <a:rPr lang="en-US"/>
              <a:t>) dari (Tabel 8.d.1/Tabel 8.d.2/Tabel 8.d.3 LKPS), sesuai dengan program</a:t>
            </a:r>
            <a:r>
              <a:rPr lang="en-US" smtClean="0"/>
              <a:t>.</a:t>
            </a:r>
            <a:endParaRPr lang="en-US"/>
          </a:p>
          <a:p>
            <a:pPr lvl="0"/>
            <a:r>
              <a:rPr lang="en-US"/>
              <a:t>Kinerja lulusan berupa tingkat kepuasan pengguna lulusan (instrumen </a:t>
            </a:r>
            <a:r>
              <a:rPr lang="en-US" i="1"/>
              <a:t>tracer study</a:t>
            </a:r>
            <a:r>
              <a:rPr lang="en-US"/>
              <a:t>) (Tabel 8.e LKPS), dan tingkat/ukuran tempat kerja/berwirausaha lulusan (instrumen </a:t>
            </a:r>
            <a:r>
              <a:rPr lang="en-US" i="1"/>
              <a:t>tracer study</a:t>
            </a:r>
            <a:r>
              <a:rPr lang="en-US"/>
              <a:t>) dari (Tabel 8.f LKPS).</a:t>
            </a:r>
          </a:p>
          <a:p>
            <a:endParaRPr lang="en-US"/>
          </a:p>
        </p:txBody>
      </p:sp>
    </p:spTree>
    <p:extLst>
      <p:ext uri="{BB962C8B-B14F-4D97-AF65-F5344CB8AC3E}">
        <p14:creationId xmlns="" xmlns:p14="http://schemas.microsoft.com/office/powerpoint/2010/main" val="2137845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hevron 20"/>
          <p:cNvSpPr/>
          <p:nvPr/>
        </p:nvSpPr>
        <p:spPr>
          <a:xfrm>
            <a:off x="3016699" y="1931856"/>
            <a:ext cx="571300" cy="3748360"/>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573816" y="3008129"/>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a:t>
            </a:r>
          </a:p>
          <a:p>
            <a:pPr algn="ctr"/>
            <a:r>
              <a:rPr lang="en-US" sz="2800">
                <a:solidFill>
                  <a:srgbClr val="FFFF00"/>
                </a:solidFill>
                <a:latin typeface="Arial Rounded MT Bold" panose="020F0704030504030204" pitchFamily="34" charset="0"/>
              </a:rPr>
              <a:t>6</a:t>
            </a:r>
            <a:r>
              <a:rPr lang="en-US" sz="2800" smtClean="0">
                <a:solidFill>
                  <a:srgbClr val="FFFF00"/>
                </a:solidFill>
                <a:latin typeface="Arial Rounded MT Bold" panose="020F0704030504030204" pitchFamily="34" charset="0"/>
              </a:rPr>
              <a:t> </a:t>
            </a:r>
            <a:endParaRPr lang="en-US" sz="2800">
              <a:solidFill>
                <a:srgbClr val="FFFF00"/>
              </a:solidFill>
              <a:latin typeface="Arial Rounded MT Bold" panose="020F0704030504030204" pitchFamily="34" charset="0"/>
            </a:endParaRPr>
          </a:p>
        </p:txBody>
      </p:sp>
      <p:sp>
        <p:nvSpPr>
          <p:cNvPr id="36" name="Rectangle 35"/>
          <p:cNvSpPr/>
          <p:nvPr/>
        </p:nvSpPr>
        <p:spPr>
          <a:xfrm>
            <a:off x="3016699" y="1009732"/>
            <a:ext cx="5350947" cy="534321"/>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lvl="0" algn="ctr"/>
            <a:r>
              <a:rPr lang="en-US" b="1">
                <a:solidFill>
                  <a:srgbClr val="FFFF00"/>
                </a:solidFill>
              </a:rPr>
              <a:t>Pendidikan</a:t>
            </a:r>
            <a:endParaRPr lang="en-US" b="1">
              <a:solidFill>
                <a:srgbClr val="FFFF00"/>
              </a:solidFill>
              <a:latin typeface="Arial Rounded MT Bold" panose="020F0704030504030204" pitchFamily="34" charset="0"/>
            </a:endParaRPr>
          </a:p>
        </p:txBody>
      </p:sp>
      <p:sp>
        <p:nvSpPr>
          <p:cNvPr id="38" name="Rectangle 37"/>
          <p:cNvSpPr/>
          <p:nvPr/>
        </p:nvSpPr>
        <p:spPr>
          <a:xfrm>
            <a:off x="3973006" y="1931856"/>
            <a:ext cx="4394643" cy="53432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lvl="0"/>
            <a:r>
              <a:rPr lang="en-US" b="1" smtClean="0">
                <a:solidFill>
                  <a:srgbClr val="FFFF00"/>
                </a:solidFill>
              </a:rPr>
              <a:t>Doktor/ Doktor Terapan</a:t>
            </a:r>
            <a:endParaRPr lang="en-US" b="1">
              <a:solidFill>
                <a:srgbClr val="FFFF00"/>
              </a:solidFill>
              <a:latin typeface="Arial Rounded MT Bold" panose="020F0704030504030204" pitchFamily="34" charset="0"/>
            </a:endParaRPr>
          </a:p>
        </p:txBody>
      </p:sp>
      <p:sp>
        <p:nvSpPr>
          <p:cNvPr id="40" name="Rectangle 39"/>
          <p:cNvSpPr/>
          <p:nvPr/>
        </p:nvSpPr>
        <p:spPr>
          <a:xfrm>
            <a:off x="3973005" y="2917558"/>
            <a:ext cx="4394643" cy="53432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lvl="0"/>
            <a:r>
              <a:rPr lang="en-US" b="1" smtClean="0">
                <a:solidFill>
                  <a:srgbClr val="FFFF00"/>
                </a:solidFill>
              </a:rPr>
              <a:t>Magister/ Magister Terapan</a:t>
            </a:r>
            <a:endParaRPr lang="en-US" b="1">
              <a:solidFill>
                <a:srgbClr val="FFFF00"/>
              </a:solidFill>
              <a:latin typeface="Arial Rounded MT Bold" panose="020F0704030504030204" pitchFamily="34" charset="0"/>
            </a:endParaRPr>
          </a:p>
        </p:txBody>
      </p:sp>
      <p:sp>
        <p:nvSpPr>
          <p:cNvPr id="42" name="Rectangle 41"/>
          <p:cNvSpPr/>
          <p:nvPr/>
        </p:nvSpPr>
        <p:spPr>
          <a:xfrm>
            <a:off x="3973004" y="4084795"/>
            <a:ext cx="4394643" cy="53432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lvl="0"/>
            <a:r>
              <a:rPr lang="en-US" b="1" smtClean="0">
                <a:solidFill>
                  <a:srgbClr val="FFFF00"/>
                </a:solidFill>
              </a:rPr>
              <a:t>Sarjana/ Sarjana Terapan</a:t>
            </a:r>
            <a:endParaRPr lang="en-US" b="1">
              <a:solidFill>
                <a:srgbClr val="FFFF00"/>
              </a:solidFill>
              <a:latin typeface="Arial Rounded MT Bold" panose="020F0704030504030204" pitchFamily="34" charset="0"/>
            </a:endParaRPr>
          </a:p>
        </p:txBody>
      </p:sp>
      <p:sp>
        <p:nvSpPr>
          <p:cNvPr id="23" name="Rectangle 22"/>
          <p:cNvSpPr/>
          <p:nvPr/>
        </p:nvSpPr>
        <p:spPr>
          <a:xfrm>
            <a:off x="3973004" y="5145895"/>
            <a:ext cx="4394643" cy="53432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lvl="0"/>
            <a:r>
              <a:rPr lang="en-US" b="1" smtClean="0">
                <a:solidFill>
                  <a:srgbClr val="FFFF00"/>
                </a:solidFill>
              </a:rPr>
              <a:t>Diploma III</a:t>
            </a:r>
            <a:endParaRPr lang="en-US" b="1">
              <a:solidFill>
                <a:srgbClr val="FFFF00"/>
              </a:solidFill>
              <a:latin typeface="Arial Rounded MT Bold" panose="020F0704030504030204" pitchFamily="34" charset="0"/>
            </a:endParaRPr>
          </a:p>
        </p:txBody>
      </p:sp>
    </p:spTree>
    <p:extLst>
      <p:ext uri="{BB962C8B-B14F-4D97-AF65-F5344CB8AC3E}">
        <p14:creationId xmlns="" xmlns:p14="http://schemas.microsoft.com/office/powerpoint/2010/main" val="246948625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Luaran Dharma Penelitian dan Pengabdian kepada Masyarakat</a:t>
            </a:r>
            <a:endParaRPr lang="en-US"/>
          </a:p>
          <a:p>
            <a:pPr marL="0" indent="0">
              <a:buNone/>
            </a:pPr>
            <a:r>
              <a:rPr lang="en-US"/>
              <a:t>Tampilkan data luaran penelitian dan pengabdian kepada masyarakat dengan teknik representasi yang relevan (misalnya: kurva tren, rasio, dan proporsi) dan komprehensif serta simpulkan kecenderungan yang terjadi. Data dan analisis yang disampaikan meliputi:</a:t>
            </a:r>
          </a:p>
          <a:p>
            <a:endParaRPr lang="en-US"/>
          </a:p>
        </p:txBody>
      </p:sp>
    </p:spTree>
    <p:extLst>
      <p:ext uri="{BB962C8B-B14F-4D97-AF65-F5344CB8AC3E}">
        <p14:creationId xmlns="" xmlns:p14="http://schemas.microsoft.com/office/powerpoint/2010/main" val="49120970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lvl="0"/>
            <a:r>
              <a:rPr lang="en-US"/>
              <a:t>Publikasi ilmiah DTPS bersama Mahasiswa berupa jumlah dan lingkup publikasi di jurnal, seminar dan media massa dari (Tabel 8.g LKPS), </a:t>
            </a:r>
          </a:p>
          <a:p>
            <a:pPr lvl="0"/>
            <a:r>
              <a:rPr lang="en-US"/>
              <a:t>Jumlah artikel DTPS bersama Mahasiswa yang disitasi dari (Tabel 8.h.1 LKPS),</a:t>
            </a:r>
          </a:p>
          <a:p>
            <a:pPr lvl="0"/>
            <a:r>
              <a:rPr lang="en-US"/>
              <a:t>Produk/jasa DTPS bersama Mahasiswa yang diadopsi masyarakat/industri dari (Tabel 8.h.2 LKPS). Diisi oleh program Vokasi.</a:t>
            </a:r>
          </a:p>
          <a:p>
            <a:pPr lvl="0"/>
            <a:r>
              <a:rPr lang="en-US"/>
              <a:t>Luaran lainnya oleh DTPS bersama Mahasiswa: HKI, Teknologi Tepat Guna, Produk, Karya Seni, Rekayasa Sosial, Buku ber-ISBN, </a:t>
            </a:r>
            <a:r>
              <a:rPr lang="en-US" i="1"/>
              <a:t>Book Chapter</a:t>
            </a:r>
            <a:r>
              <a:rPr lang="en-US"/>
              <a:t> dari (Tabel 8.i LKPS).</a:t>
            </a:r>
          </a:p>
          <a:p>
            <a:endParaRPr lang="en-US"/>
          </a:p>
        </p:txBody>
      </p:sp>
    </p:spTree>
    <p:extLst>
      <p:ext uri="{BB962C8B-B14F-4D97-AF65-F5344CB8AC3E}">
        <p14:creationId xmlns="" xmlns:p14="http://schemas.microsoft.com/office/powerpoint/2010/main" val="328504282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endParaRPr lang="en-US" smtClean="0"/>
          </a:p>
          <a:p>
            <a:pPr marL="0" indent="0">
              <a:buNone/>
            </a:pPr>
            <a:r>
              <a:rPr lang="en-US" smtClean="0"/>
              <a:t>Indikator </a:t>
            </a:r>
            <a:r>
              <a:rPr lang="en-US"/>
              <a:t>kinerja tambahan adalah indikator luaran lain yang ditetapkan oleh masing-masing perguruan tinggi untuk melampaui SN-DIKTI.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128707254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lvl="0" indent="0">
              <a:buNone/>
            </a:pPr>
            <a:r>
              <a:rPr lang="en-US" b="1"/>
              <a:t>Evaluasi Capaian Kinerja</a:t>
            </a:r>
            <a:endParaRPr lang="en-US"/>
          </a:p>
          <a:p>
            <a:pPr marL="0" indent="0">
              <a:buNone/>
            </a:pPr>
            <a:endParaRPr lang="en-US" smtClean="0"/>
          </a:p>
          <a:p>
            <a:pPr marL="0" indent="0">
              <a:buNone/>
            </a:pPr>
            <a:r>
              <a:rPr lang="en-US" smtClean="0"/>
              <a:t>Berisi </a:t>
            </a:r>
            <a:r>
              <a:rPr lang="en-US"/>
              <a:t>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a:p>
            <a:endParaRPr lang="en-US"/>
          </a:p>
        </p:txBody>
      </p:sp>
    </p:spTree>
    <p:extLst>
      <p:ext uri="{BB962C8B-B14F-4D97-AF65-F5344CB8AC3E}">
        <p14:creationId xmlns="" xmlns:p14="http://schemas.microsoft.com/office/powerpoint/2010/main" val="156889522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Penjaminan Mutu Luaran</a:t>
            </a:r>
            <a:endParaRPr lang="en-US"/>
          </a:p>
          <a:p>
            <a:pPr marL="0" indent="0">
              <a:buNone/>
            </a:pPr>
            <a:endParaRPr lang="en-US" smtClean="0"/>
          </a:p>
          <a:p>
            <a:pPr marL="0" indent="0">
              <a:buNone/>
            </a:pPr>
            <a:r>
              <a:rPr lang="en-US" smtClean="0"/>
              <a:t>Berisi </a:t>
            </a:r>
            <a:r>
              <a:rPr lang="en-US"/>
              <a:t>deskripsi dan bukti sahih tentang implementasi sistem penjaminan mutu di UPPS yang sesuai dengan standar mutu perguruan tinggi terkait PkM mengikuti siklus penetapan, pelaksanaan, evaluasi, pengendalian, dan perbaikan berkelanjutan (PPEPP).</a:t>
            </a:r>
          </a:p>
          <a:p>
            <a:endParaRPr lang="en-US"/>
          </a:p>
        </p:txBody>
      </p:sp>
    </p:spTree>
    <p:extLst>
      <p:ext uri="{BB962C8B-B14F-4D97-AF65-F5344CB8AC3E}">
        <p14:creationId xmlns="" xmlns:p14="http://schemas.microsoft.com/office/powerpoint/2010/main" val="199045438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3925"/>
            <a:ext cx="7886700" cy="5253038"/>
          </a:xfrm>
        </p:spPr>
        <p:txBody>
          <a:bodyPr>
            <a:normAutofit fontScale="92500" lnSpcReduction="10000"/>
          </a:bodyPr>
          <a:lstStyle/>
          <a:p>
            <a:pPr marL="0" lvl="0" indent="0">
              <a:buNone/>
            </a:pPr>
            <a:r>
              <a:rPr lang="en-US" b="1"/>
              <a:t>Kepuasan Pengguna</a:t>
            </a:r>
            <a:endParaRPr lang="en-US"/>
          </a:p>
          <a:p>
            <a:pPr marL="0" indent="0">
              <a:buNone/>
            </a:pPr>
            <a:endParaRPr lang="en-US" smtClean="0"/>
          </a:p>
          <a:p>
            <a:pPr marL="0" indent="0">
              <a:buNone/>
            </a:pPr>
            <a:r>
              <a:rPr lang="en-US" smtClean="0"/>
              <a:t>Bagian </a:t>
            </a:r>
            <a:r>
              <a:rPr lang="en-US"/>
              <a:t>ini berisi:</a:t>
            </a:r>
          </a:p>
          <a:p>
            <a:pPr lvl="0"/>
            <a:r>
              <a:rPr lang="en-US"/>
              <a:t>Deskripsi sistem untuk mengukur kepuasan pengguna lulusan dan mitra, termasuk kejelasan instrumen yang digunakan, pelaksanaan, perekaman, dan analisis datanya.</a:t>
            </a:r>
          </a:p>
          <a:p>
            <a:pPr lvl="0"/>
            <a:r>
              <a:rPr lang="en-US"/>
              <a:t>Ketersediaan bukti yang sahih tentang hasil pengukuran kepuasan pengguna lulusan dan mitra yang dilaksanakan secara konsisten, dan ditindaklanjuti secara berkala dan tersistem.</a:t>
            </a:r>
          </a:p>
          <a:p>
            <a:endParaRPr lang="en-US"/>
          </a:p>
        </p:txBody>
      </p:sp>
    </p:spTree>
    <p:extLst>
      <p:ext uri="{BB962C8B-B14F-4D97-AF65-F5344CB8AC3E}">
        <p14:creationId xmlns="" xmlns:p14="http://schemas.microsoft.com/office/powerpoint/2010/main" val="532289753"/>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Simpulan Hasil Evaluasi dan Tindak Lanjut</a:t>
            </a:r>
            <a:endParaRPr lang="en-US"/>
          </a:p>
          <a:p>
            <a:pPr marL="0" indent="0">
              <a:buNone/>
            </a:pPr>
            <a:endParaRPr lang="en-US" smtClean="0"/>
          </a:p>
          <a:p>
            <a:pPr marL="0" indent="0">
              <a:buNone/>
            </a:pPr>
            <a:r>
              <a:rPr lang="en-US" smtClean="0"/>
              <a:t>Berisi </a:t>
            </a:r>
            <a:r>
              <a:rPr lang="en-US"/>
              <a:t>ringkasan dari: pemosisian, masalah dan akar masalah, serta rencana perbaikan dan pengembangan standar luaran dan capaian di UPPS.</a:t>
            </a:r>
          </a:p>
          <a:p>
            <a:endParaRPr lang="en-US"/>
          </a:p>
        </p:txBody>
      </p:sp>
    </p:spTree>
    <p:extLst>
      <p:ext uri="{BB962C8B-B14F-4D97-AF65-F5344CB8AC3E}">
        <p14:creationId xmlns="" xmlns:p14="http://schemas.microsoft.com/office/powerpoint/2010/main" val="181813644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2420" y="2635485"/>
            <a:ext cx="5347664" cy="161908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sz="2800" b="1">
                <a:solidFill>
                  <a:schemeClr val="bg1"/>
                </a:solidFill>
              </a:rPr>
              <a:t>ANALISIS DAN PENETAPAN PROGRAM PENGEMBANGAN UPPS DAN PROGRAM STUDI </a:t>
            </a:r>
          </a:p>
        </p:txBody>
      </p:sp>
      <p:sp>
        <p:nvSpPr>
          <p:cNvPr id="21" name="Chevron 20"/>
          <p:cNvSpPr/>
          <p:nvPr/>
        </p:nvSpPr>
        <p:spPr>
          <a:xfrm>
            <a:off x="2645224" y="955205"/>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35485"/>
            <a:ext cx="2373491" cy="1619082"/>
          </a:xfrm>
          <a:prstGeom prst="homePlate">
            <a:avLst>
              <a:gd name="adj" fmla="val 26098"/>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800" smtClean="0">
                <a:latin typeface="Arial Rounded MT Bold" panose="020F0704030504030204" pitchFamily="34" charset="0"/>
              </a:rPr>
              <a:t>BAGIAN</a:t>
            </a:r>
          </a:p>
          <a:p>
            <a:pPr algn="ctr"/>
            <a:r>
              <a:rPr lang="en-US" sz="2800">
                <a:latin typeface="Arial Rounded MT Bold" panose="020F0704030504030204" pitchFamily="34" charset="0"/>
              </a:rPr>
              <a:t>D</a:t>
            </a:r>
          </a:p>
        </p:txBody>
      </p:sp>
    </p:spTree>
    <p:extLst>
      <p:ext uri="{BB962C8B-B14F-4D97-AF65-F5344CB8AC3E}">
        <p14:creationId xmlns="" xmlns:p14="http://schemas.microsoft.com/office/powerpoint/2010/main" val="32123783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Analisis Capaian Kinerja</a:t>
            </a:r>
            <a:endParaRPr lang="en-US"/>
          </a:p>
        </p:txBody>
      </p:sp>
      <p:sp>
        <p:nvSpPr>
          <p:cNvPr id="3" name="Content Placeholder 2"/>
          <p:cNvSpPr>
            <a:spLocks noGrp="1"/>
          </p:cNvSpPr>
          <p:nvPr>
            <p:ph idx="1"/>
          </p:nvPr>
        </p:nvSpPr>
        <p:spPr/>
        <p:txBody>
          <a:bodyPr/>
          <a:lstStyle/>
          <a:p>
            <a:pPr marL="0" indent="0">
              <a:buNone/>
            </a:pPr>
            <a:r>
              <a:rPr lang="en-US"/>
              <a:t>Cakupan aspek antar kriteria yang dievaluasi: kelengkapan, keluasan, kedalaman, ketepatan, dan ketajaman analisis untuk mengidentifikasi akar masalah yang didukung oleh data/informasi yang andal dan memadai serta konsisten dengan hasil analisis yang disampaikan pada setiap kriteria di atas</a:t>
            </a:r>
            <a:r>
              <a:rPr lang="en-US" smtClean="0"/>
              <a:t>.</a:t>
            </a:r>
            <a:endParaRPr lang="en-US"/>
          </a:p>
        </p:txBody>
      </p:sp>
    </p:spTree>
    <p:extLst>
      <p:ext uri="{BB962C8B-B14F-4D97-AF65-F5344CB8AC3E}">
        <p14:creationId xmlns="" xmlns:p14="http://schemas.microsoft.com/office/powerpoint/2010/main" val="2575001498"/>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93751"/>
            <a:ext cx="7886700" cy="1325563"/>
          </a:xfrm>
        </p:spPr>
        <p:txBody>
          <a:bodyPr>
            <a:normAutofit fontScale="90000"/>
          </a:bodyPr>
          <a:lstStyle/>
          <a:p>
            <a:r>
              <a:rPr lang="en-US" b="1" smtClean="0"/>
              <a:t>Analisis SWOT Atau Analisis Lain Yang Relevan</a:t>
            </a:r>
            <a:endParaRPr lang="en-US"/>
          </a:p>
        </p:txBody>
      </p:sp>
      <p:sp>
        <p:nvSpPr>
          <p:cNvPr id="3" name="Content Placeholder 2"/>
          <p:cNvSpPr>
            <a:spLocks noGrp="1"/>
          </p:cNvSpPr>
          <p:nvPr>
            <p:ph idx="1"/>
          </p:nvPr>
        </p:nvSpPr>
        <p:spPr>
          <a:xfrm>
            <a:off x="628650" y="2301875"/>
            <a:ext cx="7886700" cy="4351338"/>
          </a:xfrm>
        </p:spPr>
        <p:txBody>
          <a:bodyPr>
            <a:normAutofit lnSpcReduction="10000"/>
          </a:bodyPr>
          <a:lstStyle/>
          <a:p>
            <a:pPr marL="0" indent="0">
              <a:buNone/>
            </a:pPr>
            <a:r>
              <a:rPr lang="en-US"/>
              <a:t>Ketepatan mengidentifikasi kekuatan atau faktor pendorong, kelemahan atau faktor penghambat, peluang dan ancaman yang dihadapi dalam keterkaitannya dengan hasil analisis capaian kinerja. Hasil identifikasi tersebut dianalisis untuk menentukan posisi UPPS dan program studi dan menjadi dasar untuk mengembangkan alternatif solusi dan program pengembangan.</a:t>
            </a:r>
          </a:p>
          <a:p>
            <a:pPr marL="0" indent="0">
              <a:buNone/>
            </a:pPr>
            <a:endParaRPr lang="en-US"/>
          </a:p>
        </p:txBody>
      </p:sp>
    </p:spTree>
    <p:extLst>
      <p:ext uri="{BB962C8B-B14F-4D97-AF65-F5344CB8AC3E}">
        <p14:creationId xmlns="" xmlns:p14="http://schemas.microsoft.com/office/powerpoint/2010/main" val="974506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984496"/>
            <a:ext cx="5082362"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a:solidFill>
                  <a:srgbClr val="FFFF00"/>
                </a:solidFill>
              </a:rPr>
              <a:t>Visi, Misi, Tujuan, dan Strategi</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a:solidFill>
                  <a:srgbClr val="FFFF00"/>
                </a:solidFill>
                <a:latin typeface="Arial Rounded MT Bold" panose="020F0704030504030204" pitchFamily="34" charset="0"/>
              </a:rPr>
              <a:t>1</a:t>
            </a:r>
          </a:p>
        </p:txBody>
      </p:sp>
      <p:sp>
        <p:nvSpPr>
          <p:cNvPr id="2" name="TextBox 1"/>
          <p:cNvSpPr txBox="1"/>
          <p:nvPr/>
        </p:nvSpPr>
        <p:spPr>
          <a:xfrm>
            <a:off x="3400797" y="1884005"/>
            <a:ext cx="5082362" cy="3416320"/>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VMTS </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VMTS</a:t>
            </a:r>
            <a:endParaRPr lang="en-US" sz="2400"/>
          </a:p>
          <a:p>
            <a:pPr marL="514350" indent="-514350">
              <a:buFont typeface="+mj-lt"/>
              <a:buAutoNum type="arabicPeriod"/>
            </a:pPr>
            <a:r>
              <a:rPr lang="en-US" sz="2400" b="1"/>
              <a:t>S</a:t>
            </a:r>
            <a:r>
              <a:rPr lang="en-US" sz="2400" b="1" smtClean="0"/>
              <a:t>impulan </a:t>
            </a:r>
            <a:r>
              <a:rPr lang="en-US" sz="2400" b="1"/>
              <a:t>Hasil Evaluasi Ketercapaian VMTS dan Tindaklanjut </a:t>
            </a:r>
            <a:endParaRPr lang="en-US" sz="2400"/>
          </a:p>
        </p:txBody>
      </p:sp>
    </p:spTree>
    <p:extLst>
      <p:ext uri="{BB962C8B-B14F-4D97-AF65-F5344CB8AC3E}">
        <p14:creationId xmlns="" xmlns:p14="http://schemas.microsoft.com/office/powerpoint/2010/main" val="421474001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Strategi Pengembangan </a:t>
            </a:r>
            <a:endParaRPr lang="en-US"/>
          </a:p>
        </p:txBody>
      </p:sp>
      <p:sp>
        <p:nvSpPr>
          <p:cNvPr id="3" name="Content Placeholder 2"/>
          <p:cNvSpPr>
            <a:spLocks noGrp="1"/>
          </p:cNvSpPr>
          <p:nvPr>
            <p:ph idx="1"/>
          </p:nvPr>
        </p:nvSpPr>
        <p:spPr/>
        <p:txBody>
          <a:bodyPr/>
          <a:lstStyle/>
          <a:p>
            <a:pPr marL="0" indent="0">
              <a:buNone/>
            </a:pPr>
            <a:r>
              <a:rPr lang="en-US"/>
              <a:t>Kemampuan UPPS dalam menetapkan strategi dan program pengembangan berdasarkan prioritas sesuai dengan kapasitas, kebutuhan, dan VMT UPPS secara keseluruhan terutama pengembangan program studi yang diusulkan. </a:t>
            </a:r>
          </a:p>
          <a:p>
            <a:endParaRPr lang="en-US"/>
          </a:p>
        </p:txBody>
      </p:sp>
    </p:spTree>
    <p:extLst>
      <p:ext uri="{BB962C8B-B14F-4D97-AF65-F5344CB8AC3E}">
        <p14:creationId xmlns="" xmlns:p14="http://schemas.microsoft.com/office/powerpoint/2010/main" val="4035781822"/>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Program Keberlanjutan </a:t>
            </a:r>
            <a:endParaRPr lang="en-US"/>
          </a:p>
        </p:txBody>
      </p:sp>
      <p:sp>
        <p:nvSpPr>
          <p:cNvPr id="3" name="Content Placeholder 2"/>
          <p:cNvSpPr>
            <a:spLocks noGrp="1"/>
          </p:cNvSpPr>
          <p:nvPr>
            <p:ph idx="1"/>
          </p:nvPr>
        </p:nvSpPr>
        <p:spPr/>
        <p:txBody>
          <a:bodyPr/>
          <a:lstStyle/>
          <a:p>
            <a:pPr marL="0" indent="0">
              <a:buNone/>
            </a:pPr>
            <a:r>
              <a:rPr lang="en-US"/>
              <a:t>Mekanisme penjaminan keberlangsungan program pengembangan dan </a:t>
            </a:r>
            <a:r>
              <a:rPr lang="en-US" i="1"/>
              <a:t>good practices</a:t>
            </a:r>
            <a:r>
              <a:rPr lang="en-US"/>
              <a:t> yang dihasilkan, serta jaminan ketersediaan sumberdaya untuk mendukung pelaksanaan program termasuk rencana penjaminan mutu yang berkelanjutan.</a:t>
            </a:r>
          </a:p>
          <a:p>
            <a:pPr marL="0" indent="0">
              <a:buNone/>
            </a:pPr>
            <a:endParaRPr lang="en-US"/>
          </a:p>
        </p:txBody>
      </p:sp>
    </p:spTree>
    <p:extLst>
      <p:ext uri="{BB962C8B-B14F-4D97-AF65-F5344CB8AC3E}">
        <p14:creationId xmlns="" xmlns:p14="http://schemas.microsoft.com/office/powerpoint/2010/main" val="3953322691"/>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2420" y="2635485"/>
            <a:ext cx="5347664" cy="161908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sz="2800" b="1" smtClean="0">
                <a:solidFill>
                  <a:schemeClr val="bg1"/>
                </a:solidFill>
              </a:rPr>
              <a:t>  PENUTUP</a:t>
            </a:r>
            <a:endParaRPr lang="en-US" sz="2800" b="1">
              <a:solidFill>
                <a:schemeClr val="bg1"/>
              </a:solidFill>
            </a:endParaRPr>
          </a:p>
        </p:txBody>
      </p:sp>
      <p:sp>
        <p:nvSpPr>
          <p:cNvPr id="21" name="Chevron 20"/>
          <p:cNvSpPr/>
          <p:nvPr/>
        </p:nvSpPr>
        <p:spPr>
          <a:xfrm>
            <a:off x="2645224" y="955205"/>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35485"/>
            <a:ext cx="2373491" cy="1619082"/>
          </a:xfrm>
          <a:prstGeom prst="homePlate">
            <a:avLst>
              <a:gd name="adj" fmla="val 26098"/>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800" smtClean="0">
                <a:latin typeface="Arial Rounded MT Bold" panose="020F0704030504030204" pitchFamily="34" charset="0"/>
              </a:rPr>
              <a:t>BAGIAN</a:t>
            </a:r>
          </a:p>
          <a:p>
            <a:pPr algn="ctr"/>
            <a:r>
              <a:rPr lang="en-US" sz="2800">
                <a:latin typeface="Arial Rounded MT Bold" panose="020F0704030504030204" pitchFamily="34" charset="0"/>
              </a:rPr>
              <a:t>E</a:t>
            </a:r>
          </a:p>
        </p:txBody>
      </p:sp>
    </p:spTree>
    <p:extLst>
      <p:ext uri="{BB962C8B-B14F-4D97-AF65-F5344CB8AC3E}">
        <p14:creationId xmlns="" xmlns:p14="http://schemas.microsoft.com/office/powerpoint/2010/main" val="3231951471"/>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marcusan.net/wp-content/uploads/2014/06/Thank-You.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14400" y="1813555"/>
            <a:ext cx="7019925" cy="4400027"/>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Picture 6"/>
          <p:cNvPicPr>
            <a:picLocks noChangeAspect="1"/>
          </p:cNvPicPr>
          <p:nvPr/>
        </p:nvPicPr>
        <p:blipFill>
          <a:blip r:embed="rId3" cstate="print"/>
          <a:stretch>
            <a:fillRect/>
          </a:stretch>
        </p:blipFill>
        <p:spPr>
          <a:xfrm>
            <a:off x="0" y="1"/>
            <a:ext cx="1423447" cy="1207758"/>
          </a:xfrm>
          <a:prstGeom prst="rect">
            <a:avLst/>
          </a:prstGeom>
        </p:spPr>
      </p:pic>
      <p:sp>
        <p:nvSpPr>
          <p:cNvPr id="8" name="TextBox 7"/>
          <p:cNvSpPr txBox="1"/>
          <p:nvPr/>
        </p:nvSpPr>
        <p:spPr>
          <a:xfrm>
            <a:off x="1354788" y="59229"/>
            <a:ext cx="7074837" cy="1754326"/>
          </a:xfrm>
          <a:prstGeom prst="rect">
            <a:avLst/>
          </a:prstGeom>
          <a:noFill/>
        </p:spPr>
        <p:txBody>
          <a:bodyPr wrap="square" rtlCol="0">
            <a:spAutoFit/>
          </a:bodyPr>
          <a:lstStyle/>
          <a:p>
            <a:pPr algn="ctr"/>
            <a:r>
              <a:rPr lang="id-ID" sz="3600" b="1" dirty="0" smtClean="0"/>
              <a:t>Terimakasih atas perhatiannya</a:t>
            </a:r>
          </a:p>
          <a:p>
            <a:pPr algn="ctr"/>
            <a:r>
              <a:rPr lang="id-ID" sz="3600" b="1" dirty="0" smtClean="0"/>
              <a:t>Selamat menyusun dokumen</a:t>
            </a:r>
          </a:p>
          <a:p>
            <a:pPr algn="ctr"/>
            <a:r>
              <a:rPr lang="id-ID" sz="3600" b="1" dirty="0" smtClean="0"/>
              <a:t>IAPS 4.0 BAN PT</a:t>
            </a:r>
            <a:endParaRPr lang="en-US" sz="3600" b="1" dirty="0"/>
          </a:p>
        </p:txBody>
      </p:sp>
    </p:spTree>
    <p:extLst>
      <p:ext uri="{BB962C8B-B14F-4D97-AF65-F5344CB8AC3E}">
        <p14:creationId xmlns="" xmlns:p14="http://schemas.microsoft.com/office/powerpoint/2010/main" val="264777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279402"/>
            <a:ext cx="7886700" cy="758824"/>
          </a:xfrm>
        </p:spPr>
        <p:txBody>
          <a:bodyPr>
            <a:normAutofit/>
          </a:bodyPr>
          <a:lstStyle/>
          <a:p>
            <a:r>
              <a:rPr lang="en-US" sz="3200" b="1">
                <a:latin typeface="+mn-lt"/>
              </a:rPr>
              <a:t>C.1 Visi, Misi, Tujuan, dan Strategi</a:t>
            </a:r>
            <a:endParaRPr lang="en-US" sz="3200" b="1" i="1">
              <a:latin typeface="+mn-lt"/>
            </a:endParaRPr>
          </a:p>
        </p:txBody>
      </p:sp>
      <p:sp>
        <p:nvSpPr>
          <p:cNvPr id="5" name="Content Placeholder 4"/>
          <p:cNvSpPr>
            <a:spLocks noGrp="1"/>
          </p:cNvSpPr>
          <p:nvPr>
            <p:ph idx="1"/>
          </p:nvPr>
        </p:nvSpPr>
        <p:spPr>
          <a:xfrm>
            <a:off x="628650" y="1158875"/>
            <a:ext cx="7886700" cy="2651125"/>
          </a:xfrm>
        </p:spPr>
        <p:txBody>
          <a:bodyPr>
            <a:noAutofit/>
          </a:bodyPr>
          <a:lstStyle/>
          <a:p>
            <a:pPr marL="0" lvl="0" indent="0">
              <a:buNone/>
            </a:pPr>
            <a:r>
              <a:rPr lang="en-US" b="1" dirty="0" err="1"/>
              <a:t>Latar</a:t>
            </a:r>
            <a:r>
              <a:rPr lang="en-US" b="1" dirty="0"/>
              <a:t> </a:t>
            </a:r>
            <a:r>
              <a:rPr lang="en-US" b="1" dirty="0" err="1"/>
              <a:t>Belakang</a:t>
            </a:r>
            <a:endParaRPr lang="en-US" dirty="0"/>
          </a:p>
          <a:p>
            <a:pPr marL="0" indent="0">
              <a:buNone/>
            </a:pPr>
            <a:r>
              <a:rPr lang="en-US" dirty="0" err="1"/>
              <a:t>Bagian</a:t>
            </a:r>
            <a:r>
              <a:rPr lang="en-US" dirty="0"/>
              <a:t> </a:t>
            </a:r>
            <a:r>
              <a:rPr lang="en-US" dirty="0" err="1"/>
              <a:t>ini</a:t>
            </a:r>
            <a:r>
              <a:rPr lang="en-US" dirty="0"/>
              <a:t> </a:t>
            </a:r>
            <a:r>
              <a:rPr lang="en-US" dirty="0" err="1"/>
              <a:t>menjelaskan</a:t>
            </a:r>
            <a:r>
              <a:rPr lang="en-US" dirty="0"/>
              <a:t> </a:t>
            </a:r>
            <a:r>
              <a:rPr lang="en-US" dirty="0" err="1"/>
              <a:t>latar</a:t>
            </a:r>
            <a:r>
              <a:rPr lang="en-US" dirty="0"/>
              <a:t> </a:t>
            </a:r>
            <a:r>
              <a:rPr lang="en-US" dirty="0" err="1"/>
              <a:t>belakang</a:t>
            </a:r>
            <a:r>
              <a:rPr lang="en-US" dirty="0"/>
              <a:t>, </a:t>
            </a:r>
            <a:r>
              <a:rPr lang="en-US" dirty="0" err="1"/>
              <a:t>tujuan</a:t>
            </a:r>
            <a:r>
              <a:rPr lang="en-US" dirty="0"/>
              <a:t>, </a:t>
            </a:r>
            <a:r>
              <a:rPr lang="en-US" dirty="0" err="1"/>
              <a:t>rasional</a:t>
            </a:r>
            <a:r>
              <a:rPr lang="en-US" dirty="0"/>
              <a:t>, </a:t>
            </a:r>
            <a:r>
              <a:rPr lang="en-US" dirty="0" err="1"/>
              <a:t>dan</a:t>
            </a:r>
            <a:r>
              <a:rPr lang="en-US" dirty="0"/>
              <a:t> </a:t>
            </a:r>
            <a:r>
              <a:rPr lang="en-US" dirty="0" err="1"/>
              <a:t>mekanisme</a:t>
            </a:r>
            <a:r>
              <a:rPr lang="en-US" dirty="0"/>
              <a:t> </a:t>
            </a:r>
            <a:r>
              <a:rPr lang="en-US" dirty="0" err="1"/>
              <a:t>penetapan</a:t>
            </a:r>
            <a:r>
              <a:rPr lang="en-US" dirty="0"/>
              <a:t> </a:t>
            </a:r>
            <a:r>
              <a:rPr lang="en-US" dirty="0" smtClean="0"/>
              <a:t>VMTS </a:t>
            </a:r>
            <a:r>
              <a:rPr lang="en-US" dirty="0"/>
              <a:t>UPPS yang </a:t>
            </a:r>
            <a:r>
              <a:rPr lang="en-US" dirty="0" err="1"/>
              <a:t>memayungi</a:t>
            </a:r>
            <a:r>
              <a:rPr lang="en-US" dirty="0"/>
              <a:t> </a:t>
            </a:r>
            <a:r>
              <a:rPr lang="en-US" dirty="0" err="1"/>
              <a:t>visi</a:t>
            </a:r>
            <a:r>
              <a:rPr lang="en-US" dirty="0"/>
              <a:t> </a:t>
            </a:r>
            <a:r>
              <a:rPr lang="en-US" dirty="0" err="1"/>
              <a:t>keilmuan</a:t>
            </a:r>
            <a:r>
              <a:rPr lang="en-US" dirty="0"/>
              <a:t> </a:t>
            </a:r>
            <a:r>
              <a:rPr lang="en-US" dirty="0" smtClean="0"/>
              <a:t>PS, </a:t>
            </a:r>
            <a:r>
              <a:rPr lang="en-US" dirty="0" err="1"/>
              <a:t>serta</a:t>
            </a:r>
            <a:r>
              <a:rPr lang="en-US" dirty="0"/>
              <a:t> </a:t>
            </a:r>
            <a:r>
              <a:rPr lang="en-US" dirty="0" smtClean="0"/>
              <a:t>RENSTRA-</a:t>
            </a:r>
            <a:r>
              <a:rPr lang="en-US" dirty="0" err="1" smtClean="0"/>
              <a:t>nya</a:t>
            </a:r>
            <a:r>
              <a:rPr lang="en-US" dirty="0" smtClean="0"/>
              <a:t>.</a:t>
            </a:r>
            <a:endParaRPr lang="en-US" dirty="0"/>
          </a:p>
        </p:txBody>
      </p:sp>
      <p:sp>
        <p:nvSpPr>
          <p:cNvPr id="6" name="Content Placeholder 4"/>
          <p:cNvSpPr txBox="1">
            <a:spLocks/>
          </p:cNvSpPr>
          <p:nvPr/>
        </p:nvSpPr>
        <p:spPr>
          <a:xfrm>
            <a:off x="628650" y="4089102"/>
            <a:ext cx="7886700" cy="25082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err="1" smtClean="0"/>
              <a:t>Kebijakan</a:t>
            </a:r>
            <a:endParaRPr lang="en-US" dirty="0" smtClean="0"/>
          </a:p>
          <a:p>
            <a:pPr marL="0" indent="0">
              <a:buFont typeface="Arial" panose="020B0604020202020204" pitchFamily="34" charset="0"/>
              <a:buNone/>
            </a:pPr>
            <a:r>
              <a:rPr lang="en-US" dirty="0" err="1" smtClean="0"/>
              <a:t>Berisi</a:t>
            </a:r>
            <a:r>
              <a:rPr lang="en-US" dirty="0" smtClean="0"/>
              <a:t> </a:t>
            </a:r>
            <a:r>
              <a:rPr lang="en-US" dirty="0" err="1" smtClean="0"/>
              <a:t>deskripsi</a:t>
            </a:r>
            <a:r>
              <a:rPr lang="en-US" dirty="0" smtClean="0"/>
              <a:t> </a:t>
            </a:r>
            <a:r>
              <a:rPr lang="en-US" dirty="0" err="1" smtClean="0"/>
              <a:t>dokumen</a:t>
            </a:r>
            <a:r>
              <a:rPr lang="en-US" dirty="0" smtClean="0"/>
              <a:t> formal </a:t>
            </a:r>
            <a:r>
              <a:rPr lang="en-US" dirty="0" err="1" smtClean="0"/>
              <a:t>kebijakan</a:t>
            </a:r>
            <a:r>
              <a:rPr lang="en-US" dirty="0" smtClean="0"/>
              <a:t> yang </a:t>
            </a:r>
            <a:r>
              <a:rPr lang="en-US" dirty="0" err="1" smtClean="0"/>
              <a:t>mencakup</a:t>
            </a:r>
            <a:r>
              <a:rPr lang="en-US" dirty="0" smtClean="0"/>
              <a:t>: </a:t>
            </a:r>
            <a:r>
              <a:rPr lang="en-US" dirty="0" err="1" smtClean="0"/>
              <a:t>penyusunan</a:t>
            </a:r>
            <a:r>
              <a:rPr lang="en-US" dirty="0" smtClean="0"/>
              <a:t>, </a:t>
            </a:r>
            <a:r>
              <a:rPr lang="en-US" dirty="0" err="1" smtClean="0"/>
              <a:t>evaluasi</a:t>
            </a:r>
            <a:r>
              <a:rPr lang="en-US" dirty="0" smtClean="0"/>
              <a:t>, </a:t>
            </a:r>
            <a:r>
              <a:rPr lang="en-US" dirty="0" err="1" smtClean="0"/>
              <a:t>sosialisasi</a:t>
            </a:r>
            <a:r>
              <a:rPr lang="en-US" dirty="0" smtClean="0"/>
              <a:t>, </a:t>
            </a:r>
            <a:r>
              <a:rPr lang="en-US" dirty="0" err="1" smtClean="0"/>
              <a:t>dan</a:t>
            </a:r>
            <a:r>
              <a:rPr lang="en-US" dirty="0" smtClean="0"/>
              <a:t> </a:t>
            </a:r>
            <a:r>
              <a:rPr lang="en-US" dirty="0" err="1" smtClean="0"/>
              <a:t>implementasi</a:t>
            </a:r>
            <a:r>
              <a:rPr lang="en-US" dirty="0" smtClean="0"/>
              <a:t> VMTS </a:t>
            </a:r>
            <a:r>
              <a:rPr lang="en-US" dirty="0" err="1" smtClean="0"/>
              <a:t>ke</a:t>
            </a:r>
            <a:r>
              <a:rPr lang="en-US" dirty="0" smtClean="0"/>
              <a:t> </a:t>
            </a:r>
            <a:r>
              <a:rPr lang="en-US" dirty="0" err="1" smtClean="0"/>
              <a:t>dalam</a:t>
            </a:r>
            <a:r>
              <a:rPr lang="en-US" dirty="0" smtClean="0"/>
              <a:t> program </a:t>
            </a:r>
            <a:r>
              <a:rPr lang="en-US" dirty="0" err="1" smtClean="0"/>
              <a:t>pengembangan</a:t>
            </a:r>
            <a:r>
              <a:rPr lang="en-US" dirty="0" smtClean="0"/>
              <a:t> UPPS </a:t>
            </a:r>
            <a:r>
              <a:rPr lang="en-US" dirty="0" err="1" smtClean="0"/>
              <a:t>dan</a:t>
            </a:r>
            <a:r>
              <a:rPr lang="en-US" dirty="0" smtClean="0"/>
              <a:t> program </a:t>
            </a:r>
            <a:r>
              <a:rPr lang="en-US" dirty="0" err="1" smtClean="0"/>
              <a:t>studi</a:t>
            </a:r>
            <a:r>
              <a:rPr lang="en-US" dirty="0" smtClean="0"/>
              <a:t>.</a:t>
            </a:r>
            <a:endParaRPr lang="en-US" dirty="0"/>
          </a:p>
        </p:txBody>
      </p:sp>
    </p:spTree>
    <p:extLst>
      <p:ext uri="{BB962C8B-B14F-4D97-AF65-F5344CB8AC3E}">
        <p14:creationId xmlns="" xmlns:p14="http://schemas.microsoft.com/office/powerpoint/2010/main" val="839534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Callout 3"/>
          <p:cNvSpPr/>
          <p:nvPr/>
        </p:nvSpPr>
        <p:spPr>
          <a:xfrm>
            <a:off x="609601" y="1038225"/>
            <a:ext cx="4267200" cy="1600199"/>
          </a:xfrm>
          <a:prstGeom prst="downArrowCallout">
            <a:avLst>
              <a:gd name="adj1" fmla="val 25000"/>
              <a:gd name="adj2" fmla="val 25000"/>
              <a:gd name="adj3" fmla="val 25000"/>
              <a:gd name="adj4" fmla="val 7152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b="1" smtClean="0"/>
              <a:t>Visi, Misi, Tujuan dan Strategi</a:t>
            </a:r>
          </a:p>
          <a:p>
            <a:pPr algn="ctr"/>
            <a:r>
              <a:rPr lang="en-US" sz="2000" b="1" smtClean="0"/>
              <a:t>Perguruan Tinggi</a:t>
            </a:r>
          </a:p>
          <a:p>
            <a:pPr algn="ctr"/>
            <a:r>
              <a:rPr lang="en-US" sz="2000" b="1" smtClean="0"/>
              <a:t>(PT)</a:t>
            </a:r>
            <a:endParaRPr lang="en-US" sz="2000" b="1"/>
          </a:p>
        </p:txBody>
      </p:sp>
      <p:sp>
        <p:nvSpPr>
          <p:cNvPr id="5" name="Down Arrow Callout 4"/>
          <p:cNvSpPr/>
          <p:nvPr/>
        </p:nvSpPr>
        <p:spPr>
          <a:xfrm>
            <a:off x="609601" y="2647949"/>
            <a:ext cx="4267200" cy="1762125"/>
          </a:xfrm>
          <a:prstGeom prst="downArrowCallout">
            <a:avLst>
              <a:gd name="adj1" fmla="val 25000"/>
              <a:gd name="adj2" fmla="val 25000"/>
              <a:gd name="adj3" fmla="val 25000"/>
              <a:gd name="adj4" fmla="val 70664"/>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b="1" smtClean="0"/>
              <a:t>Visi, Misi, Tujuan dan Strategi</a:t>
            </a:r>
          </a:p>
          <a:p>
            <a:pPr algn="ctr"/>
            <a:r>
              <a:rPr lang="en-US" sz="2000" b="1" smtClean="0"/>
              <a:t>Unit Pengelola Program Studi</a:t>
            </a:r>
          </a:p>
          <a:p>
            <a:pPr algn="ctr"/>
            <a:r>
              <a:rPr lang="en-US" sz="2000" b="1" smtClean="0"/>
              <a:t>(UPPS)</a:t>
            </a:r>
            <a:endParaRPr lang="en-US" sz="2000" b="1"/>
          </a:p>
        </p:txBody>
      </p:sp>
      <p:sp>
        <p:nvSpPr>
          <p:cNvPr id="7" name="Left Arrow Callout 6"/>
          <p:cNvSpPr/>
          <p:nvPr/>
        </p:nvSpPr>
        <p:spPr>
          <a:xfrm>
            <a:off x="5095875" y="1038225"/>
            <a:ext cx="3562350" cy="1114425"/>
          </a:xfrm>
          <a:prstGeom prst="leftArrowCallout">
            <a:avLst>
              <a:gd name="adj1" fmla="val 25000"/>
              <a:gd name="adj2" fmla="val 25000"/>
              <a:gd name="adj3" fmla="val 25000"/>
              <a:gd name="adj4" fmla="val 842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Rencana Pengembangan Jangka Panjang, Jangka Menengah, Jangka Pendek </a:t>
            </a:r>
          </a:p>
          <a:p>
            <a:pPr algn="ctr"/>
            <a:r>
              <a:rPr lang="en-US" smtClean="0"/>
              <a:t>(Renstra/ Renop)</a:t>
            </a:r>
            <a:endParaRPr lang="en-US"/>
          </a:p>
        </p:txBody>
      </p:sp>
      <p:sp>
        <p:nvSpPr>
          <p:cNvPr id="8" name="Down Arrow Callout 7"/>
          <p:cNvSpPr/>
          <p:nvPr/>
        </p:nvSpPr>
        <p:spPr>
          <a:xfrm>
            <a:off x="609601" y="4419599"/>
            <a:ext cx="4267200" cy="1476376"/>
          </a:xfrm>
          <a:prstGeom prst="downArrowCallout">
            <a:avLst>
              <a:gd name="adj1" fmla="val 25000"/>
              <a:gd name="adj2" fmla="val 25000"/>
              <a:gd name="adj3" fmla="val 25000"/>
              <a:gd name="adj4" fmla="val 70664"/>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000" b="1" smtClean="0"/>
              <a:t>Visi Keilmuan Program Studi</a:t>
            </a:r>
          </a:p>
          <a:p>
            <a:pPr algn="ctr"/>
            <a:r>
              <a:rPr lang="en-US" sz="2000" b="1" smtClean="0"/>
              <a:t>(Scientific Vision)</a:t>
            </a:r>
            <a:endParaRPr lang="en-US" sz="2000" b="1"/>
          </a:p>
        </p:txBody>
      </p:sp>
      <p:sp>
        <p:nvSpPr>
          <p:cNvPr id="9" name="Rectangle 8"/>
          <p:cNvSpPr/>
          <p:nvPr/>
        </p:nvSpPr>
        <p:spPr>
          <a:xfrm>
            <a:off x="609601" y="5915025"/>
            <a:ext cx="4267200" cy="69532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b="1" smtClean="0"/>
              <a:t>Kurikulum Program Studi</a:t>
            </a:r>
            <a:endParaRPr lang="en-US" sz="2000" b="1"/>
          </a:p>
        </p:txBody>
      </p:sp>
      <p:sp>
        <p:nvSpPr>
          <p:cNvPr id="10" name="Left Arrow Callout 9"/>
          <p:cNvSpPr/>
          <p:nvPr/>
        </p:nvSpPr>
        <p:spPr>
          <a:xfrm>
            <a:off x="5095875" y="2647949"/>
            <a:ext cx="3562350" cy="1228726"/>
          </a:xfrm>
          <a:prstGeom prst="leftArrowCallout">
            <a:avLst>
              <a:gd name="adj1" fmla="val 25000"/>
              <a:gd name="adj2" fmla="val 25000"/>
              <a:gd name="adj3" fmla="val 25000"/>
              <a:gd name="adj4" fmla="val 842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VMTS UPPS inline dengan VMTS PT</a:t>
            </a:r>
            <a:endParaRPr lang="en-US"/>
          </a:p>
        </p:txBody>
      </p:sp>
      <p:sp>
        <p:nvSpPr>
          <p:cNvPr id="11" name="Left Arrow Callout 10"/>
          <p:cNvSpPr/>
          <p:nvPr/>
        </p:nvSpPr>
        <p:spPr>
          <a:xfrm>
            <a:off x="5095875" y="4410074"/>
            <a:ext cx="3562350" cy="2200276"/>
          </a:xfrm>
          <a:prstGeom prst="leftArrowCallout">
            <a:avLst>
              <a:gd name="adj1" fmla="val 25000"/>
              <a:gd name="adj2" fmla="val 25000"/>
              <a:gd name="adj3" fmla="val 18902"/>
              <a:gd name="adj4" fmla="val 835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smtClean="0"/>
              <a:t>Scientific Vision </a:t>
            </a:r>
            <a:r>
              <a:rPr lang="en-US" smtClean="0"/>
              <a:t>(Visi Keilmuan Program Studi) terlihat pada Kurikulum</a:t>
            </a:r>
            <a:endParaRPr lang="en-US"/>
          </a:p>
        </p:txBody>
      </p:sp>
      <p:sp>
        <p:nvSpPr>
          <p:cNvPr id="12" name="Pentagon 11"/>
          <p:cNvSpPr/>
          <p:nvPr/>
        </p:nvSpPr>
        <p:spPr>
          <a:xfrm>
            <a:off x="0" y="176213"/>
            <a:ext cx="2628900" cy="657225"/>
          </a:xfrm>
          <a:prstGeom prst="homePlate">
            <a:avLst>
              <a:gd name="adj" fmla="val 29710"/>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800" b="1" smtClean="0"/>
              <a:t>VMTS</a:t>
            </a:r>
            <a:endParaRPr lang="en-US" sz="2800" b="1"/>
          </a:p>
        </p:txBody>
      </p:sp>
    </p:spTree>
    <p:extLst>
      <p:ext uri="{BB962C8B-B14F-4D97-AF65-F5344CB8AC3E}">
        <p14:creationId xmlns="" xmlns:p14="http://schemas.microsoft.com/office/powerpoint/2010/main" val="1980076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685800" y="720725"/>
            <a:ext cx="7886700" cy="25654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mtClean="0"/>
              <a:t>Strategi Pencapaian VMTS </a:t>
            </a:r>
            <a:endParaRPr lang="en-US" smtClean="0"/>
          </a:p>
          <a:p>
            <a:pPr marL="0" indent="0">
              <a:buFont typeface="Arial" panose="020B0604020202020204" pitchFamily="34" charset="0"/>
              <a:buNone/>
            </a:pPr>
            <a:r>
              <a:rPr lang="en-US" smtClean="0"/>
              <a:t>Bagian ini menjelaskan secara komprehensif strategi pencapaian VMTS di UPPS, uraikan sumber daya yang dialokasikan untuk mencapai visi serta mekanisme kontrol pencapaiannya.</a:t>
            </a:r>
          </a:p>
          <a:p>
            <a:pPr marL="0" indent="0">
              <a:buFont typeface="Arial" panose="020B0604020202020204" pitchFamily="34" charset="0"/>
              <a:buNone/>
            </a:pPr>
            <a:r>
              <a:rPr lang="en-US" smtClean="0"/>
              <a:t> </a:t>
            </a:r>
            <a:endParaRPr lang="en-US"/>
          </a:p>
        </p:txBody>
      </p:sp>
      <p:sp>
        <p:nvSpPr>
          <p:cNvPr id="7" name="Content Placeholder 4"/>
          <p:cNvSpPr>
            <a:spLocks noGrp="1"/>
          </p:cNvSpPr>
          <p:nvPr>
            <p:ph idx="1"/>
          </p:nvPr>
        </p:nvSpPr>
        <p:spPr>
          <a:xfrm>
            <a:off x="685800" y="3286125"/>
            <a:ext cx="7886700" cy="2457450"/>
          </a:xfrm>
        </p:spPr>
        <p:txBody>
          <a:bodyPr>
            <a:noAutofit/>
          </a:bodyPr>
          <a:lstStyle/>
          <a:p>
            <a:pPr marL="0" lvl="0" indent="0">
              <a:buNone/>
            </a:pPr>
            <a:r>
              <a:rPr lang="en-US" b="1" smtClean="0"/>
              <a:t>Indikator </a:t>
            </a:r>
            <a:r>
              <a:rPr lang="en-US" b="1"/>
              <a:t>Kinerja Utama</a:t>
            </a:r>
            <a:endParaRPr lang="en-US"/>
          </a:p>
          <a:p>
            <a:pPr marL="0" indent="0">
              <a:buNone/>
            </a:pPr>
            <a:r>
              <a:rPr lang="en-US"/>
              <a:t>UPPS dan program studi memiliki rencana pengembangan yang memuat indikator kinerja utama dan targetnya untuk mengukur ketercapaian tujuan strategis yang telah ditetapkan. </a:t>
            </a:r>
          </a:p>
        </p:txBody>
      </p:sp>
    </p:spTree>
    <p:extLst>
      <p:ext uri="{BB962C8B-B14F-4D97-AF65-F5344CB8AC3E}">
        <p14:creationId xmlns="" xmlns:p14="http://schemas.microsoft.com/office/powerpoint/2010/main" val="1501077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p:cNvSpPr txBox="1">
            <a:spLocks/>
          </p:cNvSpPr>
          <p:nvPr/>
        </p:nvSpPr>
        <p:spPr>
          <a:xfrm>
            <a:off x="562639" y="1323015"/>
            <a:ext cx="7886700" cy="36104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mtClean="0"/>
              <a:t>Indikator Kinerja Tambahan pada SETIAP KRITERIA</a:t>
            </a:r>
            <a:endParaRPr lang="en-US" smtClean="0"/>
          </a:p>
          <a:p>
            <a:pPr marL="0" indent="0">
              <a:buFont typeface="Arial" panose="020B0604020202020204" pitchFamily="34" charset="0"/>
              <a:buNone/>
            </a:pPr>
            <a:endParaRPr lang="en-US" smtClean="0"/>
          </a:p>
          <a:p>
            <a:pPr marL="0" indent="0">
              <a:buFont typeface="Arial" panose="020B0604020202020204" pitchFamily="34" charset="0"/>
              <a:buNone/>
            </a:pPr>
            <a:r>
              <a:rPr lang="en-US" smtClean="0"/>
              <a:t>Adalah indikator lain pada </a:t>
            </a:r>
            <a:r>
              <a:rPr lang="en-US" b="1" smtClean="0">
                <a:solidFill>
                  <a:srgbClr val="FF0000"/>
                </a:solidFill>
              </a:rPr>
              <a:t>SETIAP KRITERIA </a:t>
            </a:r>
            <a:r>
              <a:rPr lang="en-US" smtClean="0"/>
              <a:t>yang secara spesifik ditetapkan oleh UPPS dan program studi. Data indikator kinerja tambahan yang sahih harus diukur, dimonitor, dikaji, dan dianalisis untuk perbaikan berkelanjutan.</a:t>
            </a:r>
          </a:p>
        </p:txBody>
      </p:sp>
    </p:spTree>
    <p:extLst>
      <p:ext uri="{BB962C8B-B14F-4D97-AF65-F5344CB8AC3E}">
        <p14:creationId xmlns="" xmlns:p14="http://schemas.microsoft.com/office/powerpoint/2010/main" val="9312335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4"/>
          <p:cNvSpPr>
            <a:spLocks noGrp="1"/>
          </p:cNvSpPr>
          <p:nvPr>
            <p:ph idx="1"/>
          </p:nvPr>
        </p:nvSpPr>
        <p:spPr>
          <a:xfrm>
            <a:off x="764658" y="1016074"/>
            <a:ext cx="7886700" cy="3686175"/>
          </a:xfrm>
        </p:spPr>
        <p:txBody>
          <a:bodyPr>
            <a:noAutofit/>
          </a:bodyPr>
          <a:lstStyle/>
          <a:p>
            <a:pPr marL="0" lvl="0" indent="0">
              <a:buNone/>
            </a:pPr>
            <a:r>
              <a:rPr lang="en-US" b="1" smtClean="0"/>
              <a:t>Evaluasi </a:t>
            </a:r>
            <a:r>
              <a:rPr lang="en-US" b="1"/>
              <a:t>Capaian </a:t>
            </a:r>
            <a:r>
              <a:rPr lang="en-US" b="1" smtClean="0"/>
              <a:t>dilakukan pada </a:t>
            </a:r>
            <a:r>
              <a:rPr lang="en-US" b="1" smtClean="0">
                <a:solidFill>
                  <a:srgbClr val="FF0000"/>
                </a:solidFill>
              </a:rPr>
              <a:t>SETIAP KRITERIA</a:t>
            </a:r>
            <a:endParaRPr lang="en-US">
              <a:solidFill>
                <a:srgbClr val="FF0000"/>
              </a:solidFill>
            </a:endParaRPr>
          </a:p>
          <a:p>
            <a:pPr marL="0" indent="0">
              <a:buNone/>
            </a:pPr>
            <a:endParaRPr lang="en-US" smtClean="0"/>
          </a:p>
          <a:p>
            <a:pPr marL="0" indent="0">
              <a:buNone/>
            </a:pPr>
            <a:r>
              <a:rPr lang="en-US" smtClean="0"/>
              <a:t>Deskripsi </a:t>
            </a:r>
            <a:r>
              <a:rPr lang="en-US"/>
              <a:t>dan analisis keberhasilan dan/atau ketidakberhasilan pencapaian </a:t>
            </a:r>
            <a:r>
              <a:rPr lang="en-US" b="1" smtClean="0">
                <a:solidFill>
                  <a:srgbClr val="FF0000"/>
                </a:solidFill>
              </a:rPr>
              <a:t>SETIAP KRITERIA </a:t>
            </a:r>
            <a:r>
              <a:rPr lang="en-US" smtClean="0"/>
              <a:t>yang </a:t>
            </a:r>
            <a:r>
              <a:rPr lang="en-US"/>
              <a:t>telah ditetapkan. Capaian kinerja harus diukur dengan metoda yang tepat, dan hasilnya dianalisis serta dievaluasi. Analisis dan evaluasi terhadap capaian kinerja harus mencakup identifikasi akar masalah, faktor pendukung keberhasilan dan faktor penghambat ketercapaian </a:t>
            </a:r>
            <a:r>
              <a:rPr lang="en-US" b="1" smtClean="0">
                <a:solidFill>
                  <a:srgbClr val="FF0000"/>
                </a:solidFill>
              </a:rPr>
              <a:t>SETIAP KRITERIA </a:t>
            </a:r>
            <a:r>
              <a:rPr lang="en-US" smtClean="0"/>
              <a:t>di </a:t>
            </a:r>
            <a:r>
              <a:rPr lang="en-US"/>
              <a:t>UPPS</a:t>
            </a:r>
            <a:r>
              <a:rPr lang="en-US" smtClean="0"/>
              <a:t>.</a:t>
            </a:r>
          </a:p>
        </p:txBody>
      </p:sp>
    </p:spTree>
    <p:extLst>
      <p:ext uri="{BB962C8B-B14F-4D97-AF65-F5344CB8AC3E}">
        <p14:creationId xmlns="" xmlns:p14="http://schemas.microsoft.com/office/powerpoint/2010/main" val="3343997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6435" y="1237955"/>
            <a:ext cx="7886700" cy="3876305"/>
          </a:xfrm>
        </p:spPr>
        <p:txBody>
          <a:bodyPr>
            <a:noAutofit/>
          </a:bodyPr>
          <a:lstStyle/>
          <a:p>
            <a:pPr marL="0" lvl="0" indent="0">
              <a:buNone/>
            </a:pPr>
            <a:r>
              <a:rPr lang="en-US" b="1" smtClean="0"/>
              <a:t>Simpulan </a:t>
            </a:r>
            <a:r>
              <a:rPr lang="en-US" b="1"/>
              <a:t>Hasil Evaluasi Ketercapaian </a:t>
            </a:r>
            <a:r>
              <a:rPr lang="en-US" b="1" smtClean="0">
                <a:solidFill>
                  <a:srgbClr val="FF0000"/>
                </a:solidFill>
              </a:rPr>
              <a:t>PADA SETIAP KRITERIA</a:t>
            </a:r>
            <a:r>
              <a:rPr lang="en-US" b="1" smtClean="0"/>
              <a:t> dan Tindaklanjutnya </a:t>
            </a:r>
            <a:endParaRPr lang="en-US"/>
          </a:p>
          <a:p>
            <a:pPr marL="0" indent="0">
              <a:buNone/>
            </a:pPr>
            <a:endParaRPr lang="en-US" smtClean="0"/>
          </a:p>
          <a:p>
            <a:pPr marL="0" indent="0">
              <a:buNone/>
            </a:pPr>
            <a:r>
              <a:rPr lang="en-US" smtClean="0"/>
              <a:t>Ringkasan: </a:t>
            </a:r>
            <a:r>
              <a:rPr lang="en-US"/>
              <a:t>pemosisian, masalah dan akar masalah, serta rencana perbaikan dan pengembangan UPPS dan </a:t>
            </a:r>
            <a:r>
              <a:rPr lang="en-US" smtClean="0"/>
              <a:t>PS.</a:t>
            </a:r>
          </a:p>
          <a:p>
            <a:pPr marL="0" indent="0">
              <a:buNone/>
            </a:pPr>
            <a:endParaRPr lang="en-US"/>
          </a:p>
          <a:p>
            <a:pPr marL="0" indent="0">
              <a:buNone/>
            </a:pPr>
            <a:endParaRPr lang="en-US"/>
          </a:p>
        </p:txBody>
      </p:sp>
    </p:spTree>
    <p:extLst>
      <p:ext uri="{BB962C8B-B14F-4D97-AF65-F5344CB8AC3E}">
        <p14:creationId xmlns="" xmlns:p14="http://schemas.microsoft.com/office/powerpoint/2010/main" val="1889122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Tata Pamong, Tata Kelola, dan Kerjasama</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a:solidFill>
                  <a:srgbClr val="FFFF00"/>
                </a:solidFill>
                <a:latin typeface="Arial Rounded MT Bold" panose="020F0704030504030204" pitchFamily="34" charset="0"/>
              </a:rPr>
              <a:t>2</a:t>
            </a:r>
          </a:p>
        </p:txBody>
      </p:sp>
      <p:sp>
        <p:nvSpPr>
          <p:cNvPr id="2" name="TextBox 1"/>
          <p:cNvSpPr txBox="1"/>
          <p:nvPr/>
        </p:nvSpPr>
        <p:spPr>
          <a:xfrm>
            <a:off x="3400797" y="1884005"/>
            <a:ext cx="5082362" cy="4154984"/>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a:solidFill>
                  <a:srgbClr val="0070C0"/>
                </a:solidFill>
              </a:rPr>
              <a:t>Penjaminan Mutu Tata Pamong, Tata Kelola, dan Kerjasama</a:t>
            </a:r>
            <a:endParaRPr lang="en-US" sz="2400">
              <a:solidFill>
                <a:srgbClr val="0070C0"/>
              </a:solidFill>
            </a:endParaRPr>
          </a:p>
          <a:p>
            <a:pPr marL="514350" indent="-514350">
              <a:buFont typeface="+mj-lt"/>
              <a:buAutoNum type="arabicPeriod"/>
            </a:pPr>
            <a:r>
              <a:rPr lang="en-US" sz="2400" b="1">
                <a:solidFill>
                  <a:srgbClr val="0070C0"/>
                </a:solidFill>
              </a:rPr>
              <a:t>Kepuasan 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2436792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pPr algn="ctr"/>
            <a:r>
              <a:rPr lang="id-ID" b="1" dirty="0" smtClean="0"/>
              <a:t>Outline</a:t>
            </a:r>
            <a:endParaRPr lang="en-US" b="1" dirty="0"/>
          </a:p>
        </p:txBody>
      </p:sp>
      <p:sp>
        <p:nvSpPr>
          <p:cNvPr id="3" name="Content Placeholder 2"/>
          <p:cNvSpPr>
            <a:spLocks noGrp="1"/>
          </p:cNvSpPr>
          <p:nvPr>
            <p:ph idx="1"/>
          </p:nvPr>
        </p:nvSpPr>
        <p:spPr>
          <a:solidFill>
            <a:schemeClr val="accent6">
              <a:lumMod val="20000"/>
              <a:lumOff val="80000"/>
            </a:schemeClr>
          </a:solidFill>
        </p:spPr>
        <p:txBody>
          <a:bodyPr/>
          <a:lstStyle/>
          <a:p>
            <a:pPr marL="514350" indent="-514350">
              <a:buFont typeface="+mj-lt"/>
              <a:buAutoNum type="arabicPeriod"/>
            </a:pPr>
            <a:r>
              <a:rPr lang="id-ID" dirty="0" smtClean="0"/>
              <a:t>Pendahuluan: </a:t>
            </a:r>
            <a:r>
              <a:rPr lang="fi-FI" dirty="0" smtClean="0"/>
              <a:t>Perkembangan </a:t>
            </a:r>
            <a:r>
              <a:rPr lang="fi-FI" dirty="0"/>
              <a:t>Terkini </a:t>
            </a:r>
            <a:r>
              <a:rPr lang="fi-FI" dirty="0" smtClean="0"/>
              <a:t>Akreditasi</a:t>
            </a:r>
            <a:r>
              <a:rPr lang="id-ID" dirty="0" smtClean="0"/>
              <a:t>.</a:t>
            </a:r>
          </a:p>
          <a:p>
            <a:pPr marL="514350" indent="-514350">
              <a:buFont typeface="+mj-lt"/>
              <a:buAutoNum type="arabicPeriod"/>
            </a:pPr>
            <a:r>
              <a:rPr lang="id-ID" b="1" dirty="0">
                <a:solidFill>
                  <a:srgbClr val="0000FF"/>
                </a:solidFill>
              </a:rPr>
              <a:t>Penyusunan Laporan Evaluasi </a:t>
            </a:r>
            <a:r>
              <a:rPr lang="id-ID" b="1" dirty="0" smtClean="0">
                <a:solidFill>
                  <a:srgbClr val="0000FF"/>
                </a:solidFill>
              </a:rPr>
              <a:t>Program Studi.</a:t>
            </a:r>
            <a:endParaRPr lang="id-ID" b="1" dirty="0">
              <a:solidFill>
                <a:srgbClr val="0000FF"/>
              </a:solidFill>
            </a:endParaRPr>
          </a:p>
          <a:p>
            <a:pPr marL="514350" indent="-514350">
              <a:buFont typeface="+mj-lt"/>
              <a:buAutoNum type="arabicPeriod"/>
            </a:pPr>
            <a:r>
              <a:rPr lang="id-ID" dirty="0" smtClean="0"/>
              <a:t>Penyusunan </a:t>
            </a:r>
            <a:r>
              <a:rPr lang="id-ID" dirty="0"/>
              <a:t>Laporan Kinerja </a:t>
            </a:r>
            <a:r>
              <a:rPr lang="id-ID" dirty="0" smtClean="0"/>
              <a:t>Program Studi.</a:t>
            </a:r>
            <a:endParaRPr lang="id-ID" dirty="0"/>
          </a:p>
          <a:p>
            <a:pPr marL="514350" indent="-514350">
              <a:buFont typeface="+mj-lt"/>
              <a:buAutoNum type="arabicPeriod"/>
            </a:pPr>
            <a:r>
              <a:rPr lang="id-ID" dirty="0" smtClean="0"/>
              <a:t>Proses </a:t>
            </a:r>
            <a:r>
              <a:rPr lang="id-ID" dirty="0"/>
              <a:t>Penyusunan Laporan Evaluasi </a:t>
            </a:r>
            <a:r>
              <a:rPr lang="id-ID" dirty="0" smtClean="0"/>
              <a:t>Diri.</a:t>
            </a:r>
            <a:endParaRPr lang="en-US" dirty="0"/>
          </a:p>
        </p:txBody>
      </p:sp>
    </p:spTree>
    <p:extLst>
      <p:ext uri="{BB962C8B-B14F-4D97-AF65-F5344CB8AC3E}">
        <p14:creationId xmlns="" xmlns:p14="http://schemas.microsoft.com/office/powerpoint/2010/main" val="589338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546101"/>
            <a:ext cx="7886700" cy="749299"/>
          </a:xfrm>
        </p:spPr>
        <p:txBody>
          <a:bodyPr>
            <a:normAutofit/>
          </a:bodyPr>
          <a:lstStyle/>
          <a:p>
            <a:r>
              <a:rPr lang="en-US" sz="3200" b="1">
                <a:latin typeface="+mn-lt"/>
              </a:rPr>
              <a:t>C.2 Tata Pamong, Tata Kelola, dan Kerjasama</a:t>
            </a:r>
            <a:endParaRPr lang="en-US" sz="3200" b="1" i="1">
              <a:latin typeface="+mn-lt"/>
            </a:endParaRPr>
          </a:p>
        </p:txBody>
      </p:sp>
      <p:sp>
        <p:nvSpPr>
          <p:cNvPr id="2" name="Content Placeholder 1"/>
          <p:cNvSpPr>
            <a:spLocks noGrp="1"/>
          </p:cNvSpPr>
          <p:nvPr>
            <p:ph idx="1"/>
          </p:nvPr>
        </p:nvSpPr>
        <p:spPr>
          <a:xfrm>
            <a:off x="628650" y="1371600"/>
            <a:ext cx="7886700" cy="5286375"/>
          </a:xfrm>
        </p:spPr>
        <p:txBody>
          <a:bodyPr>
            <a:normAutofit fontScale="77500" lnSpcReduction="20000"/>
          </a:bodyPr>
          <a:lstStyle/>
          <a:p>
            <a:pPr marL="0" lvl="0" indent="0">
              <a:buNone/>
            </a:pPr>
            <a:r>
              <a:rPr lang="en-US" b="1"/>
              <a:t>Latar Belakang</a:t>
            </a:r>
            <a:endParaRPr lang="en-US"/>
          </a:p>
          <a:p>
            <a:pPr marL="0" indent="0">
              <a:buNone/>
            </a:pPr>
            <a:endParaRPr lang="en-US" smtClean="0"/>
          </a:p>
          <a:p>
            <a:pPr marL="0" indent="0">
              <a:buNone/>
            </a:pPr>
            <a:r>
              <a:rPr lang="en-US" smtClean="0"/>
              <a:t>Bagian </a:t>
            </a:r>
            <a:r>
              <a:rPr lang="en-US"/>
              <a:t>ini mencakup latar belakang, tujuan, dan rasional strategi pencapaian tata kelola dan tata pamong yang mencakup: sistem tata pamong, kepemimpinan, sistem penjaminan mutu, dan kerjasama. Tata pamong merujuk pada struktur organisasi, mekanisme dan proses bagaimana UPPS dan program studi dikendalikan dan diarahkan untuk mencapai visinya. </a:t>
            </a:r>
            <a:endParaRPr lang="en-US" smtClean="0"/>
          </a:p>
          <a:p>
            <a:pPr marL="0" indent="0">
              <a:buNone/>
            </a:pPr>
            <a:r>
              <a:rPr lang="en-US" smtClean="0"/>
              <a:t>Tata </a:t>
            </a:r>
            <a:r>
              <a:rPr lang="en-US"/>
              <a:t>pamong juga harus mengimplementasikan manajemen risiko untuk menjamin keberlangsungan UPPS dan program studi. </a:t>
            </a:r>
            <a:endParaRPr lang="en-US" smtClean="0"/>
          </a:p>
          <a:p>
            <a:pPr marL="0" indent="0">
              <a:buNone/>
            </a:pPr>
            <a:r>
              <a:rPr lang="en-US" smtClean="0"/>
              <a:t>Pada </a:t>
            </a:r>
            <a:r>
              <a:rPr lang="en-US"/>
              <a:t>bagian ini harus dideskripsikan perwujudan tata pamong yang baik (</a:t>
            </a:r>
            <a:r>
              <a:rPr lang="en-US" i="1"/>
              <a:t>good governance</a:t>
            </a:r>
            <a:r>
              <a:rPr lang="en-US"/>
              <a:t>), pengelolaan, sistem penjaminan mutu, dan kerjasama di UPPS dan program studi.</a:t>
            </a:r>
          </a:p>
          <a:p>
            <a:pPr marL="0" indent="0">
              <a:buNone/>
            </a:pPr>
            <a:endParaRPr lang="en-US"/>
          </a:p>
        </p:txBody>
      </p:sp>
    </p:spTree>
    <p:extLst>
      <p:ext uri="{BB962C8B-B14F-4D97-AF65-F5344CB8AC3E}">
        <p14:creationId xmlns="" xmlns:p14="http://schemas.microsoft.com/office/powerpoint/2010/main" val="12504630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2450" y="882650"/>
            <a:ext cx="7886700" cy="4351338"/>
          </a:xfrm>
        </p:spPr>
        <p:txBody>
          <a:bodyPr/>
          <a:lstStyle/>
          <a:p>
            <a:pPr marL="0" lvl="0" indent="0">
              <a:buNone/>
            </a:pPr>
            <a:r>
              <a:rPr lang="en-US" b="1"/>
              <a:t>Kebijakan</a:t>
            </a:r>
            <a:endParaRPr lang="en-US"/>
          </a:p>
          <a:p>
            <a:pPr marL="0" indent="0">
              <a:buNone/>
            </a:pPr>
            <a:endParaRPr lang="en-US" smtClean="0"/>
          </a:p>
          <a:p>
            <a:pPr marL="0" indent="0">
              <a:buNone/>
            </a:pPr>
            <a:r>
              <a:rPr lang="en-US" smtClean="0"/>
              <a:t>Bagian </a:t>
            </a:r>
            <a:r>
              <a:rPr lang="en-US"/>
              <a:t>ini berisi deskripsi dokumen formal kebijakan pengembangan tata kelola dan tata pamong, legalitas organisasi dan tata kerja yang ditetapkan oleh perguruan tinggi, pengelolaan, penjaminan mutu, dan kerjasama yang diacu oleh UPPS.</a:t>
            </a:r>
          </a:p>
          <a:p>
            <a:pPr marL="0" indent="0">
              <a:buNone/>
            </a:pPr>
            <a:endParaRPr lang="en-US"/>
          </a:p>
        </p:txBody>
      </p:sp>
    </p:spTree>
    <p:extLst>
      <p:ext uri="{BB962C8B-B14F-4D97-AF65-F5344CB8AC3E}">
        <p14:creationId xmlns="" xmlns:p14="http://schemas.microsoft.com/office/powerpoint/2010/main" val="20424721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1975" y="939800"/>
            <a:ext cx="7886700" cy="4351338"/>
          </a:xfrm>
        </p:spPr>
        <p:txBody>
          <a:bodyPr>
            <a:normAutofit fontScale="92500" lnSpcReduction="10000"/>
          </a:bodyPr>
          <a:lstStyle/>
          <a:p>
            <a:pPr marL="0" lvl="0" indent="0">
              <a:buNone/>
            </a:pPr>
            <a:r>
              <a:rPr lang="en-US" b="1"/>
              <a:t>Strategi Pencapaian Standar</a:t>
            </a:r>
            <a:endParaRPr lang="en-US"/>
          </a:p>
          <a:p>
            <a:pPr marL="0" indent="0">
              <a:buNone/>
            </a:pPr>
            <a:endParaRPr lang="en-US" smtClean="0"/>
          </a:p>
          <a:p>
            <a:pPr marL="0" indent="0">
              <a:buNone/>
            </a:pPr>
            <a:r>
              <a:rPr lang="en-US" smtClean="0"/>
              <a:t>Bagian </a:t>
            </a:r>
            <a:r>
              <a:rPr lang="en-US"/>
              <a:t>ini mencakup strategi UPPS dalam pencapaian standar yang sudah ditetapkan oleh perguruan tinggi terkait tata pamong, tata kelola, dan kerjasama. Pada bagian ini juga harus diuraikan sumber daya yang dialokasikan untuk mencapai standar yang telah ditetapkan serta mekanisme kontrol pencapaiannya.  </a:t>
            </a:r>
          </a:p>
          <a:p>
            <a:pPr marL="0" indent="0">
              <a:buNone/>
            </a:pPr>
            <a:endParaRPr lang="en-US"/>
          </a:p>
        </p:txBody>
      </p:sp>
    </p:spTree>
    <p:extLst>
      <p:ext uri="{BB962C8B-B14F-4D97-AF65-F5344CB8AC3E}">
        <p14:creationId xmlns="" xmlns:p14="http://schemas.microsoft.com/office/powerpoint/2010/main" val="8618251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27026"/>
            <a:ext cx="7886700" cy="711199"/>
          </a:xfrm>
        </p:spPr>
        <p:txBody>
          <a:bodyPr>
            <a:normAutofit/>
          </a:bodyPr>
          <a:lstStyle/>
          <a:p>
            <a:r>
              <a:rPr lang="en-US" sz="4000" b="1">
                <a:latin typeface="+mn-lt"/>
              </a:rPr>
              <a:t>Indikator Kinerja </a:t>
            </a:r>
            <a:r>
              <a:rPr lang="en-US" sz="4000" b="1" smtClean="0">
                <a:latin typeface="+mn-lt"/>
              </a:rPr>
              <a:t>Utama</a:t>
            </a:r>
            <a:endParaRPr lang="en-US" sz="4000">
              <a:latin typeface="+mn-lt"/>
            </a:endParaRPr>
          </a:p>
        </p:txBody>
      </p:sp>
      <p:sp>
        <p:nvSpPr>
          <p:cNvPr id="3" name="Content Placeholder 2"/>
          <p:cNvSpPr>
            <a:spLocks noGrp="1"/>
          </p:cNvSpPr>
          <p:nvPr>
            <p:ph idx="1"/>
          </p:nvPr>
        </p:nvSpPr>
        <p:spPr>
          <a:xfrm>
            <a:off x="628650" y="1406525"/>
            <a:ext cx="7886700" cy="5175250"/>
          </a:xfrm>
        </p:spPr>
        <p:txBody>
          <a:bodyPr>
            <a:normAutofit fontScale="70000" lnSpcReduction="20000"/>
          </a:bodyPr>
          <a:lstStyle/>
          <a:p>
            <a:pPr marL="0" lvl="0" indent="0">
              <a:buNone/>
            </a:pPr>
            <a:r>
              <a:rPr lang="en-US" b="1"/>
              <a:t>Sistem Tata </a:t>
            </a:r>
            <a:r>
              <a:rPr lang="en-US" b="1" smtClean="0"/>
              <a:t>Pamong</a:t>
            </a:r>
          </a:p>
          <a:p>
            <a:pPr marL="0" lvl="0" indent="0">
              <a:buNone/>
            </a:pPr>
            <a:endParaRPr lang="en-US"/>
          </a:p>
          <a:p>
            <a:pPr lvl="0"/>
            <a:r>
              <a:rPr lang="en-US"/>
              <a:t>Ketersediaan dokumen formal tata pamong dan tata kelola serta bukti yang sahih dari implementasinya.</a:t>
            </a:r>
          </a:p>
          <a:p>
            <a:pPr lvl="0"/>
            <a:r>
              <a:rPr lang="en-US"/>
              <a:t>Ketersediaan dokumen formal struktur organisasi dan tata kerja UPPS beserta tugas pokok dan fungsinya.</a:t>
            </a:r>
          </a:p>
          <a:p>
            <a:pPr lvl="0"/>
            <a:r>
              <a:rPr lang="en-US"/>
              <a:t>Ketersediaan bukti yang sahih terkait praktek baik perwujudan </a:t>
            </a:r>
            <a:r>
              <a:rPr lang="en-US" i="1"/>
              <a:t>good governance</a:t>
            </a:r>
            <a:r>
              <a:rPr lang="en-US"/>
              <a:t>, mencakup 5 pilar yaitu: kredibilitas, transparansi, akuntabilitas, tanggung jawab, dan berkeadilan.</a:t>
            </a:r>
          </a:p>
          <a:p>
            <a:pPr lvl="0"/>
            <a:r>
              <a:rPr lang="en-US"/>
              <a:t>Ketersediaan dokumen formal dan bukti keberfungsian sistem pengelolaan fungsional dan operasional di tingkat UPPS yang meliputi perencanaan (</a:t>
            </a:r>
            <a:r>
              <a:rPr lang="en-US" i="1"/>
              <a:t>planning</a:t>
            </a:r>
            <a:r>
              <a:rPr lang="en-US"/>
              <a:t>), pengorganisasian (</a:t>
            </a:r>
            <a:r>
              <a:rPr lang="en-US" i="1"/>
              <a:t>organizing</a:t>
            </a:r>
            <a:r>
              <a:rPr lang="en-US"/>
              <a:t>), penempatan personil (</a:t>
            </a:r>
            <a:r>
              <a:rPr lang="en-US" i="1"/>
              <a:t>staffing</a:t>
            </a:r>
            <a:r>
              <a:rPr lang="en-US"/>
              <a:t>), pengarahan (</a:t>
            </a:r>
            <a:r>
              <a:rPr lang="en-US" i="1"/>
              <a:t>leading</a:t>
            </a:r>
            <a:r>
              <a:rPr lang="en-US"/>
              <a:t>), dan pengawasan (</a:t>
            </a:r>
            <a:r>
              <a:rPr lang="en-US" i="1"/>
              <a:t>controlling</a:t>
            </a:r>
            <a:r>
              <a:rPr lang="en-US"/>
              <a:t>). </a:t>
            </a:r>
          </a:p>
          <a:p>
            <a:pPr marL="0" indent="0">
              <a:buNone/>
            </a:pPr>
            <a:endParaRPr lang="en-US"/>
          </a:p>
        </p:txBody>
      </p:sp>
    </p:spTree>
    <p:extLst>
      <p:ext uri="{BB962C8B-B14F-4D97-AF65-F5344CB8AC3E}">
        <p14:creationId xmlns="" xmlns:p14="http://schemas.microsoft.com/office/powerpoint/2010/main" val="2584290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700" y="892175"/>
            <a:ext cx="7886700" cy="5575300"/>
          </a:xfrm>
        </p:spPr>
        <p:txBody>
          <a:bodyPr>
            <a:normAutofit fontScale="70000" lnSpcReduction="20000"/>
          </a:bodyPr>
          <a:lstStyle/>
          <a:p>
            <a:pPr marL="0" lvl="0" indent="0">
              <a:buNone/>
            </a:pPr>
            <a:r>
              <a:rPr lang="en-US" sz="3100" b="1" smtClean="0"/>
              <a:t>Kepemimpinan</a:t>
            </a:r>
          </a:p>
          <a:p>
            <a:pPr marL="0" lvl="0" indent="0">
              <a:buNone/>
            </a:pPr>
            <a:endParaRPr lang="en-US"/>
          </a:p>
          <a:p>
            <a:pPr marL="0" indent="0">
              <a:buNone/>
            </a:pPr>
            <a:r>
              <a:rPr lang="en-US"/>
              <a:t>Ketersediaan bukti yang sahih tentang efektivitas kepemimpinan di UPPS dan program studi, yang mencakup 3 aspek berikut: </a:t>
            </a:r>
          </a:p>
          <a:p>
            <a:pPr marL="571500" lvl="0" indent="-514350">
              <a:buFont typeface="+mj-lt"/>
              <a:buAutoNum type="arabicPeriod"/>
            </a:pPr>
            <a:r>
              <a:rPr lang="en-US"/>
              <a:t>Kepemimpinan operasional, ditunjukkan melalui kemampuan menggerakkan seluruh sumber daya internal secara optimal dalam melaksanakan tridharma menuju pencapaian visi.</a:t>
            </a:r>
          </a:p>
          <a:p>
            <a:pPr marL="571500" lvl="0" indent="-514350">
              <a:buFont typeface="+mj-lt"/>
              <a:buAutoNum type="arabicPeriod"/>
            </a:pPr>
            <a:r>
              <a:rPr lang="en-US"/>
              <a:t>Kepemimpinan organisasional, ditunjukkan melalui kemampuan dalam menggerakkan organisasi dan mengharmonisasikan suasana kerja yang kondusif untuk menjamin tercapainya VMTS. </a:t>
            </a:r>
          </a:p>
          <a:p>
            <a:pPr marL="571500" lvl="0" indent="-514350">
              <a:buFont typeface="+mj-lt"/>
              <a:buAutoNum type="arabicPeriod"/>
            </a:pPr>
            <a:r>
              <a:rPr lang="en-US"/>
              <a:t>Kepemimpinan publik, ditunjukkan melalui kemampuan dalam menjalin kerjasama yang menjadikan program studi menjadi rujukan bagi masyarakat di bidang keilmuannya.</a:t>
            </a:r>
          </a:p>
          <a:p>
            <a:pPr marL="0" indent="0">
              <a:buNone/>
            </a:pPr>
            <a:endParaRPr lang="en-US"/>
          </a:p>
        </p:txBody>
      </p:sp>
    </p:spTree>
    <p:extLst>
      <p:ext uri="{BB962C8B-B14F-4D97-AF65-F5344CB8AC3E}">
        <p14:creationId xmlns="" xmlns:p14="http://schemas.microsoft.com/office/powerpoint/2010/main" val="23620831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075" y="796924"/>
            <a:ext cx="7886700" cy="5718175"/>
          </a:xfrm>
        </p:spPr>
        <p:txBody>
          <a:bodyPr>
            <a:normAutofit fontScale="85000" lnSpcReduction="10000"/>
          </a:bodyPr>
          <a:lstStyle/>
          <a:p>
            <a:pPr marL="0" lvl="0" indent="0">
              <a:buNone/>
            </a:pPr>
            <a:r>
              <a:rPr lang="en-US" b="1"/>
              <a:t>Sistem Penjaminan </a:t>
            </a:r>
            <a:r>
              <a:rPr lang="en-US" b="1" smtClean="0"/>
              <a:t>Mutu</a:t>
            </a:r>
          </a:p>
          <a:p>
            <a:pPr marL="0" lvl="0" indent="0">
              <a:buNone/>
            </a:pPr>
            <a:endParaRPr lang="en-US"/>
          </a:p>
          <a:p>
            <a:r>
              <a:rPr lang="en-US"/>
              <a:t>Implementasi sistem penjaminan mutu, minimal mencakup: </a:t>
            </a:r>
          </a:p>
          <a:p>
            <a:pPr lvl="0"/>
            <a:r>
              <a:rPr lang="en-US"/>
              <a:t>Keberadaan organ pelaksana penjaminan mutu internal yang berlaku pada UPPS yang didukung dokumen formal pembentukan.</a:t>
            </a:r>
          </a:p>
          <a:p>
            <a:pPr lvl="0"/>
            <a:r>
              <a:rPr lang="en-US"/>
              <a:t>Keterlaksanaan penjaminan mutu program studi yang sesuai dengan standar mutu, manual mutu, dan dokumen mutu lainnya.</a:t>
            </a:r>
          </a:p>
          <a:p>
            <a:pPr lvl="0"/>
            <a:r>
              <a:rPr lang="en-US"/>
              <a:t>Ketersediaan bukti sahih efektifitas pelaksanaan penjaminan mutu sesuai dengan siklus penetapan, pelaksanaan, evaluasi, pengendalian, dan perbaikan berkelanjutan (PPEPP).</a:t>
            </a:r>
          </a:p>
          <a:p>
            <a:pPr marL="0" indent="0">
              <a:buNone/>
            </a:pPr>
            <a:endParaRPr lang="en-US"/>
          </a:p>
        </p:txBody>
      </p:sp>
    </p:spTree>
    <p:extLst>
      <p:ext uri="{BB962C8B-B14F-4D97-AF65-F5344CB8AC3E}">
        <p14:creationId xmlns="" xmlns:p14="http://schemas.microsoft.com/office/powerpoint/2010/main" val="2882418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54075"/>
            <a:ext cx="7886700" cy="5327650"/>
          </a:xfrm>
        </p:spPr>
        <p:txBody>
          <a:bodyPr>
            <a:normAutofit fontScale="92500" lnSpcReduction="20000"/>
          </a:bodyPr>
          <a:lstStyle/>
          <a:p>
            <a:pPr marL="0" lvl="0" indent="0">
              <a:buNone/>
            </a:pPr>
            <a:r>
              <a:rPr lang="en-US" sz="2600" b="1" smtClean="0"/>
              <a:t>Kerjasama</a:t>
            </a:r>
          </a:p>
          <a:p>
            <a:pPr marL="0" lvl="0" indent="0">
              <a:buNone/>
            </a:pPr>
            <a:endParaRPr lang="en-US"/>
          </a:p>
          <a:p>
            <a:r>
              <a:rPr lang="en-US"/>
              <a:t>Mutu, manfaat, kepuasan dan keberlanjutan kerjasama yang relevan dengan program studi. UPPS dan program studi memiliki bukti yang sahih terkait kerjasama yang ada serta memenuhi aspek-aspek sebagai berikut: </a:t>
            </a:r>
          </a:p>
          <a:p>
            <a:pPr lvl="0"/>
            <a:r>
              <a:rPr lang="en-US"/>
              <a:t>memberikan peningkatan kinerja tridharma dan fasilitas pendukung Program Studi. </a:t>
            </a:r>
          </a:p>
          <a:p>
            <a:pPr lvl="0"/>
            <a:r>
              <a:rPr lang="en-US"/>
              <a:t>memberikan manfaat dan kepuasan kepada mitra. </a:t>
            </a:r>
          </a:p>
          <a:p>
            <a:pPr lvl="0"/>
            <a:r>
              <a:rPr lang="en-US"/>
              <a:t>menjamin keberlanjutan kerjasama dan hasilnya</a:t>
            </a:r>
            <a:r>
              <a:rPr lang="en-US" smtClean="0"/>
              <a:t>.</a:t>
            </a:r>
            <a:endParaRPr lang="en-US"/>
          </a:p>
        </p:txBody>
      </p:sp>
    </p:spTree>
    <p:extLst>
      <p:ext uri="{BB962C8B-B14F-4D97-AF65-F5344CB8AC3E}">
        <p14:creationId xmlns="" xmlns:p14="http://schemas.microsoft.com/office/powerpoint/2010/main" val="4697460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0" y="892175"/>
            <a:ext cx="7886700" cy="5518150"/>
          </a:xfrm>
        </p:spPr>
        <p:txBody>
          <a:bodyPr>
            <a:normAutofit fontScale="92500"/>
          </a:bodyPr>
          <a:lstStyle/>
          <a:p>
            <a:pPr marL="0" indent="0">
              <a:buNone/>
            </a:pPr>
            <a:r>
              <a:rPr lang="en-US" b="1" smtClean="0"/>
              <a:t>Data dan Analisis IKU</a:t>
            </a:r>
          </a:p>
          <a:p>
            <a:pPr marL="0" indent="0">
              <a:buNone/>
            </a:pPr>
            <a:endParaRPr lang="en-US" smtClean="0"/>
          </a:p>
          <a:p>
            <a:pPr marL="0" indent="0">
              <a:buNone/>
            </a:pPr>
            <a:r>
              <a:rPr lang="en-US" smtClean="0"/>
              <a:t>Tampilkan </a:t>
            </a:r>
            <a:r>
              <a:rPr lang="en-US"/>
              <a:t>data </a:t>
            </a:r>
            <a:r>
              <a:rPr lang="en-US" smtClean="0"/>
              <a:t>kerjasama tridharma dengan </a:t>
            </a:r>
            <a:r>
              <a:rPr lang="en-US"/>
              <a:t>teknik representasi yang relevan (misalnya: kurva tren, rasio, dan proporsi) dan komprehensif serta simpulkan kecenderungan yang terjadi. </a:t>
            </a:r>
            <a:endParaRPr lang="en-US" smtClean="0"/>
          </a:p>
          <a:p>
            <a:pPr marL="0" indent="0">
              <a:buNone/>
            </a:pPr>
            <a:r>
              <a:rPr lang="en-US" smtClean="0"/>
              <a:t>Data </a:t>
            </a:r>
            <a:r>
              <a:rPr lang="en-US"/>
              <a:t>dan analisis yang disampaikan meliputi</a:t>
            </a:r>
            <a:r>
              <a:rPr lang="en-US" smtClean="0"/>
              <a:t>: </a:t>
            </a:r>
            <a:endParaRPr lang="en-US"/>
          </a:p>
          <a:p>
            <a:r>
              <a:rPr lang="en-US"/>
              <a:t>Jumlah, jenis, lingkup kerjasama akademik (pendidikan, </a:t>
            </a:r>
            <a:r>
              <a:rPr lang="en-US" smtClean="0"/>
              <a:t>penelitian, </a:t>
            </a:r>
            <a:r>
              <a:rPr lang="en-US"/>
              <a:t>dan PkM) dan non-akademik yang relevan dengan program studi dan manfaatnya </a:t>
            </a:r>
            <a:r>
              <a:rPr lang="en-US" b="1"/>
              <a:t>(Tabel 1 LKPS).</a:t>
            </a:r>
          </a:p>
          <a:p>
            <a:pPr marL="0" indent="0">
              <a:buNone/>
            </a:pPr>
            <a:endParaRPr lang="en-US"/>
          </a:p>
        </p:txBody>
      </p:sp>
    </p:spTree>
    <p:extLst>
      <p:ext uri="{BB962C8B-B14F-4D97-AF65-F5344CB8AC3E}">
        <p14:creationId xmlns="" xmlns:p14="http://schemas.microsoft.com/office/powerpoint/2010/main" val="17211543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06449"/>
            <a:ext cx="7886700" cy="5470525"/>
          </a:xfrm>
        </p:spPr>
        <p:txBody>
          <a:bodyPr/>
          <a:lstStyle/>
          <a:p>
            <a:pPr marL="0" lvl="0" indent="0">
              <a:buNone/>
            </a:pPr>
            <a:r>
              <a:rPr lang="en-US" b="1"/>
              <a:t>Indikator Kinerja Tambahan</a:t>
            </a:r>
            <a:endParaRPr lang="en-US"/>
          </a:p>
          <a:p>
            <a:pPr marL="0" indent="0">
              <a:buNone/>
            </a:pPr>
            <a:endParaRPr lang="en-US" smtClean="0"/>
          </a:p>
          <a:p>
            <a:pPr marL="0" indent="0">
              <a:buNone/>
            </a:pPr>
            <a:r>
              <a:rPr lang="en-US" smtClean="0"/>
              <a:t>Indikator </a:t>
            </a:r>
            <a:r>
              <a:rPr lang="en-US"/>
              <a:t>kinerja tambahan adalah indikator tata kelola dan tata pamong yang lain ditetapkan oleh masing-masing </a:t>
            </a:r>
            <a:r>
              <a:rPr lang="en-US" smtClean="0"/>
              <a:t>UPPS </a:t>
            </a:r>
            <a:r>
              <a:rPr lang="en-US"/>
              <a:t>dan program studi. Data indikator kinerja tambahan yang sahih harus diukur, dimonitor, dikaji, dan dianalisis untuk perbaikan berkelanjutan.</a:t>
            </a:r>
          </a:p>
          <a:p>
            <a:pPr marL="0" indent="0">
              <a:buNone/>
            </a:pPr>
            <a:endParaRPr lang="en-US"/>
          </a:p>
        </p:txBody>
      </p:sp>
    </p:spTree>
    <p:extLst>
      <p:ext uri="{BB962C8B-B14F-4D97-AF65-F5344CB8AC3E}">
        <p14:creationId xmlns="" xmlns:p14="http://schemas.microsoft.com/office/powerpoint/2010/main" val="27067953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125" y="844550"/>
            <a:ext cx="7886700" cy="5537200"/>
          </a:xfrm>
        </p:spPr>
        <p:txBody>
          <a:bodyPr>
            <a:normAutofit fontScale="92500" lnSpcReduction="10000"/>
          </a:bodyPr>
          <a:lstStyle/>
          <a:p>
            <a:pPr marL="0" lvl="0" indent="0">
              <a:buNone/>
            </a:pPr>
            <a:r>
              <a:rPr lang="en-US" b="1"/>
              <a:t>Evaluasi Capaian Kinerja</a:t>
            </a:r>
            <a:endParaRPr lang="en-US"/>
          </a:p>
          <a:p>
            <a:pPr marL="0" indent="0">
              <a:buNone/>
            </a:pPr>
            <a:endParaRPr lang="en-US" smtClean="0"/>
          </a:p>
          <a:p>
            <a:pPr marL="0" indent="0">
              <a:buNone/>
            </a:pPr>
            <a:r>
              <a:rPr lang="en-US" smtClean="0"/>
              <a:t>Berisi </a:t>
            </a:r>
            <a:r>
              <a:rPr lang="en-US"/>
              <a:t>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p:txBody>
      </p:sp>
    </p:spTree>
    <p:extLst>
      <p:ext uri="{BB962C8B-B14F-4D97-AF65-F5344CB8AC3E}">
        <p14:creationId xmlns="" xmlns:p14="http://schemas.microsoft.com/office/powerpoint/2010/main" val="2363024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7500"/>
            <a:ext cx="9144000" cy="514350"/>
          </a:xfrm>
          <a:solidFill>
            <a:srgbClr val="0000FF"/>
          </a:solidFill>
        </p:spPr>
        <p:style>
          <a:lnRef idx="0">
            <a:schemeClr val="dk1"/>
          </a:lnRef>
          <a:fillRef idx="3">
            <a:schemeClr val="dk1"/>
          </a:fillRef>
          <a:effectRef idx="3">
            <a:schemeClr val="dk1"/>
          </a:effectRef>
          <a:fontRef idx="minor">
            <a:schemeClr val="lt1"/>
          </a:fontRef>
        </p:style>
        <p:txBody>
          <a:bodyPr>
            <a:noAutofit/>
          </a:bodyPr>
          <a:lstStyle/>
          <a:p>
            <a:pPr algn="ctr"/>
            <a:r>
              <a:rPr lang="id-ID" sz="2000" smtClean="0">
                <a:latin typeface="Arial Rounded MT Bold" panose="020F0704030504030204" pitchFamily="34" charset="0"/>
              </a:rPr>
              <a:t>Dokumen yang di</a:t>
            </a:r>
            <a:r>
              <a:rPr lang="en-US" sz="2000" smtClean="0">
                <a:latin typeface="Arial Rounded MT Bold" panose="020F0704030504030204" pitchFamily="34" charset="0"/>
              </a:rPr>
              <a:t>-</a:t>
            </a:r>
            <a:r>
              <a:rPr lang="id-ID" sz="2000" smtClean="0">
                <a:latin typeface="Arial Rounded MT Bold" panose="020F0704030504030204" pitchFamily="34" charset="0"/>
              </a:rPr>
              <a:t>submit pada Akreditasi </a:t>
            </a:r>
            <a:r>
              <a:rPr lang="en-US" sz="2000" smtClean="0">
                <a:latin typeface="Arial Rounded MT Bold" panose="020F0704030504030204" pitchFamily="34" charset="0"/>
              </a:rPr>
              <a:t>Program Studi 4</a:t>
            </a:r>
            <a:r>
              <a:rPr lang="id-ID" sz="2000" smtClean="0">
                <a:latin typeface="Arial Rounded MT Bold" panose="020F0704030504030204" pitchFamily="34" charset="0"/>
              </a:rPr>
              <a:t>.0</a:t>
            </a:r>
            <a:endParaRPr lang="en-US" sz="2000">
              <a:latin typeface="Arial Rounded MT Bold" panose="020F0704030504030204" pitchFamily="34" charset="0"/>
            </a:endParaRPr>
          </a:p>
        </p:txBody>
      </p:sp>
      <p:sp>
        <p:nvSpPr>
          <p:cNvPr id="6" name="Text Placeholder 5"/>
          <p:cNvSpPr>
            <a:spLocks noGrp="1"/>
          </p:cNvSpPr>
          <p:nvPr>
            <p:ph type="body" idx="1"/>
          </p:nvPr>
        </p:nvSpPr>
        <p:spPr>
          <a:xfrm>
            <a:off x="56343" y="1104899"/>
            <a:ext cx="4315631" cy="514351"/>
          </a:xfrm>
        </p:spPr>
        <p:style>
          <a:lnRef idx="0">
            <a:schemeClr val="accent2"/>
          </a:lnRef>
          <a:fillRef idx="3">
            <a:schemeClr val="accent2"/>
          </a:fillRef>
          <a:effectRef idx="3">
            <a:schemeClr val="accent2"/>
          </a:effectRef>
          <a:fontRef idx="minor">
            <a:schemeClr val="lt1"/>
          </a:fontRef>
        </p:style>
        <p:txBody>
          <a:bodyPr anchor="ctr">
            <a:normAutofit/>
          </a:bodyPr>
          <a:lstStyle/>
          <a:p>
            <a:pPr algn="ctr"/>
            <a:r>
              <a:rPr lang="id-ID" sz="2000" dirty="0" smtClean="0"/>
              <a:t>1. Laporan Evaluasi Diri (LED) </a:t>
            </a:r>
            <a:endParaRPr lang="en-US" sz="2000" dirty="0"/>
          </a:p>
        </p:txBody>
      </p:sp>
      <p:cxnSp>
        <p:nvCxnSpPr>
          <p:cNvPr id="14" name="Elbow Connector 13"/>
          <p:cNvCxnSpPr>
            <a:stCxn id="5" idx="2"/>
            <a:endCxn id="6" idx="0"/>
          </p:cNvCxnSpPr>
          <p:nvPr/>
        </p:nvCxnSpPr>
        <p:spPr>
          <a:xfrm rot="5400000">
            <a:off x="3151556" y="-315546"/>
            <a:ext cx="483049" cy="2357841"/>
          </a:xfrm>
          <a:prstGeom prst="bentConnector3">
            <a:avLst>
              <a:gd name="adj1" fmla="val 50000"/>
            </a:avLst>
          </a:prstGeom>
          <a:ln w="38100">
            <a:solidFill>
              <a:srgbClr val="0000FF"/>
            </a:solidFill>
            <a:tailEnd type="triangle"/>
          </a:ln>
        </p:spPr>
        <p:style>
          <a:lnRef idx="3">
            <a:schemeClr val="accent2"/>
          </a:lnRef>
          <a:fillRef idx="0">
            <a:schemeClr val="accent2"/>
          </a:fillRef>
          <a:effectRef idx="2">
            <a:schemeClr val="accent2"/>
          </a:effectRef>
          <a:fontRef idx="minor">
            <a:schemeClr val="tx1"/>
          </a:fontRef>
        </p:style>
      </p:cxnSp>
      <p:sp>
        <p:nvSpPr>
          <p:cNvPr id="9" name="Text Placeholder 5"/>
          <p:cNvSpPr>
            <a:spLocks noGrp="1"/>
          </p:cNvSpPr>
          <p:nvPr>
            <p:ph type="body" idx="1"/>
          </p:nvPr>
        </p:nvSpPr>
        <p:spPr>
          <a:xfrm>
            <a:off x="4572001" y="1114424"/>
            <a:ext cx="4391024" cy="514351"/>
          </a:xfrm>
        </p:spPr>
        <p:style>
          <a:lnRef idx="0">
            <a:schemeClr val="accent2"/>
          </a:lnRef>
          <a:fillRef idx="3">
            <a:schemeClr val="accent2"/>
          </a:fillRef>
          <a:effectRef idx="3">
            <a:schemeClr val="accent2"/>
          </a:effectRef>
          <a:fontRef idx="minor">
            <a:schemeClr val="lt1"/>
          </a:fontRef>
        </p:style>
        <p:txBody>
          <a:bodyPr anchor="ctr">
            <a:noAutofit/>
          </a:bodyPr>
          <a:lstStyle/>
          <a:p>
            <a:pPr algn="ctr"/>
            <a:r>
              <a:rPr lang="id-ID" sz="2000" dirty="0" smtClean="0"/>
              <a:t>2. Laporan Kinerja Program Studi (LKPS) </a:t>
            </a:r>
            <a:endParaRPr lang="en-US" sz="2000" dirty="0"/>
          </a:p>
        </p:txBody>
      </p:sp>
      <p:pic>
        <p:nvPicPr>
          <p:cNvPr id="10" name="Picture 9"/>
          <p:cNvPicPr>
            <a:picLocks noChangeAspect="1"/>
          </p:cNvPicPr>
          <p:nvPr/>
        </p:nvPicPr>
        <p:blipFill>
          <a:blip r:embed="rId2" cstate="print"/>
          <a:stretch>
            <a:fillRect/>
          </a:stretch>
        </p:blipFill>
        <p:spPr>
          <a:xfrm>
            <a:off x="4807116" y="1804740"/>
            <a:ext cx="3996183" cy="4862497"/>
          </a:xfrm>
          <a:prstGeom prst="rect">
            <a:avLst/>
          </a:prstGeom>
        </p:spPr>
      </p:pic>
      <p:pic>
        <p:nvPicPr>
          <p:cNvPr id="3" name="Content Placeholder 2"/>
          <p:cNvPicPr>
            <a:picLocks noGrp="1" noChangeAspect="1"/>
          </p:cNvPicPr>
          <p:nvPr>
            <p:ph sz="quarter" idx="4"/>
          </p:nvPr>
        </p:nvPicPr>
        <p:blipFill>
          <a:blip r:embed="rId3" cstate="print"/>
          <a:stretch>
            <a:fillRect/>
          </a:stretch>
        </p:blipFill>
        <p:spPr>
          <a:xfrm>
            <a:off x="187156" y="1804740"/>
            <a:ext cx="4105444" cy="4858863"/>
          </a:xfrm>
          <a:prstGeom prst="rect">
            <a:avLst/>
          </a:prstGeom>
        </p:spPr>
      </p:pic>
      <p:cxnSp>
        <p:nvCxnSpPr>
          <p:cNvPr id="13" name="Straight Connector 12"/>
          <p:cNvCxnSpPr/>
          <p:nvPr/>
        </p:nvCxnSpPr>
        <p:spPr>
          <a:xfrm>
            <a:off x="4572000" y="863374"/>
            <a:ext cx="2233207"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805207" y="863374"/>
            <a:ext cx="0" cy="252000"/>
          </a:xfrm>
          <a:prstGeom prst="straightConnector1">
            <a:avLst/>
          </a:prstGeom>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6169863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06475"/>
            <a:ext cx="7886700" cy="4351338"/>
          </a:xfrm>
        </p:spPr>
        <p:txBody>
          <a:bodyPr>
            <a:normAutofit fontScale="92500" lnSpcReduction="20000"/>
          </a:bodyPr>
          <a:lstStyle/>
          <a:p>
            <a:pPr marL="0" lvl="0" indent="0">
              <a:buNone/>
            </a:pPr>
            <a:r>
              <a:rPr lang="en-US" b="1"/>
              <a:t>Penjaminan Mutu Tata Pamong, Tata Kelola, dan Kerjasama</a:t>
            </a:r>
            <a:endParaRPr lang="en-US"/>
          </a:p>
          <a:p>
            <a:pPr marL="0" indent="0">
              <a:buNone/>
            </a:pPr>
            <a:endParaRPr lang="en-US" smtClean="0"/>
          </a:p>
          <a:p>
            <a:pPr marL="0" indent="0">
              <a:buNone/>
            </a:pPr>
            <a:r>
              <a:rPr lang="en-US" smtClean="0"/>
              <a:t>Berisi </a:t>
            </a:r>
            <a:r>
              <a:rPr lang="en-US"/>
              <a:t>deskripsi dan bukti sahih tentang implementasi sistem penjaminan mutu di UPPS yang sesuai dengan standar mutu perguruan tinggi terkait tata pamong, tata kelola, dan kerjasama mengikuti siklus penetapan, pelaksanaan, evaluasi, pengendalian, dan perbaikan berkelanjutan (PPEPP).</a:t>
            </a:r>
          </a:p>
          <a:p>
            <a:pPr marL="0" indent="0">
              <a:buNone/>
            </a:pPr>
            <a:endParaRPr lang="en-US"/>
          </a:p>
        </p:txBody>
      </p:sp>
    </p:spTree>
    <p:extLst>
      <p:ext uri="{BB962C8B-B14F-4D97-AF65-F5344CB8AC3E}">
        <p14:creationId xmlns="" xmlns:p14="http://schemas.microsoft.com/office/powerpoint/2010/main" val="17049386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3874" y="390525"/>
            <a:ext cx="8143875" cy="6229349"/>
          </a:xfrm>
        </p:spPr>
        <p:txBody>
          <a:bodyPr>
            <a:noAutofit/>
          </a:bodyPr>
          <a:lstStyle/>
          <a:p>
            <a:pPr marL="0" lvl="0" indent="0">
              <a:buNone/>
            </a:pPr>
            <a:r>
              <a:rPr lang="en-US" sz="2600" b="1"/>
              <a:t>Kepuasan </a:t>
            </a:r>
            <a:r>
              <a:rPr lang="en-US" sz="2600" b="1" smtClean="0"/>
              <a:t>Pengguna</a:t>
            </a:r>
          </a:p>
          <a:p>
            <a:pPr marL="0" lvl="0" indent="0">
              <a:buNone/>
            </a:pPr>
            <a:endParaRPr lang="en-US" sz="2600"/>
          </a:p>
          <a:p>
            <a:r>
              <a:rPr lang="en-US" sz="2200"/>
              <a:t>Pengukuran kepuasan layanan manajemen terhadap para pemangku kepentingan: mahasiswa, dosen, tenaga kependidikan, lulusan, pengguna dan mitra yang memenuhi aspek-aspek berikut:</a:t>
            </a:r>
          </a:p>
          <a:p>
            <a:pPr lvl="0"/>
            <a:r>
              <a:rPr lang="en-US" sz="2200"/>
              <a:t>menggunakan instrumen kepuasan yang sahih, andal, mudah digunakan,</a:t>
            </a:r>
          </a:p>
          <a:p>
            <a:pPr lvl="0"/>
            <a:r>
              <a:rPr lang="en-US" sz="2200"/>
              <a:t>dilaksanakan secara berkala, serta datanya terekam secara komprehensif, </a:t>
            </a:r>
          </a:p>
          <a:p>
            <a:pPr lvl="0"/>
            <a:r>
              <a:rPr lang="en-US" sz="2200"/>
              <a:t>dianalisis dengan metode yang tepat serta bermanfaat untuk pengambilan keputusan, </a:t>
            </a:r>
          </a:p>
          <a:p>
            <a:pPr lvl="0"/>
            <a:r>
              <a:rPr lang="en-US" sz="2200"/>
              <a:t>review terhadap pelaksanaan pengukuran kepuasan para pemangku kepentingan, </a:t>
            </a:r>
          </a:p>
          <a:p>
            <a:pPr lvl="0"/>
            <a:r>
              <a:rPr lang="en-US" sz="2200"/>
              <a:t>hasilnya dipublikasikan dan mudah diakses oleh para pemangku kepentingan, dan</a:t>
            </a:r>
          </a:p>
          <a:p>
            <a:pPr lvl="0"/>
            <a:r>
              <a:rPr lang="en-US" sz="2200"/>
              <a:t>hasil pengukuran kepuasan ditindaklanjuti untuk perbaikan dan peningkatan mutu luaran secara berkala dan tersistem.</a:t>
            </a:r>
          </a:p>
        </p:txBody>
      </p:sp>
    </p:spTree>
    <p:extLst>
      <p:ext uri="{BB962C8B-B14F-4D97-AF65-F5344CB8AC3E}">
        <p14:creationId xmlns="" xmlns:p14="http://schemas.microsoft.com/office/powerpoint/2010/main" val="29715439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Simpulan Hasil Evaluasi dan Tindak lanjut</a:t>
            </a:r>
            <a:endParaRPr lang="en-US"/>
          </a:p>
          <a:p>
            <a:pPr marL="0" indent="0">
              <a:buNone/>
            </a:pPr>
            <a:endParaRPr lang="en-US" smtClean="0"/>
          </a:p>
          <a:p>
            <a:pPr marL="0" indent="0">
              <a:buNone/>
            </a:pPr>
            <a:r>
              <a:rPr lang="en-US" smtClean="0"/>
              <a:t>Berisi </a:t>
            </a:r>
            <a:r>
              <a:rPr lang="en-US"/>
              <a:t>ringkasan dari: pemosisian, masalah dan akar masalah, serta rencana perbaikan dan pengembangan UPPS dan program studi.</a:t>
            </a:r>
          </a:p>
          <a:p>
            <a:pPr marL="0" indent="0">
              <a:buNone/>
            </a:pPr>
            <a:endParaRPr lang="en-US"/>
          </a:p>
        </p:txBody>
      </p:sp>
    </p:spTree>
    <p:extLst>
      <p:ext uri="{BB962C8B-B14F-4D97-AF65-F5344CB8AC3E}">
        <p14:creationId xmlns="" xmlns:p14="http://schemas.microsoft.com/office/powerpoint/2010/main" val="20781044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Mahasiswa</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smtClean="0">
                <a:solidFill>
                  <a:srgbClr val="FFFF00"/>
                </a:solidFill>
                <a:latin typeface="Arial Rounded MT Bold" panose="020F0704030504030204" pitchFamily="34" charset="0"/>
              </a:rPr>
              <a:t>3</a:t>
            </a:r>
            <a:endParaRPr lang="en-US" sz="2800">
              <a:solidFill>
                <a:srgbClr val="FFFF00"/>
              </a:solidFill>
              <a:latin typeface="Arial Rounded MT Bold" panose="020F0704030504030204" pitchFamily="34" charset="0"/>
            </a:endParaRPr>
          </a:p>
        </p:txBody>
      </p:sp>
      <p:sp>
        <p:nvSpPr>
          <p:cNvPr id="2" name="TextBox 1"/>
          <p:cNvSpPr txBox="1"/>
          <p:nvPr/>
        </p:nvSpPr>
        <p:spPr>
          <a:xfrm>
            <a:off x="3400797" y="1884005"/>
            <a:ext cx="5082362" cy="3785652"/>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a:solidFill>
                  <a:srgbClr val="0070C0"/>
                </a:solidFill>
              </a:rPr>
              <a:t>Penjaminan Mutu </a:t>
            </a:r>
            <a:r>
              <a:rPr lang="en-US" sz="2400" b="1" smtClean="0">
                <a:solidFill>
                  <a:srgbClr val="0070C0"/>
                </a:solidFill>
              </a:rPr>
              <a:t>Mahasiswa</a:t>
            </a:r>
            <a:endParaRPr lang="en-US" sz="2400">
              <a:solidFill>
                <a:srgbClr val="0070C0"/>
              </a:solidFill>
            </a:endParaRPr>
          </a:p>
          <a:p>
            <a:pPr marL="514350" indent="-514350">
              <a:buFont typeface="+mj-lt"/>
              <a:buAutoNum type="arabicPeriod"/>
            </a:pPr>
            <a:r>
              <a:rPr lang="en-US" sz="2400" b="1">
                <a:solidFill>
                  <a:srgbClr val="0070C0"/>
                </a:solidFill>
              </a:rPr>
              <a:t>Kepuasan 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25645464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dirty="0" err="1"/>
              <a:t>Latar</a:t>
            </a:r>
            <a:r>
              <a:rPr lang="en-US" b="1" dirty="0"/>
              <a:t> </a:t>
            </a:r>
            <a:r>
              <a:rPr lang="en-US" b="1" dirty="0" err="1"/>
              <a:t>Belakang</a:t>
            </a:r>
            <a:endParaRPr lang="en-US" dirty="0"/>
          </a:p>
          <a:p>
            <a:pPr marL="0" indent="0">
              <a:buNone/>
            </a:pPr>
            <a:endParaRPr lang="en-US" dirty="0" smtClean="0"/>
          </a:p>
          <a:p>
            <a:pPr marL="0" indent="0">
              <a:buNone/>
            </a:pPr>
            <a:r>
              <a:rPr lang="en-US" dirty="0" err="1" smtClean="0"/>
              <a:t>Bagian</a:t>
            </a:r>
            <a:r>
              <a:rPr lang="en-US" dirty="0" smtClean="0"/>
              <a:t> </a:t>
            </a:r>
            <a:r>
              <a:rPr lang="en-US" dirty="0" err="1"/>
              <a:t>ini</a:t>
            </a:r>
            <a:r>
              <a:rPr lang="en-US" dirty="0"/>
              <a:t> </a:t>
            </a:r>
            <a:r>
              <a:rPr lang="en-US" dirty="0" err="1"/>
              <a:t>mencakup</a:t>
            </a:r>
            <a:r>
              <a:rPr lang="en-US" dirty="0"/>
              <a:t> </a:t>
            </a:r>
            <a:r>
              <a:rPr lang="en-US" dirty="0" err="1"/>
              <a:t>latar</a:t>
            </a:r>
            <a:r>
              <a:rPr lang="en-US" dirty="0"/>
              <a:t> </a:t>
            </a:r>
            <a:r>
              <a:rPr lang="en-US" dirty="0" err="1"/>
              <a:t>belakang</a:t>
            </a:r>
            <a:r>
              <a:rPr lang="en-US" dirty="0"/>
              <a:t>, </a:t>
            </a:r>
            <a:r>
              <a:rPr lang="en-US" dirty="0" err="1"/>
              <a:t>tujuan</a:t>
            </a:r>
            <a:r>
              <a:rPr lang="en-US" dirty="0"/>
              <a:t>, </a:t>
            </a:r>
            <a:r>
              <a:rPr lang="en-US" dirty="0" err="1"/>
              <a:t>dan</a:t>
            </a:r>
            <a:r>
              <a:rPr lang="en-US" dirty="0"/>
              <a:t> </a:t>
            </a:r>
            <a:r>
              <a:rPr lang="en-US" dirty="0" err="1"/>
              <a:t>rasional</a:t>
            </a:r>
            <a:r>
              <a:rPr lang="en-US" dirty="0"/>
              <a:t> </a:t>
            </a:r>
            <a:r>
              <a:rPr lang="en-US" dirty="0" err="1"/>
              <a:t>strategi</a:t>
            </a:r>
            <a:r>
              <a:rPr lang="en-US" dirty="0"/>
              <a:t> </a:t>
            </a:r>
            <a:r>
              <a:rPr lang="en-US" dirty="0" err="1"/>
              <a:t>pencapaian</a:t>
            </a:r>
            <a:r>
              <a:rPr lang="en-US" dirty="0"/>
              <a:t> </a:t>
            </a:r>
            <a:r>
              <a:rPr lang="en-US" dirty="0" err="1"/>
              <a:t>standar</a:t>
            </a:r>
            <a:r>
              <a:rPr lang="en-US" dirty="0"/>
              <a:t> </a:t>
            </a:r>
            <a:r>
              <a:rPr lang="en-US" dirty="0" err="1"/>
              <a:t>perguruan</a:t>
            </a:r>
            <a:r>
              <a:rPr lang="en-US" dirty="0"/>
              <a:t> </a:t>
            </a:r>
            <a:r>
              <a:rPr lang="en-US" dirty="0" err="1"/>
              <a:t>tinggi</a:t>
            </a:r>
            <a:r>
              <a:rPr lang="en-US" dirty="0"/>
              <a:t> </a:t>
            </a:r>
            <a:r>
              <a:rPr lang="en-US" dirty="0" err="1"/>
              <a:t>terkait</a:t>
            </a:r>
            <a:r>
              <a:rPr lang="en-US" dirty="0"/>
              <a:t> </a:t>
            </a:r>
            <a:r>
              <a:rPr lang="en-US" dirty="0" err="1"/>
              <a:t>kemahasiswaan</a:t>
            </a:r>
            <a:r>
              <a:rPr lang="en-US" dirty="0"/>
              <a:t> yang </a:t>
            </a:r>
            <a:r>
              <a:rPr lang="en-US" dirty="0" err="1"/>
              <a:t>mencakup</a:t>
            </a:r>
            <a:r>
              <a:rPr lang="en-US" dirty="0"/>
              <a:t> </a:t>
            </a:r>
            <a:r>
              <a:rPr lang="en-US" dirty="0" err="1"/>
              <a:t>sistem</a:t>
            </a:r>
            <a:r>
              <a:rPr lang="en-US" dirty="0"/>
              <a:t> </a:t>
            </a:r>
            <a:r>
              <a:rPr lang="en-US" dirty="0" err="1"/>
              <a:t>seleksi</a:t>
            </a:r>
            <a:r>
              <a:rPr lang="en-US" dirty="0"/>
              <a:t> </a:t>
            </a:r>
            <a:r>
              <a:rPr lang="en-US" dirty="0" err="1"/>
              <a:t>dan</a:t>
            </a:r>
            <a:r>
              <a:rPr lang="en-US" dirty="0"/>
              <a:t> </a:t>
            </a:r>
            <a:r>
              <a:rPr lang="en-US" dirty="0" err="1"/>
              <a:t>layanan</a:t>
            </a:r>
            <a:r>
              <a:rPr lang="en-US" dirty="0"/>
              <a:t> </a:t>
            </a:r>
            <a:r>
              <a:rPr lang="en-US" dirty="0" err="1"/>
              <a:t>mahasiswa</a:t>
            </a:r>
            <a:r>
              <a:rPr lang="en-US" dirty="0"/>
              <a:t>, </a:t>
            </a:r>
            <a:r>
              <a:rPr lang="en-US" dirty="0" err="1"/>
              <a:t>serta</a:t>
            </a:r>
            <a:r>
              <a:rPr lang="en-US" dirty="0"/>
              <a:t> </a:t>
            </a:r>
            <a:r>
              <a:rPr lang="en-US" dirty="0" err="1"/>
              <a:t>standar</a:t>
            </a:r>
            <a:r>
              <a:rPr lang="en-US" dirty="0"/>
              <a:t> </a:t>
            </a:r>
            <a:r>
              <a:rPr lang="en-US" dirty="0" err="1"/>
              <a:t>khusus</a:t>
            </a:r>
            <a:r>
              <a:rPr lang="en-US" dirty="0"/>
              <a:t> program </a:t>
            </a:r>
            <a:r>
              <a:rPr lang="en-US" dirty="0" err="1"/>
              <a:t>studi</a:t>
            </a:r>
            <a:r>
              <a:rPr lang="en-US" dirty="0"/>
              <a:t>.</a:t>
            </a:r>
          </a:p>
          <a:p>
            <a:pPr marL="0" indent="0">
              <a:buNone/>
            </a:pPr>
            <a:endParaRPr lang="en-US" dirty="0"/>
          </a:p>
        </p:txBody>
      </p:sp>
    </p:spTree>
    <p:extLst>
      <p:ext uri="{BB962C8B-B14F-4D97-AF65-F5344CB8AC3E}">
        <p14:creationId xmlns="" xmlns:p14="http://schemas.microsoft.com/office/powerpoint/2010/main" val="31414131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Kebijakan</a:t>
            </a:r>
            <a:endParaRPr lang="en-US"/>
          </a:p>
          <a:p>
            <a:pPr marL="0" indent="0">
              <a:buNone/>
            </a:pPr>
            <a:endParaRPr lang="en-US" smtClean="0"/>
          </a:p>
          <a:p>
            <a:pPr marL="0" indent="0">
              <a:buNone/>
            </a:pPr>
            <a:r>
              <a:rPr lang="en-US" smtClean="0"/>
              <a:t>Berisi </a:t>
            </a:r>
            <a:r>
              <a:rPr lang="en-US"/>
              <a:t>deskripsi dokumen formal kebijakan yang mencakup sistem penerimaan mahasiswa baru dan layanan mahasiswa (bimbingan dan konseling, pengembangan nalar, minat dan bakat, pengembangan </a:t>
            </a:r>
            <a:r>
              <a:rPr lang="en-US" i="1"/>
              <a:t>soft skills</a:t>
            </a:r>
            <a:r>
              <a:rPr lang="en-US"/>
              <a:t>, layanan beasiswa, layanan kesehatan, bimbingan karir, dan kewirausahaan).</a:t>
            </a:r>
          </a:p>
          <a:p>
            <a:pPr marL="0" indent="0">
              <a:buNone/>
            </a:pPr>
            <a:endParaRPr lang="en-US"/>
          </a:p>
        </p:txBody>
      </p:sp>
    </p:spTree>
    <p:extLst>
      <p:ext uri="{BB962C8B-B14F-4D97-AF65-F5344CB8AC3E}">
        <p14:creationId xmlns="" xmlns:p14="http://schemas.microsoft.com/office/powerpoint/2010/main" val="13126691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lvl="0" indent="0">
              <a:buNone/>
            </a:pPr>
            <a:r>
              <a:rPr lang="en-US" b="1"/>
              <a:t>Strategi Pencapaian Standar</a:t>
            </a:r>
            <a:endParaRPr lang="en-US"/>
          </a:p>
          <a:p>
            <a:pPr marL="0" indent="0">
              <a:buNone/>
            </a:pPr>
            <a:endParaRPr lang="en-US" smtClean="0"/>
          </a:p>
          <a:p>
            <a:pPr marL="0" indent="0">
              <a:buNone/>
            </a:pPr>
            <a:r>
              <a:rPr lang="en-US" smtClean="0"/>
              <a:t>Bagian </a:t>
            </a:r>
            <a:r>
              <a:rPr lang="en-US"/>
              <a:t>ini mencakup strategi UPPS dalam pencapaian standar yang sudah ditetapkan oleh perguruan tinggi dan UPPS terkait kemahasiswaan yang berisi: sistem seleksi (nilai seleksi, nilai rapor, nilai ujian nasional, dan persyaratan khusus lainnya) serta layanan mahasiswa. Pada bagian ini juga harus diuraikan sumber daya yang dialokasikan untuk mencapai standar yang telah ditetapkan serta mekanisme kontrol pencapaiannya.  </a:t>
            </a:r>
          </a:p>
          <a:p>
            <a:pPr marL="0" indent="0">
              <a:buNone/>
            </a:pPr>
            <a:endParaRPr lang="en-US"/>
          </a:p>
        </p:txBody>
      </p:sp>
    </p:spTree>
    <p:extLst>
      <p:ext uri="{BB962C8B-B14F-4D97-AF65-F5344CB8AC3E}">
        <p14:creationId xmlns="" xmlns:p14="http://schemas.microsoft.com/office/powerpoint/2010/main" val="6419171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Indeks Kinerja Utama</a:t>
            </a:r>
            <a:endParaRPr lang="en-US"/>
          </a:p>
        </p:txBody>
      </p:sp>
      <p:sp>
        <p:nvSpPr>
          <p:cNvPr id="3" name="Content Placeholder 2"/>
          <p:cNvSpPr>
            <a:spLocks noGrp="1"/>
          </p:cNvSpPr>
          <p:nvPr>
            <p:ph idx="1"/>
          </p:nvPr>
        </p:nvSpPr>
        <p:spPr/>
        <p:txBody>
          <a:bodyPr>
            <a:normAutofit fontScale="92500" lnSpcReduction="20000"/>
          </a:bodyPr>
          <a:lstStyle/>
          <a:p>
            <a:pPr marL="0" lvl="0" indent="0">
              <a:buNone/>
            </a:pPr>
            <a:r>
              <a:rPr lang="en-US" b="1"/>
              <a:t>Kualitas input mahasiswa</a:t>
            </a:r>
            <a:endParaRPr lang="en-US" sz="2400"/>
          </a:p>
          <a:p>
            <a:pPr lvl="0"/>
            <a:r>
              <a:rPr lang="en-US"/>
              <a:t>Metode rekrutmen calon mahasiswa untuk mengidentifikasi potensi kemampuan mencapai capaian pembelajaran.</a:t>
            </a:r>
            <a:endParaRPr lang="en-US" sz="2400"/>
          </a:p>
          <a:p>
            <a:pPr lvl="0"/>
            <a:r>
              <a:rPr lang="en-US"/>
              <a:t>Hasil analisis data:</a:t>
            </a:r>
            <a:endParaRPr lang="en-US" sz="2400"/>
          </a:p>
          <a:p>
            <a:pPr lvl="1"/>
            <a:r>
              <a:rPr lang="en-US"/>
              <a:t>Rasio jumlah pendaftar terhadap jumlah mahasiswa baru untuk Program Sarjana/Sarjana Terapan/Diploma (Tabel 2.a LKPS).</a:t>
            </a:r>
            <a:endParaRPr lang="en-US" sz="2000"/>
          </a:p>
          <a:p>
            <a:pPr lvl="1"/>
            <a:r>
              <a:rPr lang="en-US"/>
              <a:t>Jumlah mahasiswa baru untuk jenis program studi dengan jumlah kebutuhan lulusan rendah (Tabel 2.a LKPS).</a:t>
            </a:r>
            <a:endParaRPr lang="en-US" sz="2000"/>
          </a:p>
          <a:p>
            <a:pPr marL="0" indent="0">
              <a:buNone/>
            </a:pPr>
            <a:endParaRPr lang="en-US"/>
          </a:p>
        </p:txBody>
      </p:sp>
    </p:spTree>
    <p:extLst>
      <p:ext uri="{BB962C8B-B14F-4D97-AF65-F5344CB8AC3E}">
        <p14:creationId xmlns="" xmlns:p14="http://schemas.microsoft.com/office/powerpoint/2010/main" val="42445911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Daya tarik program studi</a:t>
            </a:r>
            <a:endParaRPr lang="en-US"/>
          </a:p>
          <a:p>
            <a:pPr lvl="0"/>
            <a:r>
              <a:rPr lang="en-US"/>
              <a:t>Peningkatan minat calon mahasiswa dalam kurun waktu 3 tahun terakhir (Tabel 2.a LKPS).</a:t>
            </a:r>
          </a:p>
          <a:p>
            <a:pPr lvl="0"/>
            <a:r>
              <a:rPr lang="en-US"/>
              <a:t>Keberadaan mahasiswa asing terhadap jumlah mahasiswa (Tabel 2.b LKPS). </a:t>
            </a:r>
          </a:p>
          <a:p>
            <a:endParaRPr lang="en-US"/>
          </a:p>
        </p:txBody>
      </p:sp>
    </p:spTree>
    <p:extLst>
      <p:ext uri="{BB962C8B-B14F-4D97-AF65-F5344CB8AC3E}">
        <p14:creationId xmlns="" xmlns:p14="http://schemas.microsoft.com/office/powerpoint/2010/main" val="37907512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Layanan kemahasiswaan</a:t>
            </a:r>
            <a:endParaRPr lang="en-US"/>
          </a:p>
          <a:p>
            <a:r>
              <a:rPr lang="en-US"/>
              <a:t>Layanan kemahasiswaan yang disediakan oleh perguruan tinggi untuk seluruh mahasiswa dalam bidang: </a:t>
            </a:r>
          </a:p>
          <a:p>
            <a:pPr lvl="0"/>
            <a:r>
              <a:rPr lang="en-US"/>
              <a:t>penalaran, minat dan bakat,</a:t>
            </a:r>
          </a:p>
          <a:p>
            <a:pPr lvl="0"/>
            <a:r>
              <a:rPr lang="en-US"/>
              <a:t>bimbingan karir dan kewirausahaan, dan</a:t>
            </a:r>
          </a:p>
          <a:p>
            <a:pPr lvl="0"/>
            <a:r>
              <a:rPr lang="en-US"/>
              <a:t>kesejahteraan (bimbingan dan konseling, layanan beasiswa, dan layanan kesehatan).</a:t>
            </a:r>
          </a:p>
          <a:p>
            <a:endParaRPr lang="en-US"/>
          </a:p>
        </p:txBody>
      </p:sp>
    </p:spTree>
    <p:extLst>
      <p:ext uri="{BB962C8B-B14F-4D97-AF65-F5344CB8AC3E}">
        <p14:creationId xmlns="" xmlns:p14="http://schemas.microsoft.com/office/powerpoint/2010/main" val="2641233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7500"/>
            <a:ext cx="9144000" cy="514350"/>
          </a:xfrm>
          <a:solidFill>
            <a:srgbClr val="0000FF"/>
          </a:solidFill>
        </p:spPr>
        <p:style>
          <a:lnRef idx="0">
            <a:schemeClr val="dk1"/>
          </a:lnRef>
          <a:fillRef idx="3">
            <a:schemeClr val="dk1"/>
          </a:fillRef>
          <a:effectRef idx="3">
            <a:schemeClr val="dk1"/>
          </a:effectRef>
          <a:fontRef idx="minor">
            <a:schemeClr val="lt1"/>
          </a:fontRef>
        </p:style>
        <p:txBody>
          <a:bodyPr>
            <a:noAutofit/>
          </a:bodyPr>
          <a:lstStyle/>
          <a:p>
            <a:pPr algn="ctr"/>
            <a:r>
              <a:rPr lang="id-ID" sz="2000" dirty="0" smtClean="0">
                <a:latin typeface="Arial Rounded MT Bold" panose="020F0704030504030204" pitchFamily="34" charset="0"/>
              </a:rPr>
              <a:t>Dokumen yang di</a:t>
            </a:r>
            <a:r>
              <a:rPr lang="en-US" sz="2000" dirty="0" smtClean="0">
                <a:latin typeface="Arial Rounded MT Bold" panose="020F0704030504030204" pitchFamily="34" charset="0"/>
              </a:rPr>
              <a:t>-</a:t>
            </a:r>
            <a:r>
              <a:rPr lang="id-ID" sz="2000" dirty="0" smtClean="0">
                <a:latin typeface="Arial Rounded MT Bold" panose="020F0704030504030204" pitchFamily="34" charset="0"/>
              </a:rPr>
              <a:t>submit pada Akreditasi </a:t>
            </a:r>
            <a:r>
              <a:rPr lang="en-US" sz="2000" dirty="0" smtClean="0">
                <a:latin typeface="Arial Rounded MT Bold" panose="020F0704030504030204" pitchFamily="34" charset="0"/>
              </a:rPr>
              <a:t>Program </a:t>
            </a:r>
            <a:r>
              <a:rPr lang="en-US" sz="2000" dirty="0" err="1" smtClean="0">
                <a:latin typeface="Arial Rounded MT Bold" panose="020F0704030504030204" pitchFamily="34" charset="0"/>
              </a:rPr>
              <a:t>Studi</a:t>
            </a:r>
            <a:r>
              <a:rPr lang="en-US" sz="2000" dirty="0" smtClean="0">
                <a:latin typeface="Arial Rounded MT Bold" panose="020F0704030504030204" pitchFamily="34" charset="0"/>
              </a:rPr>
              <a:t> 4</a:t>
            </a:r>
            <a:r>
              <a:rPr lang="id-ID" sz="2000" dirty="0" smtClean="0">
                <a:latin typeface="Arial Rounded MT Bold" panose="020F0704030504030204" pitchFamily="34" charset="0"/>
              </a:rPr>
              <a:t>.0</a:t>
            </a:r>
            <a:endParaRPr lang="en-US" sz="2000" dirty="0">
              <a:latin typeface="Arial Rounded MT Bold" panose="020F0704030504030204" pitchFamily="34" charset="0"/>
            </a:endParaRPr>
          </a:p>
        </p:txBody>
      </p:sp>
      <p:sp>
        <p:nvSpPr>
          <p:cNvPr id="6" name="Text Placeholder 5"/>
          <p:cNvSpPr>
            <a:spLocks noGrp="1"/>
          </p:cNvSpPr>
          <p:nvPr>
            <p:ph type="body" idx="1"/>
          </p:nvPr>
        </p:nvSpPr>
        <p:spPr>
          <a:xfrm>
            <a:off x="56343" y="1104899"/>
            <a:ext cx="4315631" cy="514351"/>
          </a:xfrm>
        </p:spPr>
        <p:style>
          <a:lnRef idx="0">
            <a:schemeClr val="accent5"/>
          </a:lnRef>
          <a:fillRef idx="3">
            <a:schemeClr val="accent5"/>
          </a:fillRef>
          <a:effectRef idx="3">
            <a:schemeClr val="accent5"/>
          </a:effectRef>
          <a:fontRef idx="minor">
            <a:schemeClr val="lt1"/>
          </a:fontRef>
        </p:style>
        <p:txBody>
          <a:bodyPr anchor="ctr">
            <a:normAutofit/>
          </a:bodyPr>
          <a:lstStyle/>
          <a:p>
            <a:pPr algn="ctr"/>
            <a:r>
              <a:rPr lang="id-ID" sz="1800" b="0" smtClean="0">
                <a:latin typeface="Arial Rounded MT Bold" panose="020F0704030504030204" pitchFamily="34" charset="0"/>
              </a:rPr>
              <a:t>1. Laporan Evaluasi Diri (LED)</a:t>
            </a:r>
            <a:endParaRPr lang="en-US" sz="1800" b="0">
              <a:latin typeface="Arial Rounded MT Bold" panose="020F0704030504030204" pitchFamily="34" charset="0"/>
            </a:endParaRPr>
          </a:p>
        </p:txBody>
      </p:sp>
      <p:cxnSp>
        <p:nvCxnSpPr>
          <p:cNvPr id="14" name="Elbow Connector 13"/>
          <p:cNvCxnSpPr>
            <a:stCxn id="5" idx="2"/>
            <a:endCxn id="6" idx="0"/>
          </p:cNvCxnSpPr>
          <p:nvPr/>
        </p:nvCxnSpPr>
        <p:spPr>
          <a:xfrm rot="5400000">
            <a:off x="3151556" y="-315546"/>
            <a:ext cx="483049" cy="2357841"/>
          </a:xfrm>
          <a:prstGeom prst="bentConnector3">
            <a:avLst>
              <a:gd name="adj1" fmla="val 50000"/>
            </a:avLst>
          </a:prstGeom>
          <a:ln w="57150">
            <a:solidFill>
              <a:srgbClr val="0070C0"/>
            </a:solidFill>
            <a:tailEnd type="triangle"/>
          </a:ln>
        </p:spPr>
        <p:style>
          <a:lnRef idx="3">
            <a:schemeClr val="accent2"/>
          </a:lnRef>
          <a:fillRef idx="0">
            <a:schemeClr val="accent2"/>
          </a:fillRef>
          <a:effectRef idx="2">
            <a:schemeClr val="accent2"/>
          </a:effectRef>
          <a:fontRef idx="minor">
            <a:schemeClr val="tx1"/>
          </a:fontRef>
        </p:style>
      </p:cxnSp>
      <p:sp>
        <p:nvSpPr>
          <p:cNvPr id="7" name="Rectangle 6"/>
          <p:cNvSpPr/>
          <p:nvPr/>
        </p:nvSpPr>
        <p:spPr>
          <a:xfrm>
            <a:off x="4453754" y="1104899"/>
            <a:ext cx="4537846" cy="557503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1400">
                <a:latin typeface="Arial" panose="020B0604020202020204" pitchFamily="34" charset="0"/>
                <a:cs typeface="Arial" panose="020B0604020202020204" pitchFamily="34" charset="0"/>
              </a:rPr>
              <a:t>IDENTITAS </a:t>
            </a:r>
            <a:r>
              <a:rPr lang="en-US" sz="1400" smtClean="0">
                <a:latin typeface="Arial" panose="020B0604020202020204" pitchFamily="34" charset="0"/>
                <a:cs typeface="Arial" panose="020B0604020202020204" pitchFamily="34" charset="0"/>
              </a:rPr>
              <a:t>UNIT PENGELOLA PROGRAM STUDI</a:t>
            </a:r>
            <a:endParaRPr lang="en-US" sz="1400">
              <a:latin typeface="Arial" panose="020B0604020202020204" pitchFamily="34" charset="0"/>
              <a:cs typeface="Arial" panose="020B0604020202020204" pitchFamily="34" charset="0"/>
            </a:endParaRPr>
          </a:p>
          <a:p>
            <a:r>
              <a:rPr lang="en-US" sz="1400">
                <a:latin typeface="Arial" panose="020B0604020202020204" pitchFamily="34" charset="0"/>
                <a:cs typeface="Arial" panose="020B0604020202020204" pitchFamily="34" charset="0"/>
              </a:rPr>
              <a:t>IDENTITAS TIM PENYUSUN </a:t>
            </a:r>
            <a:r>
              <a:rPr lang="en-US" sz="1400" smtClean="0">
                <a:latin typeface="Arial" panose="020B0604020202020204" pitchFamily="34" charset="0"/>
                <a:cs typeface="Arial" panose="020B0604020202020204" pitchFamily="34" charset="0"/>
              </a:rPr>
              <a:t>LED</a:t>
            </a:r>
            <a:endParaRPr lang="en-US" sz="1400">
              <a:latin typeface="Arial" panose="020B0604020202020204" pitchFamily="34" charset="0"/>
              <a:cs typeface="Arial" panose="020B0604020202020204" pitchFamily="34" charset="0"/>
            </a:endParaRPr>
          </a:p>
          <a:p>
            <a:r>
              <a:rPr lang="en-US" sz="1400">
                <a:latin typeface="Arial" panose="020B0604020202020204" pitchFamily="34" charset="0"/>
                <a:cs typeface="Arial" panose="020B0604020202020204" pitchFamily="34" charset="0"/>
              </a:rPr>
              <a:t>KATA PENGANTAR</a:t>
            </a:r>
          </a:p>
          <a:p>
            <a:r>
              <a:rPr lang="en-US" sz="1400">
                <a:latin typeface="Arial" panose="020B0604020202020204" pitchFamily="34" charset="0"/>
                <a:cs typeface="Arial" panose="020B0604020202020204" pitchFamily="34" charset="0"/>
              </a:rPr>
              <a:t>RINGKASAN EKSEKUTIF</a:t>
            </a:r>
          </a:p>
          <a:p>
            <a:r>
              <a:rPr lang="en-US" sz="1400" b="1">
                <a:latin typeface="Arial" panose="020B0604020202020204" pitchFamily="34" charset="0"/>
                <a:cs typeface="Arial" panose="020B0604020202020204" pitchFamily="34" charset="0"/>
              </a:rPr>
              <a:t>BAB I. PENDAHULUAN</a:t>
            </a:r>
            <a:endParaRPr lang="en-US" sz="1400">
              <a:latin typeface="Arial" panose="020B0604020202020204" pitchFamily="34" charset="0"/>
              <a:cs typeface="Arial" panose="020B0604020202020204" pitchFamily="34" charset="0"/>
            </a:endParaRPr>
          </a:p>
          <a:p>
            <a:r>
              <a:rPr lang="en-US" sz="1400" smtClean="0">
                <a:latin typeface="Arial" panose="020B0604020202020204" pitchFamily="34" charset="0"/>
                <a:cs typeface="Arial" panose="020B0604020202020204" pitchFamily="34" charset="0"/>
              </a:rPr>
              <a:t>A</a:t>
            </a:r>
            <a:r>
              <a:rPr lang="en-US" sz="1400">
                <a:latin typeface="Arial" panose="020B0604020202020204" pitchFamily="34" charset="0"/>
                <a:cs typeface="Arial" panose="020B0604020202020204" pitchFamily="34" charset="0"/>
              </a:rPr>
              <a:t>. DASAR PENYUSUNAN</a:t>
            </a:r>
          </a:p>
          <a:p>
            <a:r>
              <a:rPr lang="en-US" sz="1400">
                <a:latin typeface="Arial" panose="020B0604020202020204" pitchFamily="34" charset="0"/>
                <a:cs typeface="Arial" panose="020B0604020202020204" pitchFamily="34" charset="0"/>
              </a:rPr>
              <a:t>B. TIM PENYUSUN DAN TANGGUNGJAWABNYA</a:t>
            </a:r>
          </a:p>
          <a:p>
            <a:r>
              <a:rPr lang="en-US" sz="1400">
                <a:latin typeface="Arial" panose="020B0604020202020204" pitchFamily="34" charset="0"/>
                <a:cs typeface="Arial" panose="020B0604020202020204" pitchFamily="34" charset="0"/>
              </a:rPr>
              <a:t>C. MEKANISME KERJA PENYUSUNAN </a:t>
            </a:r>
            <a:r>
              <a:rPr lang="en-US" sz="1400" smtClean="0">
                <a:latin typeface="Arial" panose="020B0604020202020204" pitchFamily="34" charset="0"/>
                <a:cs typeface="Arial" panose="020B0604020202020204" pitchFamily="34" charset="0"/>
              </a:rPr>
              <a:t>ED</a:t>
            </a:r>
            <a:endParaRPr lang="en-US" sz="1400">
              <a:latin typeface="Arial" panose="020B0604020202020204" pitchFamily="34" charset="0"/>
              <a:cs typeface="Arial" panose="020B0604020202020204" pitchFamily="34" charset="0"/>
            </a:endParaRPr>
          </a:p>
          <a:p>
            <a:r>
              <a:rPr lang="en-US" sz="1400" b="1">
                <a:latin typeface="Arial" panose="020B0604020202020204" pitchFamily="34" charset="0"/>
                <a:cs typeface="Arial" panose="020B0604020202020204" pitchFamily="34" charset="0"/>
              </a:rPr>
              <a:t>BAB II. LAPORAN EVALUASI DIRI</a:t>
            </a:r>
            <a:endParaRPr lang="en-US" sz="1400">
              <a:latin typeface="Arial" panose="020B0604020202020204" pitchFamily="34" charset="0"/>
              <a:cs typeface="Arial" panose="020B0604020202020204" pitchFamily="34" charset="0"/>
            </a:endParaRPr>
          </a:p>
          <a:p>
            <a:r>
              <a:rPr lang="en-US" sz="1400">
                <a:latin typeface="Arial" panose="020B0604020202020204" pitchFamily="34" charset="0"/>
                <a:cs typeface="Arial" panose="020B0604020202020204" pitchFamily="34" charset="0"/>
              </a:rPr>
              <a:t>A. KONDISI EKSTERNAL</a:t>
            </a:r>
          </a:p>
          <a:p>
            <a:r>
              <a:rPr lang="en-US" sz="1400">
                <a:latin typeface="Arial" panose="020B0604020202020204" pitchFamily="34" charset="0"/>
                <a:cs typeface="Arial" panose="020B0604020202020204" pitchFamily="34" charset="0"/>
              </a:rPr>
              <a:t>B. PROFIL INSTITUSI</a:t>
            </a:r>
          </a:p>
          <a:p>
            <a:r>
              <a:rPr lang="en-US" sz="1400">
                <a:latin typeface="Arial" panose="020B0604020202020204" pitchFamily="34" charset="0"/>
                <a:cs typeface="Arial" panose="020B0604020202020204" pitchFamily="34" charset="0"/>
              </a:rPr>
              <a:t>C. </a:t>
            </a:r>
            <a:r>
              <a:rPr lang="en-US" sz="1400" smtClean="0">
                <a:latin typeface="Arial" panose="020B0604020202020204" pitchFamily="34" charset="0"/>
                <a:cs typeface="Arial" panose="020B0604020202020204" pitchFamily="34" charset="0"/>
              </a:rPr>
              <a:t>KRITERIA</a:t>
            </a:r>
          </a:p>
          <a:p>
            <a:r>
              <a:rPr lang="id-ID" sz="1400" b="1"/>
              <a:t> </a:t>
            </a:r>
            <a:r>
              <a:rPr lang="en-US" sz="1400" b="1" smtClean="0"/>
              <a:t>    C.</a:t>
            </a:r>
            <a:r>
              <a:rPr lang="id-ID" sz="1400" b="1" smtClean="0"/>
              <a:t>1</a:t>
            </a:r>
            <a:r>
              <a:rPr lang="id-ID" sz="1400" b="1"/>
              <a:t>. </a:t>
            </a:r>
            <a:r>
              <a:rPr lang="en-US" sz="1400" b="1" err="1"/>
              <a:t>Visi</a:t>
            </a:r>
            <a:r>
              <a:rPr lang="en-US" sz="1400" b="1"/>
              <a:t>, </a:t>
            </a:r>
            <a:r>
              <a:rPr lang="en-US" sz="1400" b="1" err="1"/>
              <a:t>Misi</a:t>
            </a:r>
            <a:r>
              <a:rPr lang="en-US" sz="1400" b="1"/>
              <a:t>, </a:t>
            </a:r>
            <a:r>
              <a:rPr lang="en-US" sz="1400" b="1" err="1"/>
              <a:t>Tujuan</a:t>
            </a:r>
            <a:r>
              <a:rPr lang="en-US" sz="1400" b="1"/>
              <a:t>, </a:t>
            </a:r>
            <a:r>
              <a:rPr lang="en-US" sz="1400" b="1" err="1"/>
              <a:t>dan</a:t>
            </a:r>
            <a:r>
              <a:rPr lang="en-US" sz="1400" b="1"/>
              <a:t> </a:t>
            </a:r>
            <a:r>
              <a:rPr lang="en-US" sz="1400" b="1" err="1"/>
              <a:t>Strategi</a:t>
            </a:r>
            <a:endParaRPr lang="id-ID" sz="1400" b="1"/>
          </a:p>
          <a:p>
            <a:r>
              <a:rPr lang="id-ID" sz="1400" b="1"/>
              <a:t>     </a:t>
            </a:r>
            <a:r>
              <a:rPr lang="en-US" sz="1400" b="1" smtClean="0"/>
              <a:t>C.</a:t>
            </a:r>
            <a:r>
              <a:rPr lang="id-ID" sz="1400" b="1" smtClean="0"/>
              <a:t>2</a:t>
            </a:r>
            <a:r>
              <a:rPr lang="id-ID" sz="1400" b="1"/>
              <a:t>. </a:t>
            </a:r>
            <a:r>
              <a:rPr lang="fi-FI" sz="1400" b="1"/>
              <a:t>Tata Pamong, Tata Kelola, dan Kerjasama</a:t>
            </a:r>
            <a:endParaRPr lang="id-ID" sz="1400" b="1"/>
          </a:p>
          <a:p>
            <a:r>
              <a:rPr lang="id-ID" sz="1400" b="1"/>
              <a:t>     </a:t>
            </a:r>
            <a:r>
              <a:rPr lang="en-US" sz="1400" b="1" smtClean="0"/>
              <a:t>C.</a:t>
            </a:r>
            <a:r>
              <a:rPr lang="id-ID" sz="1400" b="1" smtClean="0"/>
              <a:t>3</a:t>
            </a:r>
            <a:r>
              <a:rPr lang="id-ID" sz="1400" b="1"/>
              <a:t>. </a:t>
            </a:r>
            <a:r>
              <a:rPr lang="en-US" sz="1400" b="1" err="1"/>
              <a:t>Mahasiswa</a:t>
            </a:r>
            <a:endParaRPr lang="id-ID" sz="1400" b="1"/>
          </a:p>
          <a:p>
            <a:r>
              <a:rPr lang="id-ID" sz="1400" b="1"/>
              <a:t>     </a:t>
            </a:r>
            <a:r>
              <a:rPr lang="en-US" sz="1400" b="1" smtClean="0"/>
              <a:t>C.</a:t>
            </a:r>
            <a:r>
              <a:rPr lang="id-ID" sz="1400" b="1" smtClean="0"/>
              <a:t>4</a:t>
            </a:r>
            <a:r>
              <a:rPr lang="id-ID" sz="1400" b="1"/>
              <a:t>. </a:t>
            </a:r>
            <a:r>
              <a:rPr lang="en-US" sz="1400" b="1" err="1"/>
              <a:t>Sumber</a:t>
            </a:r>
            <a:r>
              <a:rPr lang="en-US" sz="1400" b="1"/>
              <a:t> </a:t>
            </a:r>
            <a:r>
              <a:rPr lang="en-US" sz="1400" b="1" err="1"/>
              <a:t>Daya</a:t>
            </a:r>
            <a:r>
              <a:rPr lang="en-US" sz="1400" b="1"/>
              <a:t> </a:t>
            </a:r>
            <a:r>
              <a:rPr lang="en-US" sz="1400" b="1" err="1"/>
              <a:t>Manusia</a:t>
            </a:r>
            <a:endParaRPr lang="id-ID" sz="1400" b="1"/>
          </a:p>
          <a:p>
            <a:r>
              <a:rPr lang="id-ID" sz="1400" b="1"/>
              <a:t>     </a:t>
            </a:r>
            <a:r>
              <a:rPr lang="en-US" sz="1400" b="1" smtClean="0"/>
              <a:t>C.</a:t>
            </a:r>
            <a:r>
              <a:rPr lang="id-ID" sz="1400" b="1" smtClean="0"/>
              <a:t>5</a:t>
            </a:r>
            <a:r>
              <a:rPr lang="id-ID" sz="1400" b="1"/>
              <a:t>. </a:t>
            </a:r>
            <a:r>
              <a:rPr lang="en-US" sz="1400" b="1" err="1"/>
              <a:t>Keuangan</a:t>
            </a:r>
            <a:r>
              <a:rPr lang="en-US" sz="1400" b="1"/>
              <a:t>, </a:t>
            </a:r>
            <a:r>
              <a:rPr lang="en-US" sz="1400" b="1" err="1"/>
              <a:t>Sarana</a:t>
            </a:r>
            <a:r>
              <a:rPr lang="en-US" sz="1400" b="1"/>
              <a:t>, </a:t>
            </a:r>
            <a:r>
              <a:rPr lang="en-US" sz="1400" b="1" err="1"/>
              <a:t>dan</a:t>
            </a:r>
            <a:r>
              <a:rPr lang="en-US" sz="1400" b="1"/>
              <a:t> </a:t>
            </a:r>
            <a:r>
              <a:rPr lang="en-US" sz="1400" b="1" err="1"/>
              <a:t>Prasarana</a:t>
            </a:r>
            <a:endParaRPr lang="id-ID" sz="1400" b="1"/>
          </a:p>
          <a:p>
            <a:r>
              <a:rPr lang="id-ID" sz="1400" b="1"/>
              <a:t>     </a:t>
            </a:r>
            <a:r>
              <a:rPr lang="en-US" sz="1400" b="1" smtClean="0"/>
              <a:t>C.</a:t>
            </a:r>
            <a:r>
              <a:rPr lang="id-ID" sz="1400" b="1" smtClean="0"/>
              <a:t>6</a:t>
            </a:r>
            <a:r>
              <a:rPr lang="id-ID" sz="1400" b="1"/>
              <a:t>. </a:t>
            </a:r>
            <a:r>
              <a:rPr lang="en-US" sz="1400" b="1" err="1"/>
              <a:t>Pendidikan</a:t>
            </a:r>
            <a:endParaRPr lang="id-ID" sz="1400" b="1"/>
          </a:p>
          <a:p>
            <a:r>
              <a:rPr lang="id-ID" sz="1400" b="1"/>
              <a:t>     </a:t>
            </a:r>
            <a:r>
              <a:rPr lang="en-US" sz="1400" b="1" smtClean="0"/>
              <a:t>C.</a:t>
            </a:r>
            <a:r>
              <a:rPr lang="id-ID" sz="1400" b="1" smtClean="0"/>
              <a:t>7</a:t>
            </a:r>
            <a:r>
              <a:rPr lang="id-ID" sz="1400" b="1"/>
              <a:t>. </a:t>
            </a:r>
            <a:r>
              <a:rPr lang="en-US" sz="1400" b="1" err="1"/>
              <a:t>Penelitian</a:t>
            </a:r>
            <a:endParaRPr lang="id-ID" sz="1400" b="1"/>
          </a:p>
          <a:p>
            <a:r>
              <a:rPr lang="id-ID" sz="1400" b="1"/>
              <a:t>     </a:t>
            </a:r>
            <a:r>
              <a:rPr lang="en-US" sz="1400" b="1" smtClean="0"/>
              <a:t>C.</a:t>
            </a:r>
            <a:r>
              <a:rPr lang="id-ID" sz="1400" b="1" smtClean="0"/>
              <a:t>8</a:t>
            </a:r>
            <a:r>
              <a:rPr lang="id-ID" sz="1400" b="1"/>
              <a:t>. </a:t>
            </a:r>
            <a:r>
              <a:rPr lang="en-US" sz="1400" b="1" err="1"/>
              <a:t>Pengabdian</a:t>
            </a:r>
            <a:r>
              <a:rPr lang="en-US" sz="1400" b="1"/>
              <a:t> </a:t>
            </a:r>
            <a:r>
              <a:rPr lang="en-US" sz="1400" b="1" err="1"/>
              <a:t>kepada</a:t>
            </a:r>
            <a:r>
              <a:rPr lang="en-US" sz="1400" b="1"/>
              <a:t> </a:t>
            </a:r>
            <a:r>
              <a:rPr lang="en-US" sz="1400" b="1" err="1"/>
              <a:t>Masyarakat</a:t>
            </a:r>
            <a:endParaRPr lang="id-ID" sz="1400" b="1"/>
          </a:p>
          <a:p>
            <a:r>
              <a:rPr lang="id-ID" sz="1400" b="1"/>
              <a:t>     </a:t>
            </a:r>
            <a:r>
              <a:rPr lang="en-US" sz="1400" b="1" smtClean="0"/>
              <a:t>C.</a:t>
            </a:r>
            <a:r>
              <a:rPr lang="id-ID" sz="1400" b="1" smtClean="0"/>
              <a:t>9</a:t>
            </a:r>
            <a:r>
              <a:rPr lang="id-ID" sz="1400" b="1"/>
              <a:t>. </a:t>
            </a:r>
            <a:r>
              <a:rPr lang="en-US" sz="1400" b="1" err="1"/>
              <a:t>Luaran</a:t>
            </a:r>
            <a:r>
              <a:rPr lang="en-US" sz="1400" b="1"/>
              <a:t> </a:t>
            </a:r>
            <a:r>
              <a:rPr lang="en-US" sz="1400" b="1" err="1"/>
              <a:t>dan</a:t>
            </a:r>
            <a:r>
              <a:rPr lang="en-US" sz="1400" b="1"/>
              <a:t> </a:t>
            </a:r>
            <a:r>
              <a:rPr lang="en-US" sz="1400" b="1" err="1"/>
              <a:t>Capaian</a:t>
            </a:r>
            <a:r>
              <a:rPr lang="en-US" sz="1400" b="1"/>
              <a:t> </a:t>
            </a:r>
            <a:r>
              <a:rPr lang="en-US" sz="1400" b="1" err="1"/>
              <a:t>Tridharma</a:t>
            </a:r>
            <a:endParaRPr lang="en-US" sz="1400">
              <a:latin typeface="Arial" panose="020B0604020202020204" pitchFamily="34" charset="0"/>
              <a:cs typeface="Arial" panose="020B0604020202020204" pitchFamily="34" charset="0"/>
            </a:endParaRPr>
          </a:p>
          <a:p>
            <a:r>
              <a:rPr lang="en-US" sz="1400">
                <a:latin typeface="Arial" panose="020B0604020202020204" pitchFamily="34" charset="0"/>
                <a:cs typeface="Arial" panose="020B0604020202020204" pitchFamily="34" charset="0"/>
              </a:rPr>
              <a:t>D. ANALISIS DAN PENETAPAN PROGRAM PENGEMBANGAN </a:t>
            </a:r>
          </a:p>
          <a:p>
            <a:r>
              <a:rPr lang="en-US" sz="1400" b="1">
                <a:latin typeface="Arial" panose="020B0604020202020204" pitchFamily="34" charset="0"/>
                <a:cs typeface="Arial" panose="020B0604020202020204" pitchFamily="34" charset="0"/>
              </a:rPr>
              <a:t>BAB III. PENUTUP</a:t>
            </a:r>
            <a:endParaRPr lang="en-US" sz="1400">
              <a:latin typeface="Arial" panose="020B0604020202020204" pitchFamily="34" charset="0"/>
              <a:cs typeface="Arial" panose="020B0604020202020204" pitchFamily="34" charset="0"/>
            </a:endParaRPr>
          </a:p>
          <a:p>
            <a:r>
              <a:rPr lang="en-US" sz="1400" b="1">
                <a:latin typeface="Arial" panose="020B0604020202020204" pitchFamily="34" charset="0"/>
                <a:cs typeface="Arial" panose="020B0604020202020204" pitchFamily="34" charset="0"/>
              </a:rPr>
              <a:t>LAMPIRAN</a:t>
            </a:r>
            <a:endParaRPr lang="en-US" sz="1400">
              <a:latin typeface="Arial" panose="020B0604020202020204" pitchFamily="34" charset="0"/>
              <a:cs typeface="Arial" panose="020B0604020202020204" pitchFamily="34" charset="0"/>
            </a:endParaRPr>
          </a:p>
        </p:txBody>
      </p:sp>
      <p:pic>
        <p:nvPicPr>
          <p:cNvPr id="9" name="Content Placeholder 2"/>
          <p:cNvPicPr>
            <a:picLocks noGrp="1" noChangeAspect="1"/>
          </p:cNvPicPr>
          <p:nvPr>
            <p:ph sz="quarter" idx="4"/>
          </p:nvPr>
        </p:nvPicPr>
        <p:blipFill>
          <a:blip r:embed="rId2" cstate="print"/>
          <a:stretch>
            <a:fillRect/>
          </a:stretch>
        </p:blipFill>
        <p:spPr>
          <a:xfrm>
            <a:off x="187156" y="1804740"/>
            <a:ext cx="4105444" cy="4858863"/>
          </a:xfrm>
          <a:prstGeom prst="rect">
            <a:avLst/>
          </a:prstGeom>
        </p:spPr>
      </p:pic>
    </p:spTree>
    <p:extLst>
      <p:ext uri="{BB962C8B-B14F-4D97-AF65-F5344CB8AC3E}">
        <p14:creationId xmlns="" xmlns:p14="http://schemas.microsoft.com/office/powerpoint/2010/main" val="24966805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r>
              <a:rPr lang="en-US"/>
              <a:t>Indikator kinerja tambahan adalah indikator kemahasiswaan yang ditetapkan oleh masing-masing perguruan tinggi.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41371895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lvl="0" indent="0">
              <a:buNone/>
            </a:pPr>
            <a:r>
              <a:rPr lang="en-US" b="1"/>
              <a:t>Evaluasi Capaian Kinerja</a:t>
            </a:r>
            <a:endParaRPr lang="en-US"/>
          </a:p>
          <a:p>
            <a:r>
              <a:rPr lang="en-US"/>
              <a:t>Berisi 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a:p>
            <a:pPr marL="0" indent="0">
              <a:buNone/>
            </a:pPr>
            <a:endParaRPr lang="en-US"/>
          </a:p>
        </p:txBody>
      </p:sp>
    </p:spTree>
    <p:extLst>
      <p:ext uri="{BB962C8B-B14F-4D97-AF65-F5344CB8AC3E}">
        <p14:creationId xmlns="" xmlns:p14="http://schemas.microsoft.com/office/powerpoint/2010/main" val="23538066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Penjaminan Mutu Mahasiswa</a:t>
            </a:r>
            <a:endParaRPr lang="en-US"/>
          </a:p>
          <a:p>
            <a:r>
              <a:rPr lang="en-US"/>
              <a:t>Berisi deskripsi dan bukti sahih tentang implementasi sistem penjaminan mutu di UPPS yang sesuai dengan standar mutu perguruan tinggi terkait kemahasiswaan mengikuti siklus penetapan, pelaksanaan, evaluasi, pengendalian, dan perbaikan berkelanjutan (PPEPP).</a:t>
            </a:r>
          </a:p>
          <a:p>
            <a:endParaRPr lang="en-US"/>
          </a:p>
        </p:txBody>
      </p:sp>
    </p:spTree>
    <p:extLst>
      <p:ext uri="{BB962C8B-B14F-4D97-AF65-F5344CB8AC3E}">
        <p14:creationId xmlns="" xmlns:p14="http://schemas.microsoft.com/office/powerpoint/2010/main" val="42333918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lvl="0" indent="0">
              <a:buNone/>
            </a:pPr>
            <a:r>
              <a:rPr lang="en-US" b="1"/>
              <a:t>Kepuasan Pengguna</a:t>
            </a:r>
            <a:endParaRPr lang="en-US"/>
          </a:p>
          <a:p>
            <a:pPr lvl="0"/>
            <a:r>
              <a:rPr lang="en-US"/>
              <a:t>Deskripsi sistem untuk mengukur kepuasan mahasiswa terhadap layanan kemahasiswaan termasuk kejelasan instrumen yang digunakan, pelaksanaan, perekaman, dan analisis datanya.</a:t>
            </a:r>
          </a:p>
          <a:p>
            <a:pPr lvl="0"/>
            <a:r>
              <a:rPr lang="en-US"/>
              <a:t>Ketersediaan bukti yang sahih tentang hasil pengukuran kepuasan mahasiswa yang dilaksanakan secara konsisten, ditindaklanjuti secara berkala, dan tersistem.</a:t>
            </a:r>
          </a:p>
          <a:p>
            <a:endParaRPr lang="en-US"/>
          </a:p>
        </p:txBody>
      </p:sp>
    </p:spTree>
    <p:extLst>
      <p:ext uri="{BB962C8B-B14F-4D97-AF65-F5344CB8AC3E}">
        <p14:creationId xmlns="" xmlns:p14="http://schemas.microsoft.com/office/powerpoint/2010/main" val="4081321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Simpulan Hasil Evaluasi dan Tindak Lanjut</a:t>
            </a:r>
            <a:endParaRPr lang="en-US"/>
          </a:p>
          <a:p>
            <a:r>
              <a:rPr lang="en-US"/>
              <a:t>Berisi ringkasan dari: pemosisian, masalah dan akar masalah, serta rencana perbaikan dan pengembangan UPPS dan program studi.</a:t>
            </a:r>
          </a:p>
        </p:txBody>
      </p:sp>
    </p:spTree>
    <p:extLst>
      <p:ext uri="{BB962C8B-B14F-4D97-AF65-F5344CB8AC3E}">
        <p14:creationId xmlns="" xmlns:p14="http://schemas.microsoft.com/office/powerpoint/2010/main" val="6541890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Sumber Daya Manusia</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smtClean="0">
                <a:solidFill>
                  <a:srgbClr val="FFFF00"/>
                </a:solidFill>
                <a:latin typeface="Arial Rounded MT Bold" panose="020F0704030504030204" pitchFamily="34" charset="0"/>
              </a:rPr>
              <a:t>4</a:t>
            </a:r>
            <a:endParaRPr lang="en-US" sz="2800">
              <a:solidFill>
                <a:srgbClr val="FFFF00"/>
              </a:solidFill>
              <a:latin typeface="Arial Rounded MT Bold" panose="020F0704030504030204" pitchFamily="34" charset="0"/>
            </a:endParaRPr>
          </a:p>
        </p:txBody>
      </p:sp>
      <p:sp>
        <p:nvSpPr>
          <p:cNvPr id="2" name="TextBox 1"/>
          <p:cNvSpPr txBox="1"/>
          <p:nvPr/>
        </p:nvSpPr>
        <p:spPr>
          <a:xfrm>
            <a:off x="3400797" y="1884005"/>
            <a:ext cx="5082362" cy="4154984"/>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a:solidFill>
                  <a:srgbClr val="0070C0"/>
                </a:solidFill>
              </a:rPr>
              <a:t>Penjaminan Mutu </a:t>
            </a:r>
            <a:r>
              <a:rPr lang="en-US" sz="2400" b="1" smtClean="0">
                <a:solidFill>
                  <a:srgbClr val="0070C0"/>
                </a:solidFill>
              </a:rPr>
              <a:t>Sumber Daya Manusia</a:t>
            </a:r>
            <a:endParaRPr lang="en-US" sz="2400">
              <a:solidFill>
                <a:srgbClr val="0070C0"/>
              </a:solidFill>
            </a:endParaRPr>
          </a:p>
          <a:p>
            <a:pPr marL="514350" indent="-514350">
              <a:buFont typeface="+mj-lt"/>
              <a:buAutoNum type="arabicPeriod"/>
            </a:pPr>
            <a:r>
              <a:rPr lang="en-US" sz="2400" b="1">
                <a:solidFill>
                  <a:srgbClr val="0070C0"/>
                </a:solidFill>
              </a:rPr>
              <a:t>Kepuasan 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23810271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Latar Belakang</a:t>
            </a:r>
            <a:endParaRPr lang="en-US"/>
          </a:p>
          <a:p>
            <a:pPr marL="0" indent="0">
              <a:buNone/>
            </a:pPr>
            <a:r>
              <a:rPr lang="en-US"/>
              <a:t>Bagian ini mencakup latar belakang, tujuan, dan rasional strategi pencapaian standar perguruan tinggi terkait sumber daya manusia (SDM) yang mencakup: kualifikasi, kompetensi, beban kerja, proporsi, serta pengelolaan SDM (dosen dan tenaga kependidikan).</a:t>
            </a:r>
          </a:p>
          <a:p>
            <a:pPr marL="0" indent="0">
              <a:buNone/>
            </a:pPr>
            <a:endParaRPr lang="en-US"/>
          </a:p>
        </p:txBody>
      </p:sp>
    </p:spTree>
    <p:extLst>
      <p:ext uri="{BB962C8B-B14F-4D97-AF65-F5344CB8AC3E}">
        <p14:creationId xmlns="" xmlns:p14="http://schemas.microsoft.com/office/powerpoint/2010/main" val="22439634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5126"/>
            <a:ext cx="7886700" cy="6073774"/>
          </a:xfrm>
        </p:spPr>
        <p:txBody>
          <a:bodyPr>
            <a:normAutofit fontScale="70000" lnSpcReduction="20000"/>
          </a:bodyPr>
          <a:lstStyle/>
          <a:p>
            <a:pPr marL="0" lvl="0" indent="0">
              <a:buNone/>
            </a:pPr>
            <a:r>
              <a:rPr lang="en-US" b="1"/>
              <a:t>Kebijakan</a:t>
            </a:r>
            <a:endParaRPr lang="en-US" sz="2400"/>
          </a:p>
          <a:p>
            <a:r>
              <a:rPr lang="en-US"/>
              <a:t>Berisi deskripsi dokumen formal kebijakan yang mencakup: </a:t>
            </a:r>
            <a:endParaRPr lang="en-US" sz="2400"/>
          </a:p>
          <a:p>
            <a:pPr lvl="1"/>
            <a:r>
              <a:rPr lang="en-US"/>
              <a:t>Kebijakan penetapan standar perguruan tinggi terkait kualifikasi, kompetensi, beban kerja, proporsi, serta pengelolaan SDM (dosen dan tenaga kependidikan). </a:t>
            </a:r>
          </a:p>
          <a:p>
            <a:pPr lvl="1"/>
            <a:r>
              <a:rPr lang="en-US"/>
              <a:t>Pengelolaan SDM mencakup: </a:t>
            </a:r>
          </a:p>
          <a:p>
            <a:pPr lvl="0"/>
            <a:r>
              <a:rPr lang="en-US"/>
              <a:t>Perencanaan, rekrutmen, seleksi, penempatan, pengembangan, retensi, pemberhentian, dan pensiun telah ditetapkan untuk memenuhi kebutuhan pendidikan, penelitian, dan PkM. </a:t>
            </a:r>
            <a:endParaRPr lang="en-US" sz="2400"/>
          </a:p>
          <a:p>
            <a:pPr lvl="0"/>
            <a:r>
              <a:rPr lang="en-US"/>
              <a:t>Kriteria perencanaan, rekrutmen, seleksi, penempatan, pengembangan, retensi, pemberhentian, dan pensiun ditetapkan serta dikomunikasikan.</a:t>
            </a:r>
            <a:endParaRPr lang="en-US" sz="2400"/>
          </a:p>
          <a:p>
            <a:pPr lvl="0"/>
            <a:r>
              <a:rPr lang="en-US"/>
              <a:t>Kegiatan pengembangan seperti: studi lanjut, seminar, konferensi, workshop, simposium, dll.</a:t>
            </a:r>
            <a:endParaRPr lang="en-US" sz="2400"/>
          </a:p>
          <a:p>
            <a:pPr lvl="0"/>
            <a:r>
              <a:rPr lang="en-US"/>
              <a:t>Skema pemberian </a:t>
            </a:r>
            <a:r>
              <a:rPr lang="en-US" i="1"/>
              <a:t>reward and punishment</a:t>
            </a:r>
            <a:r>
              <a:rPr lang="en-US"/>
              <a:t>, pengakuan, mentoring yang diimplementasikan untuk memotivasi dan mendukung tridharma.</a:t>
            </a:r>
            <a:endParaRPr lang="en-US" sz="2400"/>
          </a:p>
          <a:p>
            <a:endParaRPr lang="en-US"/>
          </a:p>
        </p:txBody>
      </p:sp>
    </p:spTree>
    <p:extLst>
      <p:ext uri="{BB962C8B-B14F-4D97-AF65-F5344CB8AC3E}">
        <p14:creationId xmlns="" xmlns:p14="http://schemas.microsoft.com/office/powerpoint/2010/main" val="30686123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Strategi Pencapaian Standar</a:t>
            </a:r>
            <a:endParaRPr lang="en-US"/>
          </a:p>
          <a:p>
            <a:pPr marL="0" indent="0">
              <a:buNone/>
            </a:pPr>
            <a:r>
              <a:rPr lang="en-US"/>
              <a:t>Bagian ini mencakup strategi UPPS dalam pencapaian standar yang sudah ditetapkan oleh perguruan tinggi terkait SDM (pendidik, peneliti, dan pelaksana PkM). Pada bagian ini juga harus diuraikan sumber daya yang dialokasikan untuk mencapai standar yang telah ditetapkan serta mekanisme kontrol pencapaiannya.  </a:t>
            </a:r>
          </a:p>
          <a:p>
            <a:endParaRPr lang="en-US"/>
          </a:p>
        </p:txBody>
      </p:sp>
    </p:spTree>
    <p:extLst>
      <p:ext uri="{BB962C8B-B14F-4D97-AF65-F5344CB8AC3E}">
        <p14:creationId xmlns="" xmlns:p14="http://schemas.microsoft.com/office/powerpoint/2010/main" val="42144853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9376"/>
            <a:ext cx="7229475" cy="977899"/>
          </a:xfrm>
        </p:spPr>
        <p:txBody>
          <a:bodyPr/>
          <a:lstStyle/>
          <a:p>
            <a:r>
              <a:rPr lang="en-US" b="1"/>
              <a:t>Indikator Kinerja </a:t>
            </a:r>
            <a:r>
              <a:rPr lang="en-US" b="1" smtClean="0"/>
              <a:t>Utama</a:t>
            </a:r>
            <a:endParaRPr lang="en-US"/>
          </a:p>
        </p:txBody>
      </p:sp>
      <p:sp>
        <p:nvSpPr>
          <p:cNvPr id="3" name="Content Placeholder 2"/>
          <p:cNvSpPr>
            <a:spLocks noGrp="1"/>
          </p:cNvSpPr>
          <p:nvPr>
            <p:ph idx="1"/>
          </p:nvPr>
        </p:nvSpPr>
        <p:spPr>
          <a:xfrm>
            <a:off x="628650" y="1057275"/>
            <a:ext cx="7886700" cy="5219700"/>
          </a:xfrm>
        </p:spPr>
        <p:txBody>
          <a:bodyPr>
            <a:noAutofit/>
          </a:bodyPr>
          <a:lstStyle/>
          <a:p>
            <a:pPr marL="0" lvl="0" indent="0">
              <a:buNone/>
            </a:pPr>
            <a:r>
              <a:rPr lang="en-US" sz="1800" b="1"/>
              <a:t>Profil Dosen</a:t>
            </a:r>
            <a:endParaRPr lang="en-US" sz="1800"/>
          </a:p>
          <a:p>
            <a:pPr lvl="0"/>
            <a:r>
              <a:rPr lang="en-US" sz="1600"/>
              <a:t>Jumlah dan kualifikasi dosen UPPS yang terlibat dalam kegiatan pengajaran di program studi (DTPS = dosen terlibat dalam kegiatan pengajaran di Program Studi) (Tabel 3.a.1 LKPS).</a:t>
            </a:r>
          </a:p>
          <a:p>
            <a:pPr lvl="0"/>
            <a:r>
              <a:rPr lang="en-US" sz="1600"/>
              <a:t>Persentase jumlah DTPS dengan pendidikan S3 terhadap total jumlah DTPS (Tabel 3.a.1 LKPS).</a:t>
            </a:r>
          </a:p>
          <a:p>
            <a:pPr lvl="0"/>
            <a:r>
              <a:rPr lang="en-US" sz="1600"/>
              <a:t>Persentase jumlah DTPS dengan jabatan akademik GB/LK terhadap total jumlah DTPS (Tabel 3.a.1 LKPS).</a:t>
            </a:r>
          </a:p>
          <a:p>
            <a:pPr lvl="0"/>
            <a:r>
              <a:rPr lang="en-US" sz="1600"/>
              <a:t>Persentase jumlah DTPS yang memiliki sertifikat pendidik profesional terhadap total jumlah DTPS (Tabel 3.a LKPS). </a:t>
            </a:r>
          </a:p>
          <a:p>
            <a:pPr lvl="0"/>
            <a:r>
              <a:rPr lang="en-US" sz="1600"/>
              <a:t>Ekuivalensi Waktu Mengajar Penuh (EWMP) dari DTPS untuk kegiatan pendidikan, penelitian, PkM, dan tugas tambahan (Tabel 3.a.2 LKPS).</a:t>
            </a:r>
          </a:p>
          <a:p>
            <a:pPr lvl="0"/>
            <a:r>
              <a:rPr lang="en-US" sz="1600"/>
              <a:t>Persentase jumlah dosen tidak tetap terhadap jumlah DTPS (Tabel 3.a.1 dan Tabel 3.a.3 LKPS).</a:t>
            </a:r>
          </a:p>
          <a:p>
            <a:pPr lvl="0"/>
            <a:r>
              <a:rPr lang="en-US" sz="1600"/>
              <a:t>Rasio jumlah mahasiswa Program Studi terhadap jumlah DTPS (Tabel 2.a dan Tabel 3.a.1 LKPS). </a:t>
            </a:r>
          </a:p>
          <a:p>
            <a:pPr lvl="0"/>
            <a:r>
              <a:rPr lang="en-US" sz="1600"/>
              <a:t>Beban DTPS dalam membimbing Tugas Akhir mahasiswa sebagai pembimbing utama (Tabel 3.b LKPS). </a:t>
            </a:r>
          </a:p>
          <a:p>
            <a:pPr lvl="0"/>
            <a:r>
              <a:rPr lang="en-US" sz="1600"/>
              <a:t>Kecukupan dosen industri (Tabel 3.c LKPS). Diisi hanya untuk program Vokasi.</a:t>
            </a:r>
          </a:p>
          <a:p>
            <a:endParaRPr lang="en-US" sz="1600"/>
          </a:p>
        </p:txBody>
      </p:sp>
    </p:spTree>
    <p:extLst>
      <p:ext uri="{BB962C8B-B14F-4D97-AF65-F5344CB8AC3E}">
        <p14:creationId xmlns="" xmlns:p14="http://schemas.microsoft.com/office/powerpoint/2010/main" val="3498655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897929" y="1280554"/>
            <a:ext cx="5418868" cy="5437848"/>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600"/>
          </a:p>
        </p:txBody>
      </p:sp>
      <p:sp>
        <p:nvSpPr>
          <p:cNvPr id="5" name="Rectangle 4"/>
          <p:cNvSpPr/>
          <p:nvPr/>
        </p:nvSpPr>
        <p:spPr>
          <a:xfrm>
            <a:off x="3120999" y="5721947"/>
            <a:ext cx="2972723" cy="47691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en-US" sz="1600" b="1">
                <a:solidFill>
                  <a:srgbClr val="FF0000"/>
                </a:solidFill>
              </a:rPr>
              <a:t>Keuangan, Sarana, dan Prasarana</a:t>
            </a:r>
            <a:endParaRPr lang="en-US" sz="1600" b="1">
              <a:solidFill>
                <a:srgbClr val="FF0000"/>
              </a:solidFill>
              <a:latin typeface="Arial Rounded MT Bold" panose="020F0704030504030204" pitchFamily="34" charset="0"/>
            </a:endParaRPr>
          </a:p>
        </p:txBody>
      </p:sp>
      <p:sp>
        <p:nvSpPr>
          <p:cNvPr id="6" name="Rectangle 5"/>
          <p:cNvSpPr/>
          <p:nvPr/>
        </p:nvSpPr>
        <p:spPr>
          <a:xfrm rot="16200000">
            <a:off x="5608969" y="3653364"/>
            <a:ext cx="2145107" cy="47691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en-US" sz="1600" b="1">
                <a:solidFill>
                  <a:srgbClr val="FF0000"/>
                </a:solidFill>
              </a:rPr>
              <a:t>Sumber Daya Manusia</a:t>
            </a:r>
            <a:endParaRPr lang="en-US" sz="1600" b="1">
              <a:solidFill>
                <a:srgbClr val="FF0000"/>
              </a:solidFill>
              <a:latin typeface="Arial Rounded MT Bold" panose="020F0704030504030204" pitchFamily="34" charset="0"/>
            </a:endParaRPr>
          </a:p>
        </p:txBody>
      </p:sp>
      <p:sp>
        <p:nvSpPr>
          <p:cNvPr id="7" name="Rectangle 6"/>
          <p:cNvSpPr/>
          <p:nvPr/>
        </p:nvSpPr>
        <p:spPr>
          <a:xfrm rot="16200000">
            <a:off x="1517490" y="3572469"/>
            <a:ext cx="1983324" cy="47691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en-US" sz="1600" b="1">
                <a:solidFill>
                  <a:srgbClr val="FF0000"/>
                </a:solidFill>
              </a:rPr>
              <a:t>Mahasiswa</a:t>
            </a:r>
            <a:endParaRPr lang="en-US" sz="1600" b="1">
              <a:solidFill>
                <a:srgbClr val="FF0000"/>
              </a:solidFill>
              <a:latin typeface="Arial Rounded MT Bold" panose="020F0704030504030204" pitchFamily="34" charset="0"/>
            </a:endParaRPr>
          </a:p>
        </p:txBody>
      </p:sp>
      <p:sp>
        <p:nvSpPr>
          <p:cNvPr id="8" name="Oval 7"/>
          <p:cNvSpPr/>
          <p:nvPr/>
        </p:nvSpPr>
        <p:spPr>
          <a:xfrm>
            <a:off x="2987673" y="2394804"/>
            <a:ext cx="3239379" cy="320934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200"/>
          </a:p>
        </p:txBody>
      </p:sp>
      <p:sp>
        <p:nvSpPr>
          <p:cNvPr id="9" name="Rectangle 8"/>
          <p:cNvSpPr/>
          <p:nvPr/>
        </p:nvSpPr>
        <p:spPr>
          <a:xfrm>
            <a:off x="3999345" y="3426276"/>
            <a:ext cx="1155553" cy="40194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200" b="1">
                <a:solidFill>
                  <a:schemeClr val="accent5">
                    <a:lumMod val="40000"/>
                    <a:lumOff val="60000"/>
                  </a:schemeClr>
                </a:solidFill>
              </a:rPr>
              <a:t>Pendidikan</a:t>
            </a:r>
            <a:endParaRPr lang="en-US" sz="1200" b="1">
              <a:solidFill>
                <a:schemeClr val="accent5">
                  <a:lumMod val="40000"/>
                  <a:lumOff val="60000"/>
                </a:schemeClr>
              </a:solidFill>
              <a:latin typeface="Arial Rounded MT Bold" panose="020F0704030504030204" pitchFamily="34" charset="0"/>
            </a:endParaRPr>
          </a:p>
        </p:txBody>
      </p:sp>
      <p:sp>
        <p:nvSpPr>
          <p:cNvPr id="10" name="Rectangle 9"/>
          <p:cNvSpPr/>
          <p:nvPr/>
        </p:nvSpPr>
        <p:spPr>
          <a:xfrm>
            <a:off x="4752753" y="4964373"/>
            <a:ext cx="1584253" cy="42158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200" b="1">
                <a:solidFill>
                  <a:schemeClr val="accent5">
                    <a:lumMod val="40000"/>
                    <a:lumOff val="60000"/>
                  </a:schemeClr>
                </a:solidFill>
              </a:rPr>
              <a:t>Penelitian</a:t>
            </a:r>
            <a:endParaRPr lang="en-US" sz="1200" b="1">
              <a:solidFill>
                <a:schemeClr val="accent5">
                  <a:lumMod val="40000"/>
                  <a:lumOff val="60000"/>
                </a:schemeClr>
              </a:solidFill>
              <a:latin typeface="Arial Rounded MT Bold" panose="020F0704030504030204" pitchFamily="34" charset="0"/>
            </a:endParaRPr>
          </a:p>
        </p:txBody>
      </p:sp>
      <p:sp>
        <p:nvSpPr>
          <p:cNvPr id="11" name="Rectangle 10"/>
          <p:cNvSpPr/>
          <p:nvPr/>
        </p:nvSpPr>
        <p:spPr>
          <a:xfrm>
            <a:off x="2470012" y="4989605"/>
            <a:ext cx="2198684" cy="39634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200" b="1">
                <a:solidFill>
                  <a:schemeClr val="accent5">
                    <a:lumMod val="40000"/>
                    <a:lumOff val="60000"/>
                  </a:schemeClr>
                </a:solidFill>
              </a:rPr>
              <a:t>Pengabdian kepada Masyarakat</a:t>
            </a:r>
            <a:endParaRPr lang="en-US" sz="1200" b="1">
              <a:solidFill>
                <a:schemeClr val="accent5">
                  <a:lumMod val="40000"/>
                  <a:lumOff val="60000"/>
                </a:schemeClr>
              </a:solidFill>
              <a:latin typeface="Arial Rounded MT Bold" panose="020F0704030504030204" pitchFamily="34" charset="0"/>
            </a:endParaRPr>
          </a:p>
        </p:txBody>
      </p:sp>
      <p:sp>
        <p:nvSpPr>
          <p:cNvPr id="12" name="Rectangle 11"/>
          <p:cNvSpPr/>
          <p:nvPr/>
        </p:nvSpPr>
        <p:spPr>
          <a:xfrm>
            <a:off x="3467804" y="4026037"/>
            <a:ext cx="2347325" cy="40194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lgn="ctr"/>
            <a:r>
              <a:rPr lang="en-US" sz="1200" b="1">
                <a:solidFill>
                  <a:schemeClr val="accent5">
                    <a:lumMod val="40000"/>
                    <a:lumOff val="60000"/>
                  </a:schemeClr>
                </a:solidFill>
              </a:rPr>
              <a:t>Luaran dan Capaian Tridharma</a:t>
            </a:r>
            <a:endParaRPr lang="en-US" sz="1200" b="1">
              <a:solidFill>
                <a:schemeClr val="accent5">
                  <a:lumMod val="40000"/>
                  <a:lumOff val="60000"/>
                </a:schemeClr>
              </a:solidFill>
              <a:latin typeface="Arial Rounded MT Bold" panose="020F0704030504030204" pitchFamily="34" charset="0"/>
            </a:endParaRPr>
          </a:p>
        </p:txBody>
      </p:sp>
      <p:sp>
        <p:nvSpPr>
          <p:cNvPr id="13" name="Rectangle 12"/>
          <p:cNvSpPr/>
          <p:nvPr/>
        </p:nvSpPr>
        <p:spPr>
          <a:xfrm>
            <a:off x="2581558" y="657346"/>
            <a:ext cx="4119818" cy="534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en-US" sz="1400" b="1">
                <a:solidFill>
                  <a:srgbClr val="FFFF00"/>
                </a:solidFill>
              </a:rPr>
              <a:t>Visi, Misi, Tujuan, dan </a:t>
            </a:r>
            <a:r>
              <a:rPr lang="en-US" sz="1400" b="1" smtClean="0">
                <a:solidFill>
                  <a:srgbClr val="FFFF00"/>
                </a:solidFill>
              </a:rPr>
              <a:t>Strategi (VMTS)</a:t>
            </a:r>
            <a:endParaRPr lang="en-US" sz="1400" b="1">
              <a:solidFill>
                <a:srgbClr val="FFFF00"/>
              </a:solidFill>
              <a:latin typeface="Arial Rounded MT Bold" panose="020F0704030504030204" pitchFamily="34" charset="0"/>
            </a:endParaRPr>
          </a:p>
        </p:txBody>
      </p:sp>
      <p:sp>
        <p:nvSpPr>
          <p:cNvPr id="14" name="Down Arrow 13"/>
          <p:cNvSpPr/>
          <p:nvPr/>
        </p:nvSpPr>
        <p:spPr>
          <a:xfrm>
            <a:off x="3846687" y="1191667"/>
            <a:ext cx="1724774" cy="2128137"/>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5" name="TextBox 14"/>
          <p:cNvSpPr txBox="1"/>
          <p:nvPr/>
        </p:nvSpPr>
        <p:spPr>
          <a:xfrm>
            <a:off x="2962587" y="1972978"/>
            <a:ext cx="3304494" cy="707886"/>
          </a:xfrm>
          <a:prstGeom prst="rect">
            <a:avLst/>
          </a:prstGeom>
          <a:noFill/>
        </p:spPr>
        <p:txBody>
          <a:bodyPr wrap="none" rtlCol="0">
            <a:spAutoFit/>
          </a:bodyPr>
          <a:lstStyle/>
          <a:p>
            <a:pPr algn="ctr"/>
            <a:r>
              <a:rPr lang="en-US" sz="2000" b="1" smtClean="0">
                <a:solidFill>
                  <a:srgbClr val="FF0000"/>
                </a:solidFill>
              </a:rPr>
              <a:t>Unit Pengelola Program Studi</a:t>
            </a:r>
          </a:p>
          <a:p>
            <a:pPr algn="ctr"/>
            <a:r>
              <a:rPr lang="en-US" sz="2000" b="1" smtClean="0">
                <a:solidFill>
                  <a:srgbClr val="FF0000"/>
                </a:solidFill>
              </a:rPr>
              <a:t>VMTS</a:t>
            </a:r>
            <a:endParaRPr lang="en-US" sz="2000" b="1">
              <a:solidFill>
                <a:srgbClr val="FF0000"/>
              </a:solidFill>
            </a:endParaRPr>
          </a:p>
        </p:txBody>
      </p:sp>
      <p:sp>
        <p:nvSpPr>
          <p:cNvPr id="16" name="Rectangle 15"/>
          <p:cNvSpPr/>
          <p:nvPr/>
        </p:nvSpPr>
        <p:spPr>
          <a:xfrm>
            <a:off x="2573559" y="1316448"/>
            <a:ext cx="4119818" cy="5343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ctr"/>
            <a:r>
              <a:rPr lang="en-US" sz="1400" b="1">
                <a:solidFill>
                  <a:srgbClr val="FFFF00"/>
                </a:solidFill>
              </a:rPr>
              <a:t>Tata Pamong, Tata Kelola, dan Kerjasama</a:t>
            </a:r>
            <a:endParaRPr lang="en-US" sz="1400" b="1">
              <a:solidFill>
                <a:srgbClr val="FFFF00"/>
              </a:solidFill>
              <a:latin typeface="Arial Rounded MT Bold" panose="020F0704030504030204" pitchFamily="34" charset="0"/>
            </a:endParaRPr>
          </a:p>
        </p:txBody>
      </p:sp>
      <p:sp>
        <p:nvSpPr>
          <p:cNvPr id="17" name="TextBox 16"/>
          <p:cNvSpPr txBox="1"/>
          <p:nvPr/>
        </p:nvSpPr>
        <p:spPr>
          <a:xfrm>
            <a:off x="3785704" y="2730338"/>
            <a:ext cx="1695529" cy="400110"/>
          </a:xfrm>
          <a:prstGeom prst="rect">
            <a:avLst/>
          </a:prstGeom>
          <a:noFill/>
        </p:spPr>
        <p:txBody>
          <a:bodyPr wrap="none" rtlCol="0">
            <a:spAutoFit/>
          </a:bodyPr>
          <a:lstStyle/>
          <a:p>
            <a:pPr algn="ctr"/>
            <a:r>
              <a:rPr lang="en-US" sz="2000" b="1" smtClean="0">
                <a:solidFill>
                  <a:schemeClr val="accent5"/>
                </a:solidFill>
              </a:rPr>
              <a:t>Program Studi</a:t>
            </a:r>
            <a:endParaRPr lang="en-US" sz="2000" b="1">
              <a:solidFill>
                <a:schemeClr val="accent5"/>
              </a:solidFill>
            </a:endParaRPr>
          </a:p>
        </p:txBody>
      </p:sp>
      <p:sp>
        <p:nvSpPr>
          <p:cNvPr id="18" name="TextBox 17"/>
          <p:cNvSpPr txBox="1"/>
          <p:nvPr/>
        </p:nvSpPr>
        <p:spPr>
          <a:xfrm>
            <a:off x="3425401" y="204000"/>
            <a:ext cx="2363917" cy="400110"/>
          </a:xfrm>
          <a:prstGeom prst="rect">
            <a:avLst/>
          </a:prstGeom>
          <a:noFill/>
        </p:spPr>
        <p:txBody>
          <a:bodyPr wrap="none" rtlCol="0">
            <a:spAutoFit/>
          </a:bodyPr>
          <a:lstStyle/>
          <a:p>
            <a:r>
              <a:rPr lang="en-US" sz="2000" b="1" smtClean="0"/>
              <a:t>PERGURUAN TINGGI</a:t>
            </a:r>
            <a:endParaRPr lang="en-US" sz="2000" b="1"/>
          </a:p>
        </p:txBody>
      </p:sp>
      <p:sp>
        <p:nvSpPr>
          <p:cNvPr id="4" name="Pentagon 3"/>
          <p:cNvSpPr/>
          <p:nvPr/>
        </p:nvSpPr>
        <p:spPr>
          <a:xfrm>
            <a:off x="-209371" y="208651"/>
            <a:ext cx="2723154" cy="657225"/>
          </a:xfrm>
          <a:prstGeom prst="homePlate">
            <a:avLst>
              <a:gd name="adj" fmla="val 2971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800" b="1" smtClean="0"/>
              <a:t>Pengusul</a:t>
            </a:r>
            <a:endParaRPr lang="en-US" sz="2800" b="1"/>
          </a:p>
        </p:txBody>
      </p:sp>
      <p:sp>
        <p:nvSpPr>
          <p:cNvPr id="2" name="Rounded Rectangular Callout 1"/>
          <p:cNvSpPr/>
          <p:nvPr/>
        </p:nvSpPr>
        <p:spPr>
          <a:xfrm>
            <a:off x="7170516" y="657346"/>
            <a:ext cx="1798555" cy="1512907"/>
          </a:xfrm>
          <a:prstGeom prst="wedgeRoundRectCallout">
            <a:avLst>
              <a:gd name="adj1" fmla="val -140760"/>
              <a:gd name="adj2" fmla="val 95330"/>
              <a:gd name="adj3"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i="1" smtClean="0"/>
              <a:t>Evaluasi Diri yang diri yang dilakukan fokus untuk pengembangan PS yang diakreditasi</a:t>
            </a:r>
            <a:endParaRPr lang="en-US" sz="1400" i="1"/>
          </a:p>
        </p:txBody>
      </p:sp>
    </p:spTree>
    <p:extLst>
      <p:ext uri="{BB962C8B-B14F-4D97-AF65-F5344CB8AC3E}">
        <p14:creationId xmlns="" xmlns:p14="http://schemas.microsoft.com/office/powerpoint/2010/main" val="55726079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3875" y="469901"/>
            <a:ext cx="7886700" cy="6121399"/>
          </a:xfrm>
        </p:spPr>
        <p:txBody>
          <a:bodyPr>
            <a:normAutofit fontScale="70000" lnSpcReduction="20000"/>
          </a:bodyPr>
          <a:lstStyle/>
          <a:p>
            <a:pPr marL="0" lvl="0" indent="0">
              <a:buNone/>
            </a:pPr>
            <a:r>
              <a:rPr lang="en-US" b="1"/>
              <a:t>Kinerja dosen</a:t>
            </a:r>
            <a:endParaRPr lang="en-US" sz="2400"/>
          </a:p>
          <a:p>
            <a:r>
              <a:rPr lang="en-US"/>
              <a:t>Persentase jumlah DTPS yang memiliki sertifikat profesi/ kompetensi/industri terhadap total jumlah DTPS (Tabel 3.a.1 LKPS). Diisi hanya untuk program Vokasi dan program Profesi. Gambarkan tabel pemutakhiran secara berkala untuk setiap sertifikat  kompetensi/profesi/industri yang dimiliki oleh  DTPS.</a:t>
            </a:r>
          </a:p>
          <a:p>
            <a:r>
              <a:rPr lang="en-US"/>
              <a:t>Pengakuan/rekognisi atas kepakaran DTPS (Tabel 3.d.1 LKPS).</a:t>
            </a:r>
          </a:p>
          <a:p>
            <a:r>
              <a:rPr lang="en-US"/>
              <a:t>Penelitian DTPS (Tabel 3.d.3 LKPS). </a:t>
            </a:r>
          </a:p>
          <a:p>
            <a:r>
              <a:rPr lang="en-US"/>
              <a:t>Pelaksanaan Pengabdian kepada Masyarakat DTPS (Tabel 3.d.4 LKPS). </a:t>
            </a:r>
          </a:p>
          <a:p>
            <a:r>
              <a:rPr lang="en-US"/>
              <a:t>Publikasi Ilmiah yang dihasilkan oleh DTPS dalam 3 tahun terakhir (Tabel 3.d.5). </a:t>
            </a:r>
          </a:p>
          <a:p>
            <a:r>
              <a:rPr lang="en-US"/>
              <a:t>Luaran Lainnya yang dihasilkan oleh DTPS dalam 3 tahun terakhir (Tabel 3.d.6). </a:t>
            </a:r>
          </a:p>
          <a:p>
            <a:r>
              <a:rPr lang="en-US"/>
              <a:t>Karya ilmiah DTPS yang disitasi dalam 3 tahun terakhir (Tabel 3.d.7). </a:t>
            </a:r>
          </a:p>
          <a:p>
            <a:r>
              <a:rPr lang="en-US"/>
              <a:t>Produk/Jasa DTPS yang diadopsi oleh Industri/Masyarakat (Tabel 3.d.8). </a:t>
            </a:r>
          </a:p>
        </p:txBody>
      </p:sp>
    </p:spTree>
    <p:extLst>
      <p:ext uri="{BB962C8B-B14F-4D97-AF65-F5344CB8AC3E}">
        <p14:creationId xmlns="" xmlns:p14="http://schemas.microsoft.com/office/powerpoint/2010/main" val="339473999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Pengembangan Dosen</a:t>
            </a:r>
            <a:endParaRPr lang="en-US"/>
          </a:p>
          <a:p>
            <a:pPr marL="0" indent="0">
              <a:buNone/>
            </a:pPr>
            <a:r>
              <a:rPr lang="en-US"/>
              <a:t>Kesesuaian perencanaan dan pengembangan dosen UPPS dan program studi dengan rencana pengembangan SDM di perguruan tinggi (Renstra Perguruan Tinggi).</a:t>
            </a:r>
          </a:p>
          <a:p>
            <a:endParaRPr lang="en-US"/>
          </a:p>
        </p:txBody>
      </p:sp>
    </p:spTree>
    <p:extLst>
      <p:ext uri="{BB962C8B-B14F-4D97-AF65-F5344CB8AC3E}">
        <p14:creationId xmlns="" xmlns:p14="http://schemas.microsoft.com/office/powerpoint/2010/main" val="353701305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Tenaga Kependidikan</a:t>
            </a:r>
            <a:endParaRPr lang="en-US"/>
          </a:p>
          <a:p>
            <a:r>
              <a:rPr lang="en-US"/>
              <a:t>Kecukupan dan kualifikasi tenaga kependidikan berdasarkan jenis pekerjaannya (administrasi, laboran, teknisi, dll.) yang memiliki sertifikat kompetensi/profesi sesuai dengan bidang tugasnya.</a:t>
            </a:r>
          </a:p>
          <a:p>
            <a:r>
              <a:rPr lang="en-US"/>
              <a:t>Indikator Kecukupan: beban kerja tenaga kependidikan, jumlah, dukungan Teknologi Informasi (fungsi-fungsi yang sudah berjalan), dan kompetensi tenaga kependidikan.</a:t>
            </a:r>
          </a:p>
        </p:txBody>
      </p:sp>
    </p:spTree>
    <p:extLst>
      <p:ext uri="{BB962C8B-B14F-4D97-AF65-F5344CB8AC3E}">
        <p14:creationId xmlns="" xmlns:p14="http://schemas.microsoft.com/office/powerpoint/2010/main" val="41508286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r>
              <a:rPr lang="en-US"/>
              <a:t>Indikator kinerja tambahan adalah indikator SDM lain yang ditetapkan oleh masing-masing perguruan tinggi untuk melampaui SN-DIKTI.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33366619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Evaluasi Capaian Kinerja</a:t>
            </a:r>
            <a:endParaRPr lang="en-US"/>
          </a:p>
          <a:p>
            <a:pPr marL="0" indent="0">
              <a:buNone/>
            </a:pPr>
            <a:r>
              <a:rPr lang="en-US"/>
              <a:t>Berisi 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UPPS.</a:t>
            </a:r>
          </a:p>
          <a:p>
            <a:endParaRPr lang="en-US"/>
          </a:p>
        </p:txBody>
      </p:sp>
    </p:spTree>
    <p:extLst>
      <p:ext uri="{BB962C8B-B14F-4D97-AF65-F5344CB8AC3E}">
        <p14:creationId xmlns="" xmlns:p14="http://schemas.microsoft.com/office/powerpoint/2010/main" val="135066172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Penjaminan Mutu SDM</a:t>
            </a:r>
            <a:endParaRPr lang="en-US"/>
          </a:p>
          <a:p>
            <a:pPr marL="0" indent="0">
              <a:buNone/>
            </a:pPr>
            <a:endParaRPr lang="en-US" smtClean="0"/>
          </a:p>
          <a:p>
            <a:pPr marL="0" indent="0">
              <a:buNone/>
            </a:pPr>
            <a:r>
              <a:rPr lang="en-US" smtClean="0"/>
              <a:t>Berisi </a:t>
            </a:r>
            <a:r>
              <a:rPr lang="en-US"/>
              <a:t>deskripsi dan bukti sahih tentang implementasi sistem penjaminan mutu di UPPS yang sesuai dengan standar mutu perguruan tinggi terkait SDM mengikuti siklus penetapan, pelaksanaan, evaluasi, pengendalian, dan perbaikan berkelanjutan (PPEPP).</a:t>
            </a:r>
          </a:p>
        </p:txBody>
      </p:sp>
    </p:spTree>
    <p:extLst>
      <p:ext uri="{BB962C8B-B14F-4D97-AF65-F5344CB8AC3E}">
        <p14:creationId xmlns="" xmlns:p14="http://schemas.microsoft.com/office/powerpoint/2010/main" val="158442595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lvl="0" indent="0">
              <a:buNone/>
            </a:pPr>
            <a:r>
              <a:rPr lang="en-US" b="1"/>
              <a:t>Kepuasan Pengguna</a:t>
            </a:r>
            <a:endParaRPr lang="en-US"/>
          </a:p>
          <a:p>
            <a:pPr lvl="0"/>
            <a:r>
              <a:rPr lang="en-US"/>
              <a:t>Deskripsi sistem untuk mengukur kepuasan dosen dan tenaga kependidikan terhadap pengelolaan SDM, termasuk kejelasan instrumen yang digunakan, pelaksanaan, perekaman dan analisis datanya.</a:t>
            </a:r>
          </a:p>
          <a:p>
            <a:pPr lvl="0"/>
            <a:r>
              <a:rPr lang="en-US"/>
              <a:t>Ketersediaan bukti yang sahih tentang hasil pengukuran kepuasan dosen dan tenaga kependidikan yang dilaksanakan secara konsisten, dan ditindaklanjuti secara berkala dan tersistem.</a:t>
            </a:r>
          </a:p>
          <a:p>
            <a:endParaRPr lang="en-US"/>
          </a:p>
        </p:txBody>
      </p:sp>
    </p:spTree>
    <p:extLst>
      <p:ext uri="{BB962C8B-B14F-4D97-AF65-F5344CB8AC3E}">
        <p14:creationId xmlns="" xmlns:p14="http://schemas.microsoft.com/office/powerpoint/2010/main" val="314255320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None/>
            </a:pPr>
            <a:r>
              <a:rPr lang="en-US" b="1"/>
              <a:t>Simpulan Hasil Evaluasi serta Tindak Lanjut</a:t>
            </a:r>
            <a:endParaRPr lang="en-US"/>
          </a:p>
          <a:p>
            <a:pPr marL="0" indent="0">
              <a:buNone/>
            </a:pPr>
            <a:r>
              <a:rPr lang="en-US"/>
              <a:t>Berisi ringkasan dari: pemosisian, masalah dan akar masalah, serta rencana perbaikan dan pengembangan UPPS dan program studi.</a:t>
            </a:r>
          </a:p>
          <a:p>
            <a:endParaRPr lang="en-US"/>
          </a:p>
        </p:txBody>
      </p:sp>
    </p:spTree>
    <p:extLst>
      <p:ext uri="{BB962C8B-B14F-4D97-AF65-F5344CB8AC3E}">
        <p14:creationId xmlns="" xmlns:p14="http://schemas.microsoft.com/office/powerpoint/2010/main" val="349458906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Keuangan, Sarana dan Prasarana</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a:solidFill>
                  <a:srgbClr val="FFFF00"/>
                </a:solidFill>
                <a:latin typeface="Arial Rounded MT Bold" panose="020F0704030504030204" pitchFamily="34" charset="0"/>
              </a:rPr>
              <a:t>5</a:t>
            </a:r>
          </a:p>
        </p:txBody>
      </p:sp>
      <p:sp>
        <p:nvSpPr>
          <p:cNvPr id="2" name="TextBox 1"/>
          <p:cNvSpPr txBox="1"/>
          <p:nvPr/>
        </p:nvSpPr>
        <p:spPr>
          <a:xfrm>
            <a:off x="3400797" y="1884005"/>
            <a:ext cx="5082362" cy="4154984"/>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a:solidFill>
                  <a:srgbClr val="0070C0"/>
                </a:solidFill>
              </a:rPr>
              <a:t>Penjaminan Mutu </a:t>
            </a:r>
            <a:r>
              <a:rPr lang="en-US" sz="2400" b="1" smtClean="0">
                <a:solidFill>
                  <a:srgbClr val="0070C0"/>
                </a:solidFill>
              </a:rPr>
              <a:t>Keuangan, Sarana dan Prasarana</a:t>
            </a:r>
            <a:endParaRPr lang="en-US" sz="2400">
              <a:solidFill>
                <a:srgbClr val="0070C0"/>
              </a:solidFill>
            </a:endParaRPr>
          </a:p>
          <a:p>
            <a:pPr marL="514350" indent="-514350">
              <a:buFont typeface="+mj-lt"/>
              <a:buAutoNum type="arabicPeriod"/>
            </a:pPr>
            <a:r>
              <a:rPr lang="en-US" sz="2400" b="1">
                <a:solidFill>
                  <a:srgbClr val="0070C0"/>
                </a:solidFill>
              </a:rPr>
              <a:t>Kepuasan 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369850395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Latar Belakang</a:t>
            </a:r>
            <a:endParaRPr lang="en-US"/>
          </a:p>
          <a:p>
            <a:r>
              <a:rPr lang="en-US"/>
              <a:t>Bagian ini mencakup latar belakang, tujuan, dan rasional:  </a:t>
            </a:r>
          </a:p>
          <a:p>
            <a:pPr lvl="0"/>
            <a:r>
              <a:rPr lang="en-US"/>
              <a:t>perencanaan, realisasi, dan pertanggung jawaban biaya operasional dan biaya pengembangan UPPS dan program studi. </a:t>
            </a:r>
          </a:p>
          <a:p>
            <a:pPr lvl="0"/>
            <a:r>
              <a:rPr lang="en-US"/>
              <a:t>perencanaan, pemeliharaan, evaluasi, dan perbaikan terhadap fasilitas fisik, termasuk fasilitas teknologi informasi.</a:t>
            </a:r>
          </a:p>
          <a:p>
            <a:endParaRPr lang="en-US"/>
          </a:p>
        </p:txBody>
      </p:sp>
    </p:spTree>
    <p:extLst>
      <p:ext uri="{BB962C8B-B14F-4D97-AF65-F5344CB8AC3E}">
        <p14:creationId xmlns="" xmlns:p14="http://schemas.microsoft.com/office/powerpoint/2010/main" val="3943903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5330868" y="86179"/>
            <a:ext cx="3555070" cy="2686314"/>
          </a:xfrm>
        </p:spPr>
        <p:txBody>
          <a:bodyPr>
            <a:noAutofit/>
          </a:bodyPr>
          <a:lstStyle/>
          <a:p>
            <a:pPr algn="r"/>
            <a:r>
              <a:rPr lang="en-US" sz="4800" b="1" smtClean="0">
                <a:solidFill>
                  <a:srgbClr val="FF0000"/>
                </a:solidFill>
                <a:effectLst>
                  <a:outerShdw blurRad="38100" dist="38100" dir="2700000" algn="tl">
                    <a:srgbClr val="000000">
                      <a:alpha val="43137"/>
                    </a:srgbClr>
                  </a:outerShdw>
                </a:effectLst>
                <a:latin typeface="+mn-lt"/>
              </a:rPr>
              <a:t/>
            </a:r>
            <a:br>
              <a:rPr lang="en-US" sz="4800" b="1" smtClean="0">
                <a:solidFill>
                  <a:srgbClr val="FF0000"/>
                </a:solidFill>
                <a:effectLst>
                  <a:outerShdw blurRad="38100" dist="38100" dir="2700000" algn="tl">
                    <a:srgbClr val="000000">
                      <a:alpha val="43137"/>
                    </a:srgbClr>
                  </a:outerShdw>
                </a:effectLst>
                <a:latin typeface="+mn-lt"/>
              </a:rPr>
            </a:br>
            <a:r>
              <a:rPr lang="id-ID" sz="4800" b="1" smtClean="0">
                <a:solidFill>
                  <a:srgbClr val="FF0000"/>
                </a:solidFill>
                <a:effectLst>
                  <a:outerShdw blurRad="38100" dist="38100" dir="2700000" algn="tl">
                    <a:srgbClr val="000000">
                      <a:alpha val="43137"/>
                    </a:srgbClr>
                  </a:outerShdw>
                </a:effectLst>
                <a:latin typeface="+mn-lt"/>
              </a:rPr>
              <a:t>Laporan </a:t>
            </a:r>
            <a:r>
              <a:rPr lang="id-ID" sz="4800" b="1" dirty="0" smtClean="0">
                <a:solidFill>
                  <a:srgbClr val="FF0000"/>
                </a:solidFill>
                <a:effectLst>
                  <a:outerShdw blurRad="38100" dist="38100" dir="2700000" algn="tl">
                    <a:srgbClr val="000000">
                      <a:alpha val="43137"/>
                    </a:srgbClr>
                  </a:outerShdw>
                </a:effectLst>
                <a:latin typeface="+mn-lt"/>
              </a:rPr>
              <a:t>evaluasi </a:t>
            </a:r>
            <a:r>
              <a:rPr lang="id-ID" sz="4800" b="1" smtClean="0">
                <a:solidFill>
                  <a:srgbClr val="FF0000"/>
                </a:solidFill>
                <a:effectLst>
                  <a:outerShdw blurRad="38100" dist="38100" dir="2700000" algn="tl">
                    <a:srgbClr val="000000">
                      <a:alpha val="43137"/>
                    </a:srgbClr>
                  </a:outerShdw>
                </a:effectLst>
                <a:latin typeface="+mn-lt"/>
              </a:rPr>
              <a:t>diri </a:t>
            </a:r>
            <a:r>
              <a:rPr lang="en-US" sz="4800" b="1" smtClean="0">
                <a:solidFill>
                  <a:srgbClr val="FF0000"/>
                </a:solidFill>
                <a:effectLst>
                  <a:outerShdw blurRad="38100" dist="38100" dir="2700000" algn="tl">
                    <a:srgbClr val="000000">
                      <a:alpha val="43137"/>
                    </a:srgbClr>
                  </a:outerShdw>
                </a:effectLst>
                <a:latin typeface="+mn-lt"/>
              </a:rPr>
              <a:t>UPPS</a:t>
            </a:r>
            <a:endParaRPr lang="en-US" sz="4800" b="1" dirty="0" smtClean="0">
              <a:effectLst>
                <a:outerShdw blurRad="38100" dist="38100" dir="2700000" algn="tl">
                  <a:srgbClr val="000000">
                    <a:alpha val="43137"/>
                  </a:srgbClr>
                </a:outerShdw>
              </a:effectLst>
              <a:latin typeface="+mn-lt"/>
            </a:endParaRPr>
          </a:p>
        </p:txBody>
      </p:sp>
      <p:grpSp>
        <p:nvGrpSpPr>
          <p:cNvPr id="3" name="Group 5"/>
          <p:cNvGrpSpPr>
            <a:grpSpLocks/>
          </p:cNvGrpSpPr>
          <p:nvPr/>
        </p:nvGrpSpPr>
        <p:grpSpPr bwMode="auto">
          <a:xfrm>
            <a:off x="176226" y="751437"/>
            <a:ext cx="4943426" cy="1979234"/>
            <a:chOff x="336" y="480"/>
            <a:chExt cx="3072" cy="1056"/>
          </a:xfrm>
        </p:grpSpPr>
        <p:sp>
          <p:nvSpPr>
            <p:cNvPr id="269318" name="Rectangle 6"/>
            <p:cNvSpPr>
              <a:spLocks noChangeArrowheads="1"/>
            </p:cNvSpPr>
            <p:nvPr/>
          </p:nvSpPr>
          <p:spPr bwMode="auto">
            <a:xfrm>
              <a:off x="336" y="480"/>
              <a:ext cx="3072" cy="1056"/>
            </a:xfrm>
            <a:prstGeom prst="rect">
              <a:avLst/>
            </a:prstGeom>
            <a:solidFill>
              <a:schemeClr val="accent6">
                <a:lumMod val="20000"/>
                <a:lumOff val="80000"/>
              </a:schemeClr>
            </a:solidFill>
            <a:ln w="9525">
              <a:solidFill>
                <a:schemeClr val="tx1"/>
              </a:solidFill>
              <a:miter lim="800000"/>
              <a:headEnd/>
              <a:tailEnd/>
            </a:ln>
            <a:effectLst>
              <a:outerShdw dist="107763" dir="2700000" algn="ctr" rotWithShape="0">
                <a:schemeClr val="bg2"/>
              </a:outerShdw>
            </a:effectLst>
          </p:spPr>
          <p:txBody>
            <a:bodyPr wrap="none" anchor="ctr"/>
            <a:lstStyle/>
            <a:p>
              <a:pPr eaLnBrk="0" hangingPunct="0"/>
              <a:endParaRPr lang="en-US"/>
            </a:p>
          </p:txBody>
        </p:sp>
        <p:sp>
          <p:nvSpPr>
            <p:cNvPr id="7226" name="Text Box 7"/>
            <p:cNvSpPr txBox="1">
              <a:spLocks noChangeArrowheads="1"/>
            </p:cNvSpPr>
            <p:nvPr/>
          </p:nvSpPr>
          <p:spPr bwMode="auto">
            <a:xfrm>
              <a:off x="399" y="677"/>
              <a:ext cx="922" cy="755"/>
            </a:xfrm>
            <a:prstGeom prst="rect">
              <a:avLst/>
            </a:prstGeom>
            <a:noFill/>
            <a:ln w="9525">
              <a:noFill/>
              <a:miter lim="800000"/>
              <a:headEnd/>
              <a:tailEnd/>
            </a:ln>
          </p:spPr>
          <p:txBody>
            <a:bodyPr wrap="none">
              <a:spAutoFit/>
            </a:bodyPr>
            <a:lstStyle/>
            <a:p>
              <a:pPr eaLnBrk="0" hangingPunct="0"/>
              <a:r>
                <a:rPr lang="id-ID" sz="1400" u="sng" dirty="0" smtClean="0"/>
                <a:t>Makro</a:t>
              </a:r>
              <a:endParaRPr lang="en-US" sz="1200" u="sng" dirty="0"/>
            </a:p>
            <a:p>
              <a:pPr eaLnBrk="0" hangingPunct="0"/>
              <a:r>
                <a:rPr lang="en-US" sz="1200" i="1" dirty="0" err="1"/>
                <a:t>politik</a:t>
              </a:r>
              <a:r>
                <a:rPr lang="en-US" sz="1200" i="1" dirty="0"/>
                <a:t>, </a:t>
              </a:r>
              <a:endParaRPr lang="id-ID" sz="1200" i="1" dirty="0" smtClean="0"/>
            </a:p>
            <a:p>
              <a:pPr eaLnBrk="0" hangingPunct="0"/>
              <a:r>
                <a:rPr lang="en-US" sz="1200" i="1" dirty="0" err="1" smtClean="0"/>
                <a:t>ekonomi</a:t>
              </a:r>
              <a:r>
                <a:rPr lang="en-US" sz="1200" i="1" dirty="0"/>
                <a:t>, </a:t>
              </a:r>
              <a:endParaRPr lang="id-ID" sz="1200" i="1" dirty="0" smtClean="0"/>
            </a:p>
            <a:p>
              <a:pPr eaLnBrk="0" hangingPunct="0"/>
              <a:r>
                <a:rPr lang="en-US" sz="1200" i="1" dirty="0" err="1" smtClean="0"/>
                <a:t>kebijakan</a:t>
              </a:r>
              <a:r>
                <a:rPr lang="en-US" sz="1200" i="1" dirty="0"/>
                <a:t>, </a:t>
              </a:r>
              <a:endParaRPr lang="id-ID" sz="1200" i="1" dirty="0" smtClean="0"/>
            </a:p>
            <a:p>
              <a:pPr eaLnBrk="0" hangingPunct="0"/>
              <a:r>
                <a:rPr lang="en-US" sz="1200" i="1" dirty="0" err="1" smtClean="0"/>
                <a:t>sosial</a:t>
              </a:r>
              <a:r>
                <a:rPr lang="en-US" sz="1200" i="1" dirty="0"/>
                <a:t>, </a:t>
              </a:r>
              <a:endParaRPr lang="id-ID" sz="1200" i="1" dirty="0" smtClean="0"/>
            </a:p>
            <a:p>
              <a:pPr eaLnBrk="0" hangingPunct="0"/>
              <a:r>
                <a:rPr lang="en-US" sz="1200" i="1" dirty="0" err="1" smtClean="0"/>
                <a:t>budaya</a:t>
              </a:r>
              <a:r>
                <a:rPr lang="en-US" sz="1200" i="1" dirty="0"/>
                <a:t>, </a:t>
              </a:r>
              <a:endParaRPr lang="id-ID" sz="1200" i="1" dirty="0" smtClean="0"/>
            </a:p>
            <a:p>
              <a:pPr eaLnBrk="0" hangingPunct="0"/>
              <a:r>
                <a:rPr lang="en-US" sz="1200" i="1" dirty="0" err="1" smtClean="0"/>
                <a:t>perkembangan</a:t>
              </a:r>
              <a:r>
                <a:rPr lang="en-US" sz="1200" i="1" dirty="0" smtClean="0"/>
                <a:t> </a:t>
              </a:r>
              <a:r>
                <a:rPr lang="en-US" sz="1200" i="1" dirty="0" err="1" smtClean="0"/>
                <a:t>i</a:t>
              </a:r>
              <a:r>
                <a:rPr lang="id-ID" sz="1200" i="1" dirty="0" smtClean="0"/>
                <a:t>ptek</a:t>
              </a:r>
              <a:endParaRPr lang="en-US" sz="1200" i="1" dirty="0"/>
            </a:p>
          </p:txBody>
        </p:sp>
        <p:sp>
          <p:nvSpPr>
            <p:cNvPr id="7227" name="Text Box 8"/>
            <p:cNvSpPr txBox="1">
              <a:spLocks noChangeArrowheads="1"/>
            </p:cNvSpPr>
            <p:nvPr/>
          </p:nvSpPr>
          <p:spPr bwMode="auto">
            <a:xfrm>
              <a:off x="1328" y="676"/>
              <a:ext cx="2065" cy="854"/>
            </a:xfrm>
            <a:prstGeom prst="rect">
              <a:avLst/>
            </a:prstGeom>
            <a:noFill/>
            <a:ln w="9525">
              <a:noFill/>
              <a:miter lim="800000"/>
              <a:headEnd/>
              <a:tailEnd/>
            </a:ln>
          </p:spPr>
          <p:txBody>
            <a:bodyPr wrap="none">
              <a:spAutoFit/>
            </a:bodyPr>
            <a:lstStyle/>
            <a:p>
              <a:pPr eaLnBrk="0" hangingPunct="0"/>
              <a:r>
                <a:rPr lang="id-ID" sz="1400" u="sng" dirty="0" smtClean="0"/>
                <a:t>Mikro</a:t>
              </a:r>
              <a:endParaRPr lang="en-US" sz="1200" u="sng" dirty="0"/>
            </a:p>
            <a:p>
              <a:pPr eaLnBrk="0" hangingPunct="0"/>
              <a:r>
                <a:rPr lang="en-US" sz="1200" i="1" dirty="0" err="1"/>
                <a:t>pesaing</a:t>
              </a:r>
              <a:r>
                <a:rPr lang="en-US" sz="1200" i="1" dirty="0"/>
                <a:t>, </a:t>
              </a:r>
              <a:r>
                <a:rPr lang="en-US" sz="1200" i="1" dirty="0" err="1" smtClean="0"/>
                <a:t>pengguna</a:t>
              </a:r>
              <a:r>
                <a:rPr lang="en-US" sz="1200" i="1" dirty="0" smtClean="0"/>
                <a:t> </a:t>
              </a:r>
              <a:r>
                <a:rPr lang="en-US" sz="1200" i="1" dirty="0" err="1"/>
                <a:t>lulusan</a:t>
              </a:r>
              <a:r>
                <a:rPr lang="en-US" sz="1200" i="1" dirty="0"/>
                <a:t>, </a:t>
              </a:r>
              <a:endParaRPr lang="id-ID" sz="1200" i="1" dirty="0" smtClean="0"/>
            </a:p>
            <a:p>
              <a:pPr eaLnBrk="0" hangingPunct="0"/>
              <a:r>
                <a:rPr lang="en-US" sz="1200" i="1" dirty="0" err="1" smtClean="0"/>
                <a:t>sumber</a:t>
              </a:r>
              <a:r>
                <a:rPr lang="en-US" sz="1200" i="1" dirty="0" smtClean="0"/>
                <a:t> </a:t>
              </a:r>
              <a:r>
                <a:rPr lang="en-US" sz="1200" i="1" dirty="0" err="1"/>
                <a:t>calon</a:t>
              </a:r>
              <a:r>
                <a:rPr lang="en-US" sz="1200" i="1" dirty="0"/>
                <a:t> </a:t>
              </a:r>
              <a:r>
                <a:rPr lang="en-US" sz="1200" i="1" dirty="0" err="1"/>
                <a:t>mahasiswa</a:t>
              </a:r>
              <a:r>
                <a:rPr lang="en-US" sz="1200" i="1" dirty="0"/>
                <a:t>, </a:t>
              </a:r>
              <a:r>
                <a:rPr lang="en-US" sz="1200" i="1" dirty="0" err="1" smtClean="0"/>
                <a:t>sumber</a:t>
              </a:r>
              <a:r>
                <a:rPr lang="en-US" sz="1200" i="1" dirty="0" smtClean="0"/>
                <a:t> </a:t>
              </a:r>
              <a:r>
                <a:rPr lang="en-US" sz="1200" i="1" dirty="0" err="1"/>
                <a:t>calon</a:t>
              </a:r>
              <a:r>
                <a:rPr lang="en-US" sz="1200" i="1" dirty="0"/>
                <a:t> </a:t>
              </a:r>
              <a:r>
                <a:rPr lang="en-US" sz="1200" i="1" dirty="0" err="1"/>
                <a:t>dosen</a:t>
              </a:r>
              <a:r>
                <a:rPr lang="en-US" sz="1200" i="1" dirty="0"/>
                <a:t>, </a:t>
              </a:r>
              <a:endParaRPr lang="id-ID" sz="1200" i="1" dirty="0" smtClean="0"/>
            </a:p>
            <a:p>
              <a:pPr eaLnBrk="0" hangingPunct="0"/>
              <a:r>
                <a:rPr lang="en-US" sz="1200" i="1" dirty="0" err="1" smtClean="0"/>
                <a:t>sumber</a:t>
              </a:r>
              <a:r>
                <a:rPr lang="en-US" sz="1200" i="1" dirty="0" smtClean="0"/>
                <a:t> </a:t>
              </a:r>
              <a:r>
                <a:rPr lang="en-US" sz="1200" i="1" dirty="0" err="1"/>
                <a:t>tenaga</a:t>
              </a:r>
              <a:r>
                <a:rPr lang="en-US" sz="1200" i="1" dirty="0"/>
                <a:t> </a:t>
              </a:r>
              <a:r>
                <a:rPr lang="en-US" sz="1200" i="1" dirty="0" err="1"/>
                <a:t>kependidikan</a:t>
              </a:r>
              <a:r>
                <a:rPr lang="en-US" sz="1200" i="1" dirty="0"/>
                <a:t>, </a:t>
              </a:r>
              <a:endParaRPr lang="id-ID" sz="1200" i="1" dirty="0" smtClean="0"/>
            </a:p>
            <a:p>
              <a:pPr eaLnBrk="0" hangingPunct="0"/>
              <a:r>
                <a:rPr lang="en-US" sz="1200" i="1" dirty="0" smtClean="0"/>
                <a:t>e-Learning</a:t>
              </a:r>
              <a:r>
                <a:rPr lang="en-US" sz="1200" i="1" dirty="0"/>
                <a:t>, </a:t>
              </a:r>
              <a:r>
                <a:rPr lang="en-US" sz="1200" i="1" dirty="0" err="1" smtClean="0"/>
                <a:t>pendidikan</a:t>
              </a:r>
              <a:r>
                <a:rPr lang="en-US" sz="1200" i="1" dirty="0" smtClean="0"/>
                <a:t> </a:t>
              </a:r>
              <a:r>
                <a:rPr lang="en-US" sz="1200" i="1" dirty="0" err="1"/>
                <a:t>jarak</a:t>
              </a:r>
              <a:r>
                <a:rPr lang="en-US" sz="1200" i="1" dirty="0"/>
                <a:t> </a:t>
              </a:r>
              <a:r>
                <a:rPr lang="en-US" sz="1200" i="1" dirty="0" err="1"/>
                <a:t>jauh</a:t>
              </a:r>
              <a:r>
                <a:rPr lang="en-US" sz="1200" i="1" dirty="0"/>
                <a:t>, </a:t>
              </a:r>
              <a:endParaRPr lang="id-ID" sz="1200" i="1" dirty="0" smtClean="0"/>
            </a:p>
            <a:p>
              <a:pPr eaLnBrk="0" hangingPunct="0"/>
              <a:r>
                <a:rPr lang="en-US" sz="1200" i="1" dirty="0" smtClean="0"/>
                <a:t>Open </a:t>
              </a:r>
              <a:r>
                <a:rPr lang="en-US" sz="1200" i="1" dirty="0"/>
                <a:t>Course Ware (OCW), </a:t>
              </a:r>
              <a:endParaRPr lang="id-ID" sz="1200" i="1" dirty="0" smtClean="0"/>
            </a:p>
            <a:p>
              <a:pPr eaLnBrk="0" hangingPunct="0"/>
              <a:r>
                <a:rPr lang="en-US" sz="1200" i="1" dirty="0" err="1" smtClean="0"/>
                <a:t>kebutuhan</a:t>
              </a:r>
              <a:r>
                <a:rPr lang="en-US" sz="1200" i="1" dirty="0" smtClean="0"/>
                <a:t> </a:t>
              </a:r>
              <a:r>
                <a:rPr lang="en-US" sz="1200" i="1" dirty="0" err="1"/>
                <a:t>dunia</a:t>
              </a:r>
              <a:r>
                <a:rPr lang="en-US" sz="1200" i="1" dirty="0"/>
                <a:t> </a:t>
              </a:r>
              <a:r>
                <a:rPr lang="en-US" sz="1200" i="1" dirty="0" err="1"/>
                <a:t>usaha</a:t>
              </a:r>
              <a:r>
                <a:rPr lang="en-US" sz="1200" i="1" dirty="0"/>
                <a:t>/</a:t>
              </a:r>
              <a:r>
                <a:rPr lang="en-US" sz="1200" i="1" dirty="0" err="1"/>
                <a:t>industri</a:t>
              </a:r>
              <a:r>
                <a:rPr lang="en-US" sz="1200" i="1" dirty="0"/>
                <a:t> </a:t>
              </a:r>
              <a:r>
                <a:rPr lang="en-US" sz="1200" i="1" dirty="0" err="1"/>
                <a:t>dan</a:t>
              </a:r>
              <a:r>
                <a:rPr lang="en-US" sz="1200" i="1" dirty="0"/>
                <a:t> </a:t>
              </a:r>
              <a:r>
                <a:rPr lang="en-US" sz="1200" i="1" dirty="0" err="1"/>
                <a:t>masyarakat</a:t>
              </a:r>
              <a:r>
                <a:rPr lang="en-US" sz="1200" i="1" dirty="0"/>
                <a:t>, </a:t>
              </a:r>
              <a:endParaRPr lang="id-ID" sz="1200" i="1" dirty="0" smtClean="0"/>
            </a:p>
            <a:p>
              <a:pPr eaLnBrk="0" hangingPunct="0"/>
              <a:r>
                <a:rPr lang="en-US" sz="1200" i="1" dirty="0" err="1" smtClean="0"/>
                <a:t>mitra</a:t>
              </a:r>
              <a:r>
                <a:rPr lang="en-US" sz="1200" i="1" dirty="0"/>
                <a:t>, </a:t>
              </a:r>
              <a:r>
                <a:rPr lang="en-US" sz="1200" i="1" dirty="0" err="1"/>
                <a:t>dan</a:t>
              </a:r>
              <a:r>
                <a:rPr lang="en-US" sz="1200" i="1" dirty="0"/>
                <a:t> </a:t>
              </a:r>
              <a:r>
                <a:rPr lang="en-US" sz="1200" i="1" dirty="0" err="1"/>
                <a:t>aliansi</a:t>
              </a:r>
              <a:endParaRPr lang="en-US" sz="1200" b="0" dirty="0"/>
            </a:p>
          </p:txBody>
        </p:sp>
        <p:sp>
          <p:nvSpPr>
            <p:cNvPr id="7229" name="Text Box 10"/>
            <p:cNvSpPr txBox="1">
              <a:spLocks noChangeArrowheads="1"/>
            </p:cNvSpPr>
            <p:nvPr/>
          </p:nvSpPr>
          <p:spPr bwMode="auto">
            <a:xfrm>
              <a:off x="368" y="496"/>
              <a:ext cx="3003" cy="213"/>
            </a:xfrm>
            <a:prstGeom prst="rect">
              <a:avLst/>
            </a:prstGeom>
            <a:noFill/>
            <a:ln w="9525">
              <a:noFill/>
              <a:miter lim="800000"/>
              <a:headEnd/>
              <a:tailEnd/>
            </a:ln>
          </p:spPr>
          <p:txBody>
            <a:bodyPr wrap="none">
              <a:spAutoFit/>
            </a:bodyPr>
            <a:lstStyle/>
            <a:p>
              <a:pPr eaLnBrk="0" hangingPunct="0"/>
              <a:r>
                <a:rPr lang="id-ID" sz="2000" b="1" i="1" dirty="0" smtClean="0">
                  <a:solidFill>
                    <a:srgbClr val="FF0000"/>
                  </a:solidFill>
                  <a:effectLst>
                    <a:outerShdw blurRad="38100" dist="38100" dir="2700000" algn="tl">
                      <a:srgbClr val="000000">
                        <a:alpha val="43137"/>
                      </a:srgbClr>
                    </a:outerShdw>
                  </a:effectLst>
                </a:rPr>
                <a:t>Lingkungan Eksternal</a:t>
              </a:r>
              <a:r>
                <a:rPr lang="en-US" sz="2000" b="1" i="1" dirty="0" smtClean="0">
                  <a:solidFill>
                    <a:srgbClr val="FF0000"/>
                  </a:solidFill>
                  <a:effectLst>
                    <a:outerShdw blurRad="38100" dist="38100" dir="2700000" algn="tl">
                      <a:srgbClr val="000000">
                        <a:alpha val="43137"/>
                      </a:srgbClr>
                    </a:outerShdw>
                  </a:effectLst>
                </a:rPr>
                <a:t> </a:t>
              </a:r>
              <a:r>
                <a:rPr lang="en-US" sz="1400" b="1" i="1" dirty="0">
                  <a:solidFill>
                    <a:srgbClr val="FF0000"/>
                  </a:solidFill>
                  <a:effectLst>
                    <a:outerShdw blurRad="38100" dist="38100" dir="2700000" algn="tl">
                      <a:srgbClr val="000000">
                        <a:alpha val="43137"/>
                      </a:srgbClr>
                    </a:outerShdw>
                  </a:effectLst>
                </a:rPr>
                <a:t>(</a:t>
              </a:r>
              <a:r>
                <a:rPr lang="en-US" sz="1400" b="1" i="1" dirty="0" smtClean="0">
                  <a:solidFill>
                    <a:srgbClr val="FF0000"/>
                  </a:solidFill>
                  <a:effectLst>
                    <a:outerShdw blurRad="38100" dist="38100" dir="2700000" algn="tl">
                      <a:srgbClr val="000000">
                        <a:alpha val="43137"/>
                      </a:srgbClr>
                    </a:outerShdw>
                  </a:effectLst>
                </a:rPr>
                <a:t>Lo</a:t>
              </a:r>
              <a:r>
                <a:rPr lang="id-ID" sz="1400" b="1" i="1" dirty="0" smtClean="0">
                  <a:solidFill>
                    <a:srgbClr val="FF0000"/>
                  </a:solidFill>
                  <a:effectLst>
                    <a:outerShdw blurRad="38100" dist="38100" dir="2700000" algn="tl">
                      <a:srgbClr val="000000">
                        <a:alpha val="43137"/>
                      </a:srgbClr>
                    </a:outerShdw>
                  </a:effectLst>
                </a:rPr>
                <a:t>k</a:t>
              </a:r>
              <a:r>
                <a:rPr lang="en-US" sz="1400" b="1" i="1" dirty="0" smtClean="0">
                  <a:solidFill>
                    <a:srgbClr val="FF0000"/>
                  </a:solidFill>
                  <a:effectLst>
                    <a:outerShdw blurRad="38100" dist="38100" dir="2700000" algn="tl">
                      <a:srgbClr val="000000">
                        <a:alpha val="43137"/>
                      </a:srgbClr>
                    </a:outerShdw>
                  </a:effectLst>
                </a:rPr>
                <a:t>al</a:t>
              </a:r>
              <a:r>
                <a:rPr lang="en-US" sz="1400" b="1" i="1" dirty="0">
                  <a:solidFill>
                    <a:srgbClr val="FF0000"/>
                  </a:solidFill>
                  <a:effectLst>
                    <a:outerShdw blurRad="38100" dist="38100" dir="2700000" algn="tl">
                      <a:srgbClr val="000000">
                        <a:alpha val="43137"/>
                      </a:srgbClr>
                    </a:outerShdw>
                  </a:effectLst>
                </a:rPr>
                <a:t>, </a:t>
              </a:r>
              <a:r>
                <a:rPr lang="en-US" sz="1400" b="1" i="1" dirty="0" smtClean="0">
                  <a:solidFill>
                    <a:srgbClr val="FF0000"/>
                  </a:solidFill>
                  <a:effectLst>
                    <a:outerShdw blurRad="38100" dist="38100" dir="2700000" algn="tl">
                      <a:srgbClr val="000000">
                        <a:alpha val="43137"/>
                      </a:srgbClr>
                    </a:outerShdw>
                  </a:effectLst>
                </a:rPr>
                <a:t>Na</a:t>
              </a:r>
              <a:r>
                <a:rPr lang="id-ID" sz="1400" b="1" i="1" dirty="0" smtClean="0">
                  <a:solidFill>
                    <a:srgbClr val="FF0000"/>
                  </a:solidFill>
                  <a:effectLst>
                    <a:outerShdw blurRad="38100" dist="38100" dir="2700000" algn="tl">
                      <a:srgbClr val="000000">
                        <a:alpha val="43137"/>
                      </a:srgbClr>
                    </a:outerShdw>
                  </a:effectLst>
                </a:rPr>
                <a:t>s</a:t>
              </a:r>
              <a:r>
                <a:rPr lang="en-US" sz="1400" b="1" i="1" dirty="0" err="1" smtClean="0">
                  <a:solidFill>
                    <a:srgbClr val="FF0000"/>
                  </a:solidFill>
                  <a:effectLst>
                    <a:outerShdw blurRad="38100" dist="38100" dir="2700000" algn="tl">
                      <a:srgbClr val="000000">
                        <a:alpha val="43137"/>
                      </a:srgbClr>
                    </a:outerShdw>
                  </a:effectLst>
                </a:rPr>
                <a:t>ional</a:t>
              </a:r>
              <a:r>
                <a:rPr lang="en-US" sz="1400" b="1" i="1" dirty="0">
                  <a:solidFill>
                    <a:srgbClr val="FF0000"/>
                  </a:solidFill>
                  <a:effectLst>
                    <a:outerShdw blurRad="38100" dist="38100" dir="2700000" algn="tl">
                      <a:srgbClr val="000000">
                        <a:alpha val="43137"/>
                      </a:srgbClr>
                    </a:outerShdw>
                  </a:effectLst>
                </a:rPr>
                <a:t>, </a:t>
              </a:r>
              <a:r>
                <a:rPr lang="id-ID" sz="1400" b="1" i="1" dirty="0" smtClean="0">
                  <a:solidFill>
                    <a:srgbClr val="FF0000"/>
                  </a:solidFill>
                  <a:effectLst>
                    <a:outerShdw blurRad="38100" dist="38100" dir="2700000" algn="tl">
                      <a:srgbClr val="000000">
                        <a:alpha val="43137"/>
                      </a:srgbClr>
                    </a:outerShdw>
                  </a:effectLst>
                </a:rPr>
                <a:t>Internasional</a:t>
              </a:r>
              <a:r>
                <a:rPr lang="en-US" sz="1400" b="1" i="1" dirty="0" smtClean="0">
                  <a:solidFill>
                    <a:srgbClr val="FF0000"/>
                  </a:solidFill>
                  <a:effectLst>
                    <a:outerShdw blurRad="38100" dist="38100" dir="2700000" algn="tl">
                      <a:srgbClr val="000000">
                        <a:alpha val="43137"/>
                      </a:srgbClr>
                    </a:outerShdw>
                  </a:effectLst>
                </a:rPr>
                <a:t>)</a:t>
              </a:r>
              <a:endParaRPr lang="en-US" sz="1400" b="1" dirty="0">
                <a:solidFill>
                  <a:srgbClr val="FF0000"/>
                </a:solidFill>
                <a:effectLst>
                  <a:outerShdw blurRad="38100" dist="38100" dir="2700000" algn="tl">
                    <a:srgbClr val="000000">
                      <a:alpha val="43137"/>
                    </a:srgbClr>
                  </a:outerShdw>
                </a:effectLst>
              </a:endParaRPr>
            </a:p>
          </p:txBody>
        </p:sp>
      </p:grpSp>
      <p:grpSp>
        <p:nvGrpSpPr>
          <p:cNvPr id="4" name="Group 65"/>
          <p:cNvGrpSpPr>
            <a:grpSpLocks/>
          </p:cNvGrpSpPr>
          <p:nvPr/>
        </p:nvGrpSpPr>
        <p:grpSpPr bwMode="auto">
          <a:xfrm>
            <a:off x="187721" y="4832133"/>
            <a:ext cx="4055413" cy="1378168"/>
            <a:chOff x="304" y="3129"/>
            <a:chExt cx="3296" cy="1235"/>
          </a:xfrm>
        </p:grpSpPr>
        <p:sp>
          <p:nvSpPr>
            <p:cNvPr id="269324" name="Rectangle 12"/>
            <p:cNvSpPr>
              <a:spLocks noChangeArrowheads="1"/>
            </p:cNvSpPr>
            <p:nvPr/>
          </p:nvSpPr>
          <p:spPr bwMode="auto">
            <a:xfrm>
              <a:off x="304" y="3134"/>
              <a:ext cx="3296" cy="1230"/>
            </a:xfrm>
            <a:prstGeom prst="rect">
              <a:avLst/>
            </a:prstGeom>
            <a:solidFill>
              <a:schemeClr val="accent6">
                <a:lumMod val="20000"/>
                <a:lumOff val="80000"/>
              </a:schemeClr>
            </a:solidFill>
            <a:ln w="9525">
              <a:solidFill>
                <a:schemeClr val="tx1"/>
              </a:solidFill>
              <a:miter lim="800000"/>
              <a:headEnd/>
              <a:tailEnd/>
            </a:ln>
            <a:effectLst>
              <a:outerShdw dist="107763" dir="2700000" algn="ctr" rotWithShape="0">
                <a:schemeClr val="bg2"/>
              </a:outerShdw>
            </a:effectLst>
          </p:spPr>
          <p:txBody>
            <a:bodyPr wrap="none" anchor="ctr"/>
            <a:lstStyle/>
            <a:p>
              <a:pPr eaLnBrk="0" hangingPunct="0"/>
              <a:endParaRPr lang="en-US"/>
            </a:p>
          </p:txBody>
        </p:sp>
        <p:sp>
          <p:nvSpPr>
            <p:cNvPr id="7224" name="Text Box 14"/>
            <p:cNvSpPr txBox="1">
              <a:spLocks noChangeArrowheads="1"/>
            </p:cNvSpPr>
            <p:nvPr/>
          </p:nvSpPr>
          <p:spPr bwMode="auto">
            <a:xfrm>
              <a:off x="324" y="3129"/>
              <a:ext cx="3216" cy="1186"/>
            </a:xfrm>
            <a:prstGeom prst="rect">
              <a:avLst/>
            </a:prstGeom>
            <a:noFill/>
            <a:ln w="9525">
              <a:noFill/>
              <a:miter lim="800000"/>
              <a:headEnd/>
              <a:tailEnd/>
            </a:ln>
          </p:spPr>
          <p:txBody>
            <a:bodyPr>
              <a:spAutoFit/>
            </a:bodyPr>
            <a:lstStyle/>
            <a:p>
              <a:pPr eaLnBrk="0" hangingPunct="0"/>
              <a:r>
                <a:rPr lang="id-ID" sz="2000" b="1" i="1" dirty="0" smtClean="0">
                  <a:solidFill>
                    <a:srgbClr val="FF0000"/>
                  </a:solidFill>
                  <a:effectLst>
                    <a:outerShdw blurRad="38100" dist="38100" dir="2700000" algn="tl">
                      <a:srgbClr val="000000">
                        <a:alpha val="43137"/>
                      </a:srgbClr>
                    </a:outerShdw>
                  </a:effectLst>
                </a:rPr>
                <a:t>Lingkungan Internal</a:t>
              </a:r>
              <a:r>
                <a:rPr lang="id-ID" sz="1400" b="1" i="1" dirty="0" smtClean="0">
                  <a:solidFill>
                    <a:srgbClr val="FF0000"/>
                  </a:solidFill>
                  <a:effectLst>
                    <a:outerShdw blurRad="38100" dist="38100" dir="2700000" algn="tl">
                      <a:srgbClr val="000000">
                        <a:alpha val="43137"/>
                      </a:srgbClr>
                    </a:outerShdw>
                  </a:effectLst>
                </a:rPr>
                <a:t> (9 kriteria akreditasi)</a:t>
              </a:r>
            </a:p>
            <a:p>
              <a:pPr eaLnBrk="0" hangingPunct="0"/>
              <a:r>
                <a:rPr lang="en-US" sz="1200" dirty="0" smtClean="0"/>
                <a:t>1</a:t>
              </a:r>
              <a:r>
                <a:rPr lang="en-US" sz="1200" dirty="0"/>
                <a:t>) </a:t>
              </a:r>
              <a:r>
                <a:rPr lang="en-US" sz="1200" dirty="0" err="1"/>
                <a:t>Visi</a:t>
              </a:r>
              <a:r>
                <a:rPr lang="en-US" sz="1200" dirty="0"/>
                <a:t>, </a:t>
              </a:r>
              <a:r>
                <a:rPr lang="en-US" sz="1200" dirty="0" err="1"/>
                <a:t>Misi</a:t>
              </a:r>
              <a:r>
                <a:rPr lang="en-US" sz="1200" dirty="0"/>
                <a:t>, </a:t>
              </a:r>
              <a:r>
                <a:rPr lang="en-US" sz="1200" dirty="0" err="1"/>
                <a:t>Tujuan</a:t>
              </a:r>
              <a:r>
                <a:rPr lang="en-US" sz="1200" dirty="0"/>
                <a:t>, </a:t>
              </a:r>
              <a:r>
                <a:rPr lang="en-US" sz="1200" dirty="0" err="1"/>
                <a:t>dan</a:t>
              </a:r>
              <a:r>
                <a:rPr lang="en-US" sz="1200" dirty="0"/>
                <a:t> </a:t>
              </a:r>
              <a:r>
                <a:rPr lang="en-US" sz="1200" dirty="0" err="1"/>
                <a:t>Strategi</a:t>
              </a:r>
              <a:r>
                <a:rPr lang="en-US" sz="1200" dirty="0"/>
                <a:t>, 2) Tata </a:t>
              </a:r>
              <a:r>
                <a:rPr lang="en-US" sz="1200" dirty="0" err="1"/>
                <a:t>Pamong</a:t>
              </a:r>
              <a:r>
                <a:rPr lang="en-US" sz="1200" dirty="0"/>
                <a:t>, Tata </a:t>
              </a:r>
              <a:r>
                <a:rPr lang="en-US" sz="1200" dirty="0" err="1"/>
                <a:t>Kelola</a:t>
              </a:r>
              <a:r>
                <a:rPr lang="en-US" sz="1200" dirty="0"/>
                <a:t>, </a:t>
              </a:r>
              <a:r>
                <a:rPr lang="en-US" sz="1200" dirty="0" err="1"/>
                <a:t>dan</a:t>
              </a:r>
              <a:r>
                <a:rPr lang="en-US" sz="1200" dirty="0"/>
                <a:t> </a:t>
              </a:r>
              <a:r>
                <a:rPr lang="en-US" sz="1200" dirty="0" err="1"/>
                <a:t>Kerjasama</a:t>
              </a:r>
              <a:r>
                <a:rPr lang="en-US" sz="1200" dirty="0"/>
                <a:t>, 3) </a:t>
              </a:r>
              <a:r>
                <a:rPr lang="en-US" sz="1200" dirty="0" err="1"/>
                <a:t>Mahasiswa</a:t>
              </a:r>
              <a:r>
                <a:rPr lang="en-US" sz="1200" dirty="0"/>
                <a:t>, 4) </a:t>
              </a:r>
              <a:r>
                <a:rPr lang="en-US" sz="1200" dirty="0" err="1"/>
                <a:t>Sumber</a:t>
              </a:r>
              <a:r>
                <a:rPr lang="en-US" sz="1200" dirty="0"/>
                <a:t> </a:t>
              </a:r>
              <a:r>
                <a:rPr lang="en-US" sz="1200" dirty="0" err="1"/>
                <a:t>Daya</a:t>
              </a:r>
              <a:r>
                <a:rPr lang="en-US" sz="1200" dirty="0"/>
                <a:t> </a:t>
              </a:r>
              <a:r>
                <a:rPr lang="en-US" sz="1200" dirty="0" err="1"/>
                <a:t>Manusia</a:t>
              </a:r>
              <a:r>
                <a:rPr lang="en-US" sz="1200" dirty="0"/>
                <a:t>, 5) </a:t>
              </a:r>
              <a:r>
                <a:rPr lang="en-US" sz="1200" dirty="0" err="1"/>
                <a:t>Keuangan</a:t>
              </a:r>
              <a:r>
                <a:rPr lang="en-US" sz="1200" dirty="0"/>
                <a:t>, </a:t>
              </a:r>
              <a:r>
                <a:rPr lang="en-US" sz="1200" dirty="0" err="1"/>
                <a:t>Sarana</a:t>
              </a:r>
              <a:r>
                <a:rPr lang="en-US" sz="1200" dirty="0"/>
                <a:t>, </a:t>
              </a:r>
              <a:r>
                <a:rPr lang="en-US" sz="1200" dirty="0" err="1"/>
                <a:t>dan</a:t>
              </a:r>
              <a:r>
                <a:rPr lang="en-US" sz="1200" dirty="0"/>
                <a:t> </a:t>
              </a:r>
              <a:r>
                <a:rPr lang="en-US" sz="1200" dirty="0" err="1"/>
                <a:t>Prasarana</a:t>
              </a:r>
              <a:r>
                <a:rPr lang="en-US" sz="1200" dirty="0"/>
                <a:t>, 6) </a:t>
              </a:r>
              <a:r>
                <a:rPr lang="en-US" sz="1200" dirty="0" err="1"/>
                <a:t>Pendidikan</a:t>
              </a:r>
              <a:r>
                <a:rPr lang="en-US" sz="1200" dirty="0"/>
                <a:t>, 7) </a:t>
              </a:r>
              <a:r>
                <a:rPr lang="en-US" sz="1200" dirty="0" err="1"/>
                <a:t>Penelitian</a:t>
              </a:r>
              <a:r>
                <a:rPr lang="en-US" sz="1200" dirty="0"/>
                <a:t>, 8) </a:t>
              </a:r>
              <a:r>
                <a:rPr lang="en-US" sz="1200" dirty="0" err="1"/>
                <a:t>Pengabdian</a:t>
              </a:r>
              <a:r>
                <a:rPr lang="en-US" sz="1200" dirty="0"/>
                <a:t> </a:t>
              </a:r>
              <a:r>
                <a:rPr lang="en-US" sz="1200" dirty="0" err="1"/>
                <a:t>kepada</a:t>
              </a:r>
              <a:r>
                <a:rPr lang="en-US" sz="1200" dirty="0"/>
                <a:t> </a:t>
              </a:r>
              <a:r>
                <a:rPr lang="en-US" sz="1200" dirty="0" err="1"/>
                <a:t>Masyarakat</a:t>
              </a:r>
              <a:r>
                <a:rPr lang="en-US" sz="1200" dirty="0"/>
                <a:t>, </a:t>
              </a:r>
              <a:r>
                <a:rPr lang="en-US" sz="1200" dirty="0" err="1"/>
                <a:t>dan</a:t>
              </a:r>
              <a:r>
                <a:rPr lang="en-US" sz="1200" dirty="0"/>
                <a:t> 9) </a:t>
              </a:r>
              <a:r>
                <a:rPr lang="en-US" sz="1200" dirty="0" err="1"/>
                <a:t>Luaran</a:t>
              </a:r>
              <a:r>
                <a:rPr lang="en-US" sz="1200" dirty="0"/>
                <a:t> </a:t>
              </a:r>
              <a:r>
                <a:rPr lang="en-US" sz="1200" dirty="0" err="1"/>
                <a:t>dan</a:t>
              </a:r>
              <a:r>
                <a:rPr lang="en-US" sz="1200" dirty="0"/>
                <a:t> </a:t>
              </a:r>
              <a:r>
                <a:rPr lang="en-US" sz="1200" dirty="0" err="1"/>
                <a:t>Capaian</a:t>
              </a:r>
              <a:r>
                <a:rPr lang="en-US" sz="1200" dirty="0"/>
                <a:t> </a:t>
              </a:r>
              <a:r>
                <a:rPr lang="en-US" sz="1200" dirty="0" err="1"/>
                <a:t>Tridharma</a:t>
              </a:r>
              <a:r>
                <a:rPr lang="en-US" sz="1200" dirty="0"/>
                <a:t>.</a:t>
              </a:r>
            </a:p>
          </p:txBody>
        </p:sp>
      </p:grpSp>
      <p:grpSp>
        <p:nvGrpSpPr>
          <p:cNvPr id="5" name="Group 20"/>
          <p:cNvGrpSpPr>
            <a:grpSpLocks/>
          </p:cNvGrpSpPr>
          <p:nvPr/>
        </p:nvGrpSpPr>
        <p:grpSpPr bwMode="auto">
          <a:xfrm>
            <a:off x="2851681" y="3153336"/>
            <a:ext cx="1069593" cy="914400"/>
            <a:chOff x="2112" y="2112"/>
            <a:chExt cx="816" cy="576"/>
          </a:xfrm>
        </p:grpSpPr>
        <p:sp>
          <p:nvSpPr>
            <p:cNvPr id="269333" name="Rectangle 21"/>
            <p:cNvSpPr>
              <a:spLocks noChangeArrowheads="1"/>
            </p:cNvSpPr>
            <p:nvPr/>
          </p:nvSpPr>
          <p:spPr bwMode="auto">
            <a:xfrm>
              <a:off x="2112" y="2112"/>
              <a:ext cx="816" cy="576"/>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eaLnBrk="0" hangingPunct="0"/>
              <a:endParaRPr lang="en-US" b="1" dirty="0"/>
            </a:p>
          </p:txBody>
        </p:sp>
        <p:sp>
          <p:nvSpPr>
            <p:cNvPr id="7220" name="Text Box 22"/>
            <p:cNvSpPr txBox="1">
              <a:spLocks noChangeArrowheads="1"/>
            </p:cNvSpPr>
            <p:nvPr/>
          </p:nvSpPr>
          <p:spPr bwMode="auto">
            <a:xfrm>
              <a:off x="2188" y="2170"/>
              <a:ext cx="664" cy="465"/>
            </a:xfrm>
            <a:prstGeom prst="rect">
              <a:avLst/>
            </a:prstGeom>
            <a:noFill/>
            <a:ln w="9525">
              <a:noFill/>
              <a:miter lim="800000"/>
              <a:headEnd/>
              <a:tailEnd/>
            </a:ln>
          </p:spPr>
          <p:txBody>
            <a:bodyPr wrap="none">
              <a:spAutoFit/>
            </a:bodyPr>
            <a:lstStyle/>
            <a:p>
              <a:pPr algn="ctr" eaLnBrk="0" hangingPunct="0"/>
              <a:r>
                <a:rPr lang="en-US" sz="1400" b="1" dirty="0" err="1" smtClean="0"/>
                <a:t>Evalua</a:t>
              </a:r>
              <a:r>
                <a:rPr lang="id-ID" sz="1400" b="1" dirty="0" smtClean="0"/>
                <a:t>si</a:t>
              </a:r>
              <a:endParaRPr lang="en-US" sz="1400" b="1" dirty="0"/>
            </a:p>
            <a:p>
              <a:pPr algn="ctr" eaLnBrk="0" hangingPunct="0"/>
              <a:r>
                <a:rPr lang="en-US" sz="1400" b="1" dirty="0" smtClean="0"/>
                <a:t>Anal</a:t>
              </a:r>
              <a:r>
                <a:rPr lang="id-ID" sz="1400" b="1" dirty="0" smtClean="0"/>
                <a:t>i</a:t>
              </a:r>
              <a:r>
                <a:rPr lang="en-US" sz="1400" b="1" dirty="0" smtClean="0"/>
                <a:t>sis</a:t>
              </a:r>
              <a:endParaRPr lang="en-US" sz="1400" b="1" dirty="0"/>
            </a:p>
            <a:p>
              <a:pPr algn="ctr" eaLnBrk="0" hangingPunct="0"/>
              <a:r>
                <a:rPr lang="en-US" sz="1400" b="1" dirty="0" err="1" smtClean="0"/>
                <a:t>Interpreta</a:t>
              </a:r>
              <a:r>
                <a:rPr lang="id-ID" sz="1400" b="1" dirty="0" smtClean="0"/>
                <a:t>si</a:t>
              </a:r>
              <a:endParaRPr lang="en-US" b="1" dirty="0"/>
            </a:p>
          </p:txBody>
        </p:sp>
      </p:grpSp>
      <p:sp>
        <p:nvSpPr>
          <p:cNvPr id="7179" name="AutoShape 25"/>
          <p:cNvSpPr>
            <a:spLocks noChangeArrowheads="1"/>
          </p:cNvSpPr>
          <p:nvPr/>
        </p:nvSpPr>
        <p:spPr bwMode="auto">
          <a:xfrm rot="5400000" flipV="1">
            <a:off x="3279571" y="2567983"/>
            <a:ext cx="310016" cy="838200"/>
          </a:xfrm>
          <a:prstGeom prst="rightArrow">
            <a:avLst>
              <a:gd name="adj1" fmla="val 47731"/>
              <a:gd name="adj2" fmla="val 65972"/>
            </a:avLst>
          </a:prstGeom>
          <a:solidFill>
            <a:srgbClr val="FFFF66"/>
          </a:solidFill>
          <a:ln w="9525">
            <a:solidFill>
              <a:schemeClr val="tx1"/>
            </a:solidFill>
            <a:miter lim="800000"/>
            <a:headEnd/>
            <a:tailEnd/>
          </a:ln>
        </p:spPr>
        <p:txBody>
          <a:bodyPr wrap="none" anchor="ctr"/>
          <a:lstStyle/>
          <a:p>
            <a:pPr eaLnBrk="0" hangingPunct="0"/>
            <a:endParaRPr lang="en-US"/>
          </a:p>
        </p:txBody>
      </p:sp>
      <p:sp>
        <p:nvSpPr>
          <p:cNvPr id="59" name="AutoShape 24"/>
          <p:cNvSpPr>
            <a:spLocks noChangeArrowheads="1"/>
          </p:cNvSpPr>
          <p:nvPr/>
        </p:nvSpPr>
        <p:spPr bwMode="auto">
          <a:xfrm rot="-5400000">
            <a:off x="3139861" y="3948604"/>
            <a:ext cx="461079" cy="838200"/>
          </a:xfrm>
          <a:prstGeom prst="rightArrow">
            <a:avLst>
              <a:gd name="adj1" fmla="val 47731"/>
              <a:gd name="adj2" fmla="val 65972"/>
            </a:avLst>
          </a:prstGeom>
          <a:solidFill>
            <a:srgbClr val="FFFF66"/>
          </a:solidFill>
          <a:ln w="9525">
            <a:solidFill>
              <a:schemeClr val="tx1"/>
            </a:solidFill>
            <a:miter lim="800000"/>
            <a:headEnd/>
            <a:tailEnd/>
          </a:ln>
        </p:spPr>
        <p:txBody>
          <a:bodyPr wrap="none" anchor="ctr"/>
          <a:lstStyle/>
          <a:p>
            <a:pPr eaLnBrk="0" hangingPunct="0"/>
            <a:endParaRPr lang="en-US"/>
          </a:p>
        </p:txBody>
      </p:sp>
      <p:sp>
        <p:nvSpPr>
          <p:cNvPr id="2" name="Right Arrow 1"/>
          <p:cNvSpPr/>
          <p:nvPr/>
        </p:nvSpPr>
        <p:spPr>
          <a:xfrm>
            <a:off x="2597522" y="3266413"/>
            <a:ext cx="216000" cy="72956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65"/>
          <p:cNvGrpSpPr>
            <a:grpSpLocks/>
          </p:cNvGrpSpPr>
          <p:nvPr/>
        </p:nvGrpSpPr>
        <p:grpSpPr bwMode="auto">
          <a:xfrm>
            <a:off x="62898" y="2917834"/>
            <a:ext cx="2502533" cy="1663692"/>
            <a:chOff x="300" y="3059"/>
            <a:chExt cx="3205" cy="1955"/>
          </a:xfrm>
        </p:grpSpPr>
        <p:sp>
          <p:nvSpPr>
            <p:cNvPr id="67" name="Rectangle 12"/>
            <p:cNvSpPr>
              <a:spLocks noChangeArrowheads="1"/>
            </p:cNvSpPr>
            <p:nvPr/>
          </p:nvSpPr>
          <p:spPr bwMode="auto">
            <a:xfrm>
              <a:off x="300" y="3059"/>
              <a:ext cx="3089" cy="1955"/>
            </a:xfrm>
            <a:prstGeom prst="rect">
              <a:avLst/>
            </a:prstGeom>
            <a:solidFill>
              <a:schemeClr val="accent6">
                <a:lumMod val="20000"/>
                <a:lumOff val="80000"/>
              </a:schemeClr>
            </a:solidFill>
            <a:ln w="9525">
              <a:solidFill>
                <a:schemeClr val="tx1"/>
              </a:solidFill>
              <a:miter lim="800000"/>
              <a:headEnd/>
              <a:tailEnd/>
            </a:ln>
            <a:effectLst>
              <a:outerShdw dist="107763" dir="2700000" algn="ctr" rotWithShape="0">
                <a:schemeClr val="bg2"/>
              </a:outerShdw>
            </a:effectLst>
          </p:spPr>
          <p:txBody>
            <a:bodyPr wrap="none" anchor="ctr"/>
            <a:lstStyle/>
            <a:p>
              <a:pPr eaLnBrk="0" hangingPunct="0"/>
              <a:endParaRPr lang="en-US"/>
            </a:p>
          </p:txBody>
        </p:sp>
        <p:sp>
          <p:nvSpPr>
            <p:cNvPr id="68" name="Text Box 14"/>
            <p:cNvSpPr txBox="1">
              <a:spLocks noChangeArrowheads="1"/>
            </p:cNvSpPr>
            <p:nvPr/>
          </p:nvSpPr>
          <p:spPr bwMode="auto">
            <a:xfrm>
              <a:off x="324" y="3142"/>
              <a:ext cx="3181" cy="1772"/>
            </a:xfrm>
            <a:prstGeom prst="rect">
              <a:avLst/>
            </a:prstGeom>
            <a:noFill/>
            <a:ln w="9525">
              <a:noFill/>
              <a:miter lim="800000"/>
              <a:headEnd/>
              <a:tailEnd/>
            </a:ln>
          </p:spPr>
          <p:txBody>
            <a:bodyPr wrap="square">
              <a:spAutoFit/>
            </a:bodyPr>
            <a:lstStyle/>
            <a:p>
              <a:pPr eaLnBrk="0" hangingPunct="0"/>
              <a:r>
                <a:rPr lang="id-ID" sz="2000" b="1" i="1" smtClean="0">
                  <a:solidFill>
                    <a:srgbClr val="FF0000"/>
                  </a:solidFill>
                  <a:effectLst>
                    <a:outerShdw blurRad="38100" dist="38100" dir="2700000" algn="tl">
                      <a:srgbClr val="000000">
                        <a:alpha val="43137"/>
                      </a:srgbClr>
                    </a:outerShdw>
                  </a:effectLst>
                </a:rPr>
                <a:t>Profil </a:t>
              </a:r>
              <a:r>
                <a:rPr lang="en-US" sz="2000" b="1" i="1" smtClean="0">
                  <a:solidFill>
                    <a:srgbClr val="FF0000"/>
                  </a:solidFill>
                  <a:effectLst>
                    <a:outerShdw blurRad="38100" dist="38100" dir="2700000" algn="tl">
                      <a:srgbClr val="000000">
                        <a:alpha val="43137"/>
                      </a:srgbClr>
                    </a:outerShdw>
                  </a:effectLst>
                </a:rPr>
                <a:t>UPPS dan PS</a:t>
              </a:r>
              <a:endParaRPr lang="id-ID" sz="1400" b="1" i="1" dirty="0" smtClean="0">
                <a:effectLst>
                  <a:outerShdw blurRad="38100" dist="38100" dir="2700000" algn="tl">
                    <a:srgbClr val="000000">
                      <a:alpha val="43137"/>
                    </a:srgbClr>
                  </a:outerShdw>
                </a:effectLst>
              </a:endParaRPr>
            </a:p>
            <a:p>
              <a:pPr eaLnBrk="0" hangingPunct="0"/>
              <a:r>
                <a:rPr lang="id-ID" sz="1200" smtClean="0"/>
                <a:t>Sejarah; </a:t>
              </a:r>
              <a:r>
                <a:rPr lang="id-ID" sz="1200" dirty="0" smtClean="0"/>
                <a:t>visi, misi, tujuan, dan tata nilai; Organisasi dan tata kerja; Mahasiswa dan lulusan; Dosen dan tenaga kependidikan; Keuangan, sarana dan prasarana; Sistem penjaminan mutu; Kinerja institusi</a:t>
              </a:r>
              <a:endParaRPr lang="en-US" sz="1200" dirty="0"/>
            </a:p>
          </p:txBody>
        </p:sp>
      </p:grpSp>
      <p:grpSp>
        <p:nvGrpSpPr>
          <p:cNvPr id="7" name="Group 26"/>
          <p:cNvGrpSpPr>
            <a:grpSpLocks/>
          </p:cNvGrpSpPr>
          <p:nvPr/>
        </p:nvGrpSpPr>
        <p:grpSpPr bwMode="auto">
          <a:xfrm>
            <a:off x="3959429" y="3245411"/>
            <a:ext cx="1100684" cy="738188"/>
            <a:chOff x="1824" y="2076"/>
            <a:chExt cx="756" cy="465"/>
          </a:xfrm>
        </p:grpSpPr>
        <p:grpSp>
          <p:nvGrpSpPr>
            <p:cNvPr id="8" name="Group 27"/>
            <p:cNvGrpSpPr>
              <a:grpSpLocks/>
            </p:cNvGrpSpPr>
            <p:nvPr/>
          </p:nvGrpSpPr>
          <p:grpSpPr bwMode="auto">
            <a:xfrm>
              <a:off x="2035" y="2076"/>
              <a:ext cx="545" cy="465"/>
              <a:chOff x="4303" y="2448"/>
              <a:chExt cx="545" cy="465"/>
            </a:xfrm>
          </p:grpSpPr>
          <p:sp>
            <p:nvSpPr>
              <p:cNvPr id="72" name="AutoShape 28"/>
              <p:cNvSpPr>
                <a:spLocks noChangeArrowheads="1"/>
              </p:cNvSpPr>
              <p:nvPr/>
            </p:nvSpPr>
            <p:spPr bwMode="auto">
              <a:xfrm>
                <a:off x="4303" y="2448"/>
                <a:ext cx="524" cy="432"/>
              </a:xfrm>
              <a:prstGeom prst="roundRect">
                <a:avLst>
                  <a:gd name="adj" fmla="val 16667"/>
                </a:avLst>
              </a:prstGeom>
              <a:solidFill>
                <a:srgbClr val="EAEAEA"/>
              </a:solidFill>
              <a:ln w="9525">
                <a:solidFill>
                  <a:schemeClr val="tx1"/>
                </a:solidFill>
                <a:round/>
                <a:headEnd/>
                <a:tailEnd/>
              </a:ln>
              <a:effectLst>
                <a:outerShdw dist="107763" dir="2700000" algn="ctr" rotWithShape="0">
                  <a:schemeClr val="bg2"/>
                </a:outerShdw>
              </a:effectLst>
            </p:spPr>
            <p:txBody>
              <a:bodyPr wrap="none" anchor="ctr"/>
              <a:lstStyle/>
              <a:p>
                <a:pPr eaLnBrk="0" hangingPunct="0"/>
                <a:endParaRPr lang="en-US"/>
              </a:p>
            </p:txBody>
          </p:sp>
          <p:sp>
            <p:nvSpPr>
              <p:cNvPr id="73" name="Text Box 29"/>
              <p:cNvSpPr txBox="1">
                <a:spLocks noChangeArrowheads="1"/>
              </p:cNvSpPr>
              <p:nvPr/>
            </p:nvSpPr>
            <p:spPr bwMode="auto">
              <a:xfrm>
                <a:off x="4319" y="2448"/>
                <a:ext cx="529" cy="465"/>
              </a:xfrm>
              <a:prstGeom prst="rect">
                <a:avLst/>
              </a:prstGeom>
              <a:noFill/>
              <a:ln w="9525">
                <a:noFill/>
                <a:miter lim="800000"/>
                <a:headEnd/>
                <a:tailEnd/>
              </a:ln>
            </p:spPr>
            <p:txBody>
              <a:bodyPr wrap="square">
                <a:spAutoFit/>
              </a:bodyPr>
              <a:lstStyle/>
              <a:p>
                <a:pPr algn="ctr" eaLnBrk="0" hangingPunct="0"/>
                <a:r>
                  <a:rPr lang="id-ID" sz="1400" dirty="0" smtClean="0"/>
                  <a:t>Analisis Capaian Kinerja</a:t>
                </a:r>
                <a:endParaRPr lang="en-US" sz="1400" dirty="0"/>
              </a:p>
            </p:txBody>
          </p:sp>
        </p:grpSp>
        <p:sp>
          <p:nvSpPr>
            <p:cNvPr id="71" name="AutoShape 30"/>
            <p:cNvSpPr>
              <a:spLocks noChangeArrowheads="1"/>
            </p:cNvSpPr>
            <p:nvPr/>
          </p:nvSpPr>
          <p:spPr bwMode="auto">
            <a:xfrm>
              <a:off x="1824" y="2196"/>
              <a:ext cx="192" cy="192"/>
            </a:xfrm>
            <a:prstGeom prst="rightArrow">
              <a:avLst>
                <a:gd name="adj1" fmla="val 50000"/>
                <a:gd name="adj2" fmla="val 50000"/>
              </a:avLst>
            </a:prstGeom>
            <a:solidFill>
              <a:srgbClr val="CC0000"/>
            </a:solidFill>
            <a:ln w="9525">
              <a:solidFill>
                <a:schemeClr val="tx1"/>
              </a:solidFill>
              <a:miter lim="800000"/>
              <a:headEnd/>
              <a:tailEnd/>
            </a:ln>
          </p:spPr>
          <p:txBody>
            <a:bodyPr wrap="none" anchor="ctr"/>
            <a:lstStyle/>
            <a:p>
              <a:pPr eaLnBrk="0" hangingPunct="0"/>
              <a:endParaRPr lang="en-US"/>
            </a:p>
          </p:txBody>
        </p:sp>
      </p:grpSp>
      <p:grpSp>
        <p:nvGrpSpPr>
          <p:cNvPr id="9" name="Group 31"/>
          <p:cNvGrpSpPr>
            <a:grpSpLocks/>
          </p:cNvGrpSpPr>
          <p:nvPr/>
        </p:nvGrpSpPr>
        <p:grpSpPr bwMode="auto">
          <a:xfrm>
            <a:off x="5121466" y="3241442"/>
            <a:ext cx="1348606" cy="738188"/>
            <a:chOff x="2711" y="2070"/>
            <a:chExt cx="863" cy="465"/>
          </a:xfrm>
        </p:grpSpPr>
        <p:grpSp>
          <p:nvGrpSpPr>
            <p:cNvPr id="10" name="Group 32"/>
            <p:cNvGrpSpPr>
              <a:grpSpLocks/>
            </p:cNvGrpSpPr>
            <p:nvPr/>
          </p:nvGrpSpPr>
          <p:grpSpPr bwMode="auto">
            <a:xfrm>
              <a:off x="2845" y="2070"/>
              <a:ext cx="729" cy="465"/>
              <a:chOff x="4153" y="2442"/>
              <a:chExt cx="729" cy="465"/>
            </a:xfrm>
          </p:grpSpPr>
          <p:sp>
            <p:nvSpPr>
              <p:cNvPr id="77" name="AutoShape 33"/>
              <p:cNvSpPr>
                <a:spLocks noChangeArrowheads="1"/>
              </p:cNvSpPr>
              <p:nvPr/>
            </p:nvSpPr>
            <p:spPr bwMode="auto">
              <a:xfrm>
                <a:off x="4204" y="2449"/>
                <a:ext cx="678" cy="432"/>
              </a:xfrm>
              <a:prstGeom prst="roundRect">
                <a:avLst>
                  <a:gd name="adj" fmla="val 16667"/>
                </a:avLst>
              </a:prstGeom>
              <a:solidFill>
                <a:srgbClr val="EAEAEA"/>
              </a:solidFill>
              <a:ln w="9525">
                <a:solidFill>
                  <a:schemeClr val="tx1"/>
                </a:solidFill>
                <a:round/>
                <a:headEnd/>
                <a:tailEnd/>
              </a:ln>
              <a:effectLst>
                <a:outerShdw dist="107763" dir="2700000" algn="ctr" rotWithShape="0">
                  <a:schemeClr val="bg2"/>
                </a:outerShdw>
              </a:effectLst>
            </p:spPr>
            <p:txBody>
              <a:bodyPr wrap="none" anchor="ctr"/>
              <a:lstStyle/>
              <a:p>
                <a:pPr eaLnBrk="0" hangingPunct="0"/>
                <a:endParaRPr lang="en-US"/>
              </a:p>
            </p:txBody>
          </p:sp>
          <p:sp>
            <p:nvSpPr>
              <p:cNvPr id="78" name="Text Box 34"/>
              <p:cNvSpPr txBox="1">
                <a:spLocks noChangeArrowheads="1"/>
              </p:cNvSpPr>
              <p:nvPr/>
            </p:nvSpPr>
            <p:spPr bwMode="auto">
              <a:xfrm>
                <a:off x="4153" y="2442"/>
                <a:ext cx="687" cy="465"/>
              </a:xfrm>
              <a:prstGeom prst="rect">
                <a:avLst/>
              </a:prstGeom>
              <a:noFill/>
              <a:ln w="9525">
                <a:noFill/>
                <a:miter lim="800000"/>
                <a:headEnd/>
                <a:tailEnd/>
              </a:ln>
            </p:spPr>
            <p:txBody>
              <a:bodyPr wrap="square">
                <a:spAutoFit/>
              </a:bodyPr>
              <a:lstStyle/>
              <a:p>
                <a:pPr algn="ctr" eaLnBrk="0" hangingPunct="0"/>
                <a:r>
                  <a:rPr lang="fi-FI" sz="1400" dirty="0"/>
                  <a:t>Analisis </a:t>
                </a:r>
                <a:r>
                  <a:rPr lang="fi-FI" sz="1400" dirty="0" smtClean="0"/>
                  <a:t>SWOT</a:t>
                </a:r>
                <a:r>
                  <a:rPr lang="id-ID" sz="1400" dirty="0" smtClean="0"/>
                  <a:t>/</a:t>
                </a:r>
                <a:r>
                  <a:rPr lang="fi-FI" sz="1400" dirty="0" smtClean="0"/>
                  <a:t> </a:t>
                </a:r>
                <a:r>
                  <a:rPr lang="fi-FI" sz="1400" dirty="0"/>
                  <a:t>analisis </a:t>
                </a:r>
                <a:r>
                  <a:rPr lang="fi-FI" sz="1400" dirty="0" smtClean="0"/>
                  <a:t>lain</a:t>
                </a:r>
                <a:endParaRPr lang="en-US" sz="1400" dirty="0"/>
              </a:p>
            </p:txBody>
          </p:sp>
        </p:grpSp>
        <p:sp>
          <p:nvSpPr>
            <p:cNvPr id="76" name="AutoShape 35"/>
            <p:cNvSpPr>
              <a:spLocks noChangeArrowheads="1"/>
            </p:cNvSpPr>
            <p:nvPr/>
          </p:nvSpPr>
          <p:spPr bwMode="auto">
            <a:xfrm>
              <a:off x="2711" y="2207"/>
              <a:ext cx="192" cy="192"/>
            </a:xfrm>
            <a:prstGeom prst="rightArrow">
              <a:avLst>
                <a:gd name="adj1" fmla="val 50000"/>
                <a:gd name="adj2" fmla="val 50000"/>
              </a:avLst>
            </a:prstGeom>
            <a:solidFill>
              <a:srgbClr val="CC0000"/>
            </a:solidFill>
            <a:ln w="9525">
              <a:solidFill>
                <a:schemeClr val="tx1"/>
              </a:solidFill>
              <a:miter lim="800000"/>
              <a:headEnd/>
              <a:tailEnd/>
            </a:ln>
          </p:spPr>
          <p:txBody>
            <a:bodyPr wrap="none" anchor="ctr"/>
            <a:lstStyle/>
            <a:p>
              <a:pPr eaLnBrk="0" hangingPunct="0"/>
              <a:endParaRPr lang="en-US"/>
            </a:p>
          </p:txBody>
        </p:sp>
      </p:grpSp>
      <p:grpSp>
        <p:nvGrpSpPr>
          <p:cNvPr id="11" name="Group 36"/>
          <p:cNvGrpSpPr>
            <a:grpSpLocks/>
          </p:cNvGrpSpPr>
          <p:nvPr/>
        </p:nvGrpSpPr>
        <p:grpSpPr bwMode="auto">
          <a:xfrm>
            <a:off x="6549769" y="3246859"/>
            <a:ext cx="1174750" cy="796301"/>
            <a:chOff x="3744" y="2076"/>
            <a:chExt cx="740" cy="453"/>
          </a:xfrm>
        </p:grpSpPr>
        <p:grpSp>
          <p:nvGrpSpPr>
            <p:cNvPr id="12" name="Group 37"/>
            <p:cNvGrpSpPr>
              <a:grpSpLocks/>
            </p:cNvGrpSpPr>
            <p:nvPr/>
          </p:nvGrpSpPr>
          <p:grpSpPr bwMode="auto">
            <a:xfrm>
              <a:off x="3840" y="2076"/>
              <a:ext cx="644" cy="453"/>
              <a:chOff x="4188" y="2448"/>
              <a:chExt cx="644" cy="453"/>
            </a:xfrm>
          </p:grpSpPr>
          <p:sp>
            <p:nvSpPr>
              <p:cNvPr id="83" name="AutoShape 38"/>
              <p:cNvSpPr>
                <a:spLocks noChangeArrowheads="1"/>
              </p:cNvSpPr>
              <p:nvPr/>
            </p:nvSpPr>
            <p:spPr bwMode="auto">
              <a:xfrm>
                <a:off x="4260" y="2448"/>
                <a:ext cx="548" cy="432"/>
              </a:xfrm>
              <a:prstGeom prst="roundRect">
                <a:avLst>
                  <a:gd name="adj" fmla="val 16667"/>
                </a:avLst>
              </a:prstGeom>
              <a:solidFill>
                <a:srgbClr val="EAEAEA"/>
              </a:solidFill>
              <a:ln w="9525">
                <a:solidFill>
                  <a:schemeClr val="tx1"/>
                </a:solidFill>
                <a:round/>
                <a:headEnd/>
                <a:tailEnd/>
              </a:ln>
              <a:effectLst>
                <a:outerShdw dist="107763" dir="2700000" algn="ctr" rotWithShape="0">
                  <a:schemeClr val="bg2"/>
                </a:outerShdw>
              </a:effectLst>
            </p:spPr>
            <p:txBody>
              <a:bodyPr wrap="none" anchor="ctr"/>
              <a:lstStyle/>
              <a:p>
                <a:pPr eaLnBrk="0" hangingPunct="0"/>
                <a:endParaRPr lang="en-US"/>
              </a:p>
            </p:txBody>
          </p:sp>
          <p:sp>
            <p:nvSpPr>
              <p:cNvPr id="84" name="Text Box 39"/>
              <p:cNvSpPr txBox="1">
                <a:spLocks noChangeArrowheads="1"/>
              </p:cNvSpPr>
              <p:nvPr/>
            </p:nvSpPr>
            <p:spPr bwMode="auto">
              <a:xfrm>
                <a:off x="4188" y="2481"/>
                <a:ext cx="644" cy="420"/>
              </a:xfrm>
              <a:prstGeom prst="rect">
                <a:avLst/>
              </a:prstGeom>
              <a:noFill/>
              <a:ln w="9525">
                <a:noFill/>
                <a:miter lim="800000"/>
                <a:headEnd/>
                <a:tailEnd/>
              </a:ln>
            </p:spPr>
            <p:txBody>
              <a:bodyPr wrap="square">
                <a:spAutoFit/>
              </a:bodyPr>
              <a:lstStyle/>
              <a:p>
                <a:pPr algn="ctr" eaLnBrk="0" hangingPunct="0"/>
                <a:r>
                  <a:rPr lang="id-ID" sz="1400"/>
                  <a:t>Strategi </a:t>
                </a:r>
                <a:r>
                  <a:rPr lang="id-ID" sz="1400" smtClean="0"/>
                  <a:t>Pengembangan</a:t>
                </a:r>
                <a:r>
                  <a:rPr lang="en-US" sz="1400" smtClean="0"/>
                  <a:t> PS</a:t>
                </a:r>
                <a:endParaRPr lang="en-US" sz="1400" dirty="0"/>
              </a:p>
            </p:txBody>
          </p:sp>
        </p:grpSp>
        <p:sp>
          <p:nvSpPr>
            <p:cNvPr id="82" name="AutoShape 40"/>
            <p:cNvSpPr>
              <a:spLocks noChangeArrowheads="1"/>
            </p:cNvSpPr>
            <p:nvPr/>
          </p:nvSpPr>
          <p:spPr bwMode="auto">
            <a:xfrm>
              <a:off x="3744" y="2196"/>
              <a:ext cx="192" cy="192"/>
            </a:xfrm>
            <a:prstGeom prst="rightArrow">
              <a:avLst>
                <a:gd name="adj1" fmla="val 50000"/>
                <a:gd name="adj2" fmla="val 50000"/>
              </a:avLst>
            </a:prstGeom>
            <a:solidFill>
              <a:srgbClr val="CC0000"/>
            </a:solidFill>
            <a:ln w="9525">
              <a:solidFill>
                <a:schemeClr val="tx1"/>
              </a:solidFill>
              <a:miter lim="800000"/>
              <a:headEnd/>
              <a:tailEnd/>
            </a:ln>
          </p:spPr>
          <p:txBody>
            <a:bodyPr wrap="none" anchor="ctr"/>
            <a:lstStyle/>
            <a:p>
              <a:pPr eaLnBrk="0" hangingPunct="0"/>
              <a:endParaRPr lang="en-US"/>
            </a:p>
          </p:txBody>
        </p:sp>
      </p:grpSp>
      <p:grpSp>
        <p:nvGrpSpPr>
          <p:cNvPr id="13" name="Group 41"/>
          <p:cNvGrpSpPr>
            <a:grpSpLocks/>
          </p:cNvGrpSpPr>
          <p:nvPr/>
        </p:nvGrpSpPr>
        <p:grpSpPr bwMode="auto">
          <a:xfrm>
            <a:off x="7810075" y="3272834"/>
            <a:ext cx="1249632" cy="842963"/>
            <a:chOff x="4719" y="2043"/>
            <a:chExt cx="741" cy="531"/>
          </a:xfrm>
        </p:grpSpPr>
        <p:grpSp>
          <p:nvGrpSpPr>
            <p:cNvPr id="14" name="Group 42"/>
            <p:cNvGrpSpPr>
              <a:grpSpLocks/>
            </p:cNvGrpSpPr>
            <p:nvPr/>
          </p:nvGrpSpPr>
          <p:grpSpPr bwMode="auto">
            <a:xfrm>
              <a:off x="4890" y="2043"/>
              <a:ext cx="570" cy="531"/>
              <a:chOff x="4278" y="2415"/>
              <a:chExt cx="570" cy="531"/>
            </a:xfrm>
          </p:grpSpPr>
          <p:sp>
            <p:nvSpPr>
              <p:cNvPr id="88" name="AutoShape 43"/>
              <p:cNvSpPr>
                <a:spLocks noChangeArrowheads="1"/>
              </p:cNvSpPr>
              <p:nvPr/>
            </p:nvSpPr>
            <p:spPr bwMode="auto">
              <a:xfrm>
                <a:off x="4278" y="2415"/>
                <a:ext cx="564" cy="501"/>
              </a:xfrm>
              <a:prstGeom prst="roundRect">
                <a:avLst>
                  <a:gd name="adj" fmla="val 16667"/>
                </a:avLst>
              </a:prstGeom>
              <a:solidFill>
                <a:srgbClr val="EAEAEA"/>
              </a:solidFill>
              <a:ln w="9525">
                <a:solidFill>
                  <a:schemeClr val="tx1"/>
                </a:solidFill>
                <a:round/>
                <a:headEnd/>
                <a:tailEnd/>
              </a:ln>
              <a:effectLst>
                <a:outerShdw dist="107763" dir="2700000" algn="ctr" rotWithShape="0">
                  <a:schemeClr val="bg2"/>
                </a:outerShdw>
              </a:effectLst>
            </p:spPr>
            <p:txBody>
              <a:bodyPr wrap="none" anchor="ctr"/>
              <a:lstStyle/>
              <a:p>
                <a:pPr eaLnBrk="0" hangingPunct="0"/>
                <a:endParaRPr lang="en-US"/>
              </a:p>
            </p:txBody>
          </p:sp>
          <p:sp>
            <p:nvSpPr>
              <p:cNvPr id="89" name="Text Box 44"/>
              <p:cNvSpPr txBox="1">
                <a:spLocks noChangeArrowheads="1"/>
              </p:cNvSpPr>
              <p:nvPr/>
            </p:nvSpPr>
            <p:spPr bwMode="auto">
              <a:xfrm>
                <a:off x="4290" y="2481"/>
                <a:ext cx="558" cy="465"/>
              </a:xfrm>
              <a:prstGeom prst="rect">
                <a:avLst/>
              </a:prstGeom>
              <a:noFill/>
              <a:ln w="9525">
                <a:noFill/>
                <a:miter lim="800000"/>
                <a:headEnd/>
                <a:tailEnd/>
              </a:ln>
            </p:spPr>
            <p:txBody>
              <a:bodyPr wrap="square">
                <a:spAutoFit/>
              </a:bodyPr>
              <a:lstStyle/>
              <a:p>
                <a:pPr algn="ctr" eaLnBrk="0" hangingPunct="0"/>
                <a:r>
                  <a:rPr lang="id-ID" sz="1400" dirty="0" smtClean="0"/>
                  <a:t>Program keberlanjutan</a:t>
                </a:r>
                <a:endParaRPr lang="en-US" sz="1400" dirty="0"/>
              </a:p>
            </p:txBody>
          </p:sp>
        </p:grpSp>
        <p:sp>
          <p:nvSpPr>
            <p:cNvPr id="87" name="AutoShape 45"/>
            <p:cNvSpPr>
              <a:spLocks noChangeArrowheads="1"/>
            </p:cNvSpPr>
            <p:nvPr/>
          </p:nvSpPr>
          <p:spPr bwMode="auto">
            <a:xfrm>
              <a:off x="4719" y="2140"/>
              <a:ext cx="181" cy="204"/>
            </a:xfrm>
            <a:prstGeom prst="rightArrow">
              <a:avLst>
                <a:gd name="adj1" fmla="val 50000"/>
                <a:gd name="adj2" fmla="val 50000"/>
              </a:avLst>
            </a:prstGeom>
            <a:solidFill>
              <a:srgbClr val="CC0000"/>
            </a:solidFill>
            <a:ln w="9525">
              <a:solidFill>
                <a:schemeClr val="tx1"/>
              </a:solidFill>
              <a:miter lim="800000"/>
              <a:headEnd/>
              <a:tailEnd/>
            </a:ln>
          </p:spPr>
          <p:txBody>
            <a:bodyPr wrap="none" anchor="ctr"/>
            <a:lstStyle/>
            <a:p>
              <a:pPr eaLnBrk="0" hangingPunct="0"/>
              <a:endParaRPr lang="en-US"/>
            </a:p>
          </p:txBody>
        </p:sp>
      </p:grpSp>
      <p:grpSp>
        <p:nvGrpSpPr>
          <p:cNvPr id="15" name="Group 60"/>
          <p:cNvGrpSpPr>
            <a:grpSpLocks/>
          </p:cNvGrpSpPr>
          <p:nvPr/>
        </p:nvGrpSpPr>
        <p:grpSpPr bwMode="auto">
          <a:xfrm>
            <a:off x="4555093" y="4228207"/>
            <a:ext cx="4494496" cy="2269292"/>
            <a:chOff x="6873038" y="4370443"/>
            <a:chExt cx="2194762" cy="1737398"/>
          </a:xfrm>
        </p:grpSpPr>
        <p:sp>
          <p:nvSpPr>
            <p:cNvPr id="91" name="Freeform 68"/>
            <p:cNvSpPr>
              <a:spLocks/>
            </p:cNvSpPr>
            <p:nvPr/>
          </p:nvSpPr>
          <p:spPr bwMode="auto">
            <a:xfrm rot="5067697">
              <a:off x="7799563" y="4476285"/>
              <a:ext cx="1257890" cy="1046205"/>
            </a:xfrm>
            <a:custGeom>
              <a:avLst/>
              <a:gdLst>
                <a:gd name="T0" fmla="*/ 0 w 499"/>
                <a:gd name="T1" fmla="*/ 19 h 283"/>
                <a:gd name="T2" fmla="*/ 431 w 499"/>
                <a:gd name="T3" fmla="*/ 35 h 283"/>
                <a:gd name="T4" fmla="*/ 214 w 499"/>
                <a:gd name="T5" fmla="*/ 231 h 283"/>
                <a:gd name="T6" fmla="*/ 399 w 499"/>
                <a:gd name="T7" fmla="*/ 279 h 283"/>
                <a:gd name="T8" fmla="*/ 0 60000 65536"/>
                <a:gd name="T9" fmla="*/ 0 60000 65536"/>
                <a:gd name="T10" fmla="*/ 0 60000 65536"/>
                <a:gd name="T11" fmla="*/ 0 60000 65536"/>
                <a:gd name="T12" fmla="*/ 0 w 499"/>
                <a:gd name="T13" fmla="*/ 0 h 283"/>
                <a:gd name="T14" fmla="*/ 499 w 499"/>
                <a:gd name="T15" fmla="*/ 283 h 283"/>
              </a:gdLst>
              <a:ahLst/>
              <a:cxnLst>
                <a:cxn ang="T8">
                  <a:pos x="T0" y="T1"/>
                </a:cxn>
                <a:cxn ang="T9">
                  <a:pos x="T2" y="T3"/>
                </a:cxn>
                <a:cxn ang="T10">
                  <a:pos x="T4" y="T5"/>
                </a:cxn>
                <a:cxn ang="T11">
                  <a:pos x="T6" y="T7"/>
                </a:cxn>
              </a:cxnLst>
              <a:rect l="T12" t="T13" r="T14" b="T15"/>
              <a:pathLst>
                <a:path w="499" h="283">
                  <a:moveTo>
                    <a:pt x="0" y="19"/>
                  </a:moveTo>
                  <a:cubicBezTo>
                    <a:pt x="72" y="22"/>
                    <a:pt x="395" y="0"/>
                    <a:pt x="431" y="35"/>
                  </a:cubicBezTo>
                  <a:cubicBezTo>
                    <a:pt x="499" y="87"/>
                    <a:pt x="209" y="179"/>
                    <a:pt x="214" y="231"/>
                  </a:cubicBezTo>
                  <a:cubicBezTo>
                    <a:pt x="219" y="283"/>
                    <a:pt x="360" y="269"/>
                    <a:pt x="399" y="279"/>
                  </a:cubicBezTo>
                </a:path>
              </a:pathLst>
            </a:custGeom>
            <a:noFill/>
            <a:ln w="38100">
              <a:solidFill>
                <a:srgbClr val="FF0000"/>
              </a:solidFill>
              <a:round/>
              <a:headEnd type="triangle" w="med" len="med"/>
              <a:tailEnd/>
            </a:ln>
          </p:spPr>
          <p:txBody>
            <a:bodyPr wrap="none" anchor="ctr"/>
            <a:lstStyle/>
            <a:p>
              <a:pPr eaLnBrk="0" hangingPunct="0"/>
              <a:endParaRPr lang="en-US"/>
            </a:p>
          </p:txBody>
        </p:sp>
        <p:sp>
          <p:nvSpPr>
            <p:cNvPr id="92" name="Text Box 63"/>
            <p:cNvSpPr txBox="1">
              <a:spLocks noChangeArrowheads="1"/>
            </p:cNvSpPr>
            <p:nvPr/>
          </p:nvSpPr>
          <p:spPr bwMode="auto">
            <a:xfrm>
              <a:off x="7061473" y="5565875"/>
              <a:ext cx="2006327" cy="541966"/>
            </a:xfrm>
            <a:prstGeom prst="rect">
              <a:avLst/>
            </a:prstGeom>
            <a:solidFill>
              <a:schemeClr val="accent6">
                <a:lumMod val="20000"/>
                <a:lumOff val="80000"/>
              </a:schemeClr>
            </a:solidFill>
            <a:ln w="9525">
              <a:noFill/>
              <a:miter lim="800000"/>
              <a:headEnd/>
              <a:tailEnd/>
            </a:ln>
          </p:spPr>
          <p:txBody>
            <a:bodyPr wrap="square">
              <a:spAutoFit/>
            </a:bodyPr>
            <a:lstStyle/>
            <a:p>
              <a:pPr eaLnBrk="0" hangingPunct="0">
                <a:spcBef>
                  <a:spcPct val="50000"/>
                </a:spcBef>
              </a:pPr>
              <a:r>
                <a:rPr lang="nn-NO" sz="2000" b="1" i="1" dirty="0" smtClean="0">
                  <a:solidFill>
                    <a:srgbClr val="FF0000"/>
                  </a:solidFill>
                  <a:effectLst>
                    <a:outerShdw blurRad="38100" dist="38100" dir="2700000" algn="tl">
                      <a:srgbClr val="000000">
                        <a:alpha val="43137"/>
                      </a:srgbClr>
                    </a:outerShdw>
                  </a:effectLst>
                </a:rPr>
                <a:t>Analisis </a:t>
              </a:r>
              <a:r>
                <a:rPr lang="nn-NO" sz="2000" b="1" i="1" dirty="0">
                  <a:solidFill>
                    <a:srgbClr val="FF0000"/>
                  </a:solidFill>
                  <a:effectLst>
                    <a:outerShdw blurRad="38100" dist="38100" dir="2700000" algn="tl">
                      <a:srgbClr val="000000">
                        <a:alpha val="43137"/>
                      </a:srgbClr>
                    </a:outerShdw>
                  </a:effectLst>
                </a:rPr>
                <a:t>dan Penetapan Program Pengembangan Institusi</a:t>
              </a:r>
              <a:endParaRPr lang="en-US" sz="1100" b="1" i="1" dirty="0">
                <a:solidFill>
                  <a:srgbClr val="FF0000"/>
                </a:solidFill>
                <a:effectLst>
                  <a:outerShdw blurRad="38100" dist="38100" dir="2700000" algn="tl">
                    <a:srgbClr val="000000">
                      <a:alpha val="43137"/>
                    </a:srgbClr>
                  </a:outerShdw>
                </a:effectLst>
              </a:endParaRPr>
            </a:p>
          </p:txBody>
        </p:sp>
        <p:sp>
          <p:nvSpPr>
            <p:cNvPr id="93" name="Freeform 68"/>
            <p:cNvSpPr>
              <a:spLocks/>
            </p:cNvSpPr>
            <p:nvPr/>
          </p:nvSpPr>
          <p:spPr bwMode="auto">
            <a:xfrm rot="16532303" flipH="1">
              <a:off x="6780716" y="4466370"/>
              <a:ext cx="1248066" cy="1063422"/>
            </a:xfrm>
            <a:custGeom>
              <a:avLst/>
              <a:gdLst>
                <a:gd name="T0" fmla="*/ 0 w 499"/>
                <a:gd name="T1" fmla="*/ 19 h 283"/>
                <a:gd name="T2" fmla="*/ 431 w 499"/>
                <a:gd name="T3" fmla="*/ 35 h 283"/>
                <a:gd name="T4" fmla="*/ 214 w 499"/>
                <a:gd name="T5" fmla="*/ 231 h 283"/>
                <a:gd name="T6" fmla="*/ 399 w 499"/>
                <a:gd name="T7" fmla="*/ 279 h 283"/>
                <a:gd name="T8" fmla="*/ 0 60000 65536"/>
                <a:gd name="T9" fmla="*/ 0 60000 65536"/>
                <a:gd name="T10" fmla="*/ 0 60000 65536"/>
                <a:gd name="T11" fmla="*/ 0 60000 65536"/>
                <a:gd name="T12" fmla="*/ 0 w 499"/>
                <a:gd name="T13" fmla="*/ 0 h 283"/>
                <a:gd name="T14" fmla="*/ 499 w 499"/>
                <a:gd name="T15" fmla="*/ 283 h 283"/>
              </a:gdLst>
              <a:ahLst/>
              <a:cxnLst>
                <a:cxn ang="T8">
                  <a:pos x="T0" y="T1"/>
                </a:cxn>
                <a:cxn ang="T9">
                  <a:pos x="T2" y="T3"/>
                </a:cxn>
                <a:cxn ang="T10">
                  <a:pos x="T4" y="T5"/>
                </a:cxn>
                <a:cxn ang="T11">
                  <a:pos x="T6" y="T7"/>
                </a:cxn>
              </a:cxnLst>
              <a:rect l="T12" t="T13" r="T14" b="T15"/>
              <a:pathLst>
                <a:path w="499" h="283">
                  <a:moveTo>
                    <a:pt x="0" y="19"/>
                  </a:moveTo>
                  <a:cubicBezTo>
                    <a:pt x="72" y="22"/>
                    <a:pt x="395" y="0"/>
                    <a:pt x="431" y="35"/>
                  </a:cubicBezTo>
                  <a:cubicBezTo>
                    <a:pt x="499" y="87"/>
                    <a:pt x="209" y="179"/>
                    <a:pt x="214" y="231"/>
                  </a:cubicBezTo>
                  <a:cubicBezTo>
                    <a:pt x="219" y="283"/>
                    <a:pt x="360" y="269"/>
                    <a:pt x="399" y="279"/>
                  </a:cubicBezTo>
                </a:path>
              </a:pathLst>
            </a:custGeom>
            <a:noFill/>
            <a:ln w="38100">
              <a:solidFill>
                <a:srgbClr val="FF0000"/>
              </a:solidFill>
              <a:round/>
              <a:headEnd type="triangle" w="med" len="med"/>
              <a:tailEnd/>
            </a:ln>
          </p:spPr>
          <p:txBody>
            <a:bodyPr wrap="none" anchor="ctr"/>
            <a:lstStyle/>
            <a:p>
              <a:pPr eaLnBrk="0" hangingPunct="0"/>
              <a:endParaRPr lang="en-US"/>
            </a:p>
          </p:txBody>
        </p:sp>
      </p:grpSp>
      <p:sp>
        <p:nvSpPr>
          <p:cNvPr id="44" name="Pentagon 43"/>
          <p:cNvSpPr/>
          <p:nvPr/>
        </p:nvSpPr>
        <p:spPr>
          <a:xfrm>
            <a:off x="-1" y="7255"/>
            <a:ext cx="6702169" cy="657225"/>
          </a:xfrm>
          <a:prstGeom prst="homePlate">
            <a:avLst>
              <a:gd name="adj" fmla="val 2971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800" b="1" i="1" dirty="0" smtClean="0"/>
              <a:t>Kerangka pikir penyusunan evaluasi diri</a:t>
            </a:r>
            <a:endParaRPr lang="en-US" sz="2800" b="1" i="1" dirty="0"/>
          </a:p>
        </p:txBody>
      </p:sp>
    </p:spTree>
    <p:extLst>
      <p:ext uri="{BB962C8B-B14F-4D97-AF65-F5344CB8AC3E}">
        <p14:creationId xmlns="" xmlns:p14="http://schemas.microsoft.com/office/powerpoint/2010/main" val="2401499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9" grpId="0" animBg="1"/>
      <p:bldP spid="59" grpId="0" animBg="1"/>
      <p:bldP spid="2"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lvl="0" indent="0">
              <a:buNone/>
            </a:pPr>
            <a:r>
              <a:rPr lang="en-US" b="1"/>
              <a:t>Kebijakan</a:t>
            </a:r>
            <a:endParaRPr lang="en-US"/>
          </a:p>
          <a:p>
            <a:r>
              <a:rPr lang="en-US"/>
              <a:t>Berisi deskripsi dokumen formal tentang: </a:t>
            </a:r>
          </a:p>
          <a:p>
            <a:pPr lvl="0"/>
            <a:r>
              <a:rPr lang="en-US"/>
              <a:t>pengelolaan keuangan yang mencakup: perencanaan, realisasi, dan pertanggung jawaban yang sesuai dengan kebijakan perguruan tinggi. </a:t>
            </a:r>
          </a:p>
          <a:p>
            <a:pPr lvl="0"/>
            <a:r>
              <a:rPr lang="en-US"/>
              <a:t>pengelolaan sarana dan prasarana yang mencakup: perencanaan, pengadaan, pemanfaatan, pemeliharaan, dan penghapusan yang sesuai dengan kebijakan perguruan tinggi.</a:t>
            </a:r>
          </a:p>
          <a:p>
            <a:endParaRPr lang="en-US"/>
          </a:p>
        </p:txBody>
      </p:sp>
    </p:spTree>
    <p:extLst>
      <p:ext uri="{BB962C8B-B14F-4D97-AF65-F5344CB8AC3E}">
        <p14:creationId xmlns="" xmlns:p14="http://schemas.microsoft.com/office/powerpoint/2010/main" val="214863769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lvl="0" indent="0">
              <a:buNone/>
            </a:pPr>
            <a:r>
              <a:rPr lang="en-US" b="1"/>
              <a:t>Strategi Pencapaian Standar</a:t>
            </a:r>
            <a:endParaRPr lang="en-US"/>
          </a:p>
          <a:p>
            <a:r>
              <a:rPr lang="en-US"/>
              <a:t>Bagian ini mencakup strategi UPPS dalam pemenuhan:</a:t>
            </a:r>
          </a:p>
          <a:p>
            <a:pPr lvl="0"/>
            <a:r>
              <a:rPr lang="en-US"/>
              <a:t>standar perguruan tinggi terkait pengelolaan keuangan: perencanaan, sumber-sumber keuangan, pengalokasian, realisasi, dan pertanggungjawaban, dan</a:t>
            </a:r>
          </a:p>
          <a:p>
            <a:pPr lvl="0"/>
            <a:r>
              <a:rPr lang="en-US"/>
              <a:t>standar perguruan tinggi terkait pengelolaan sarana dan prasarana yang berisi: perencanaan, pengadaan, pemanfaatan, pemeliharaan, dan penghapusan.</a:t>
            </a:r>
          </a:p>
          <a:p>
            <a:endParaRPr lang="en-US"/>
          </a:p>
        </p:txBody>
      </p:sp>
    </p:spTree>
    <p:extLst>
      <p:ext uri="{BB962C8B-B14F-4D97-AF65-F5344CB8AC3E}">
        <p14:creationId xmlns="" xmlns:p14="http://schemas.microsoft.com/office/powerpoint/2010/main" val="233297646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Indikator Kinerja </a:t>
            </a:r>
            <a:r>
              <a:rPr lang="en-US" b="1" smtClean="0"/>
              <a:t>Utama</a:t>
            </a:r>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en-US"/>
              <a:t>Tampilkan data Keuangan, Sarana dan Prasarana dengan teknik representasi yang relevan (misalnya: kurva tren, rasio, dan proporsi) dan komprehensif serta simpulkan kecenderungan yang terjadi. Data dan analisis yang disampaikan meliputi:</a:t>
            </a:r>
          </a:p>
          <a:p>
            <a:pPr marL="0" lvl="0" indent="0">
              <a:buNone/>
            </a:pPr>
            <a:r>
              <a:rPr lang="en-US" b="1"/>
              <a:t>Keuangan</a:t>
            </a:r>
            <a:endParaRPr lang="en-US"/>
          </a:p>
          <a:p>
            <a:pPr lvl="0"/>
            <a:r>
              <a:rPr lang="en-US"/>
              <a:t>Biaya operasional pendidikan (Tabel 4 LKPS).</a:t>
            </a:r>
          </a:p>
          <a:p>
            <a:pPr lvl="0"/>
            <a:r>
              <a:rPr lang="en-US"/>
              <a:t>Rata-rata dana penelitian dosen/tahun dalam 3 tahun terakhir (Tabel 4 LKPS).</a:t>
            </a:r>
          </a:p>
          <a:p>
            <a:pPr lvl="0"/>
            <a:r>
              <a:rPr lang="en-US"/>
              <a:t>Rata-rata dana PkM dosen/tahun dalam 3 tahun terakhir (Tabel 4 LKPS).</a:t>
            </a:r>
          </a:p>
          <a:p>
            <a:pPr lvl="0"/>
            <a:r>
              <a:rPr lang="en-US"/>
              <a:t>Realisasi investasi (SDM, sarana dan prasarana) dalam 3 tahun terakhir (Tabel 4 LKPS).</a:t>
            </a:r>
          </a:p>
          <a:p>
            <a:endParaRPr lang="en-US"/>
          </a:p>
        </p:txBody>
      </p:sp>
    </p:spTree>
    <p:extLst>
      <p:ext uri="{BB962C8B-B14F-4D97-AF65-F5344CB8AC3E}">
        <p14:creationId xmlns="" xmlns:p14="http://schemas.microsoft.com/office/powerpoint/2010/main" val="24585780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Sarana</a:t>
            </a:r>
            <a:endParaRPr lang="en-US" sz="2400"/>
          </a:p>
          <a:p>
            <a:pPr marL="228600" lvl="5">
              <a:spcBef>
                <a:spcPts val="1000"/>
              </a:spcBef>
            </a:pPr>
            <a:r>
              <a:rPr lang="en-US" sz="2800"/>
              <a:t>Kecukupan dan Aksesibilitas Sarana</a:t>
            </a:r>
          </a:p>
          <a:p>
            <a:r>
              <a:rPr lang="en-US"/>
              <a:t>Kecukupan sarana terlihat dari ketersediaan, kemutakhiran, kesiapgunaan, mencakup: fasilitas dan peralatan untuk pembelajaran, penelitian, dan PkM. Perguruan tinggi harus menyediakan sarana bagi mahasiswa yang berkebutuhan khusus. Gambarkan tabel jumlah sarana yang dimanfaatkan oleh PS.</a:t>
            </a:r>
            <a:endParaRPr lang="en-US" sz="2400"/>
          </a:p>
          <a:p>
            <a:endParaRPr lang="en-US"/>
          </a:p>
        </p:txBody>
      </p:sp>
    </p:spTree>
    <p:extLst>
      <p:ext uri="{BB962C8B-B14F-4D97-AF65-F5344CB8AC3E}">
        <p14:creationId xmlns="" xmlns:p14="http://schemas.microsoft.com/office/powerpoint/2010/main" val="287438901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b="1"/>
              <a:t>Kecukupan dan Aksesibilitas Sistem Teknologi Informasi dan Komunikasi (TIK)</a:t>
            </a:r>
            <a:endParaRPr lang="en-US"/>
          </a:p>
          <a:p>
            <a:r>
              <a:rPr lang="en-US"/>
              <a:t>Ketersediaan Sistem TIK untuk: </a:t>
            </a:r>
            <a:endParaRPr lang="en-US" sz="2400"/>
          </a:p>
          <a:p>
            <a:r>
              <a:rPr lang="en-US"/>
              <a:t>Pengumpulan data yang cepat, akurat, dapat dipertanggungjawabkan, dan terjaga kerahasiaannya.</a:t>
            </a:r>
          </a:p>
          <a:p>
            <a:r>
              <a:rPr lang="en-US"/>
              <a:t>Pengelolaan dan penyebaran ilmu pengetahuan, misalnya: SIMPT (akademik, SDM, keuangan, aset, </a:t>
            </a:r>
            <a:r>
              <a:rPr lang="en-US" i="1"/>
              <a:t>Decission Support System </a:t>
            </a:r>
            <a:r>
              <a:rPr lang="en-US"/>
              <a:t>(Sistem Pendukung Pengambilan Keputusan), dll.), Sistem Informasi Perpustakaan, dan </a:t>
            </a:r>
            <a:r>
              <a:rPr lang="en-US" i="1"/>
              <a:t>e-Learning</a:t>
            </a:r>
            <a:r>
              <a:rPr lang="en-US"/>
              <a:t>.</a:t>
            </a:r>
          </a:p>
          <a:p>
            <a:endParaRPr lang="en-US"/>
          </a:p>
        </p:txBody>
      </p:sp>
    </p:spTree>
    <p:extLst>
      <p:ext uri="{BB962C8B-B14F-4D97-AF65-F5344CB8AC3E}">
        <p14:creationId xmlns="" xmlns:p14="http://schemas.microsoft.com/office/powerpoint/2010/main" val="400345895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Kecukupan dan Aksesibilitas Prasarana</a:t>
            </a:r>
            <a:endParaRPr lang="en-US"/>
          </a:p>
          <a:p>
            <a:r>
              <a:rPr lang="en-US"/>
              <a:t>Kecukupan prasarana terlihat dari ketersediaan, kemutakhiran, kesiapgunaan, mencakup: fasilitas dan peralatan untuk pembelajaran, penelitian, dan PkM. Perguruan tinggi harus menyediakan prasarana bagi mahasiswa yang berkebutuhan khusus.</a:t>
            </a:r>
          </a:p>
          <a:p>
            <a:endParaRPr lang="en-US"/>
          </a:p>
        </p:txBody>
      </p:sp>
    </p:spTree>
    <p:extLst>
      <p:ext uri="{BB962C8B-B14F-4D97-AF65-F5344CB8AC3E}">
        <p14:creationId xmlns="" xmlns:p14="http://schemas.microsoft.com/office/powerpoint/2010/main" val="113826441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r>
              <a:rPr lang="en-US"/>
              <a:t>Indikator kinerja tambahan adalah indikator keuangan, sarana dan prasarana lain yang ditetapkan oleh masing-masing perguruan tinggi untuk melampaui SN-DIKTI.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356558409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Evaluasi Capaian Kinerja</a:t>
            </a:r>
            <a:endParaRPr lang="en-US"/>
          </a:p>
          <a:p>
            <a:pPr marL="0" indent="0">
              <a:buNone/>
            </a:pPr>
            <a:r>
              <a:rPr lang="en-US"/>
              <a:t>Berisi 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a:p>
            <a:endParaRPr lang="en-US"/>
          </a:p>
        </p:txBody>
      </p:sp>
    </p:spTree>
    <p:extLst>
      <p:ext uri="{BB962C8B-B14F-4D97-AF65-F5344CB8AC3E}">
        <p14:creationId xmlns="" xmlns:p14="http://schemas.microsoft.com/office/powerpoint/2010/main" val="97968014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Penjaminan Mutu Keuangan, Sarana, dan Prasarana</a:t>
            </a:r>
            <a:endParaRPr lang="en-US"/>
          </a:p>
          <a:p>
            <a:pPr marL="0" indent="0">
              <a:buNone/>
            </a:pPr>
            <a:endParaRPr lang="en-US" smtClean="0"/>
          </a:p>
          <a:p>
            <a:pPr marL="0" indent="0">
              <a:buNone/>
            </a:pPr>
            <a:r>
              <a:rPr lang="en-US" smtClean="0"/>
              <a:t>Berisi </a:t>
            </a:r>
            <a:r>
              <a:rPr lang="en-US"/>
              <a:t>deskripsi dan bukti sahih tentang implementasi sistem penjaminan mutu di UPPS yang sesuai dengan standar mutu perguruan tinggi terkait Keuangan, Sarana dan Prasarana mengikuti siklus penetapan, pelaksanaan, evaluasi, pengendalian, dan perbaikan berkelanjutan (PPEPP).</a:t>
            </a:r>
          </a:p>
          <a:p>
            <a:endParaRPr lang="en-US"/>
          </a:p>
        </p:txBody>
      </p:sp>
    </p:spTree>
    <p:extLst>
      <p:ext uri="{BB962C8B-B14F-4D97-AF65-F5344CB8AC3E}">
        <p14:creationId xmlns="" xmlns:p14="http://schemas.microsoft.com/office/powerpoint/2010/main" val="188671348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Kepuasan Pengguna</a:t>
            </a:r>
            <a:endParaRPr lang="en-US"/>
          </a:p>
          <a:p>
            <a:pPr lvl="0"/>
            <a:r>
              <a:rPr lang="en-US"/>
              <a:t>Deskripsi sistem untuk mengukur kepuasan pengguna terhadap pengelolaan keuangan, sarana dan prasarana, termasuk kejelasan instrumen yang digunakan, pelaksanaan, perekaman dan analisis datanya.</a:t>
            </a:r>
          </a:p>
          <a:p>
            <a:pPr lvl="0"/>
            <a:r>
              <a:rPr lang="en-US"/>
              <a:t>Ketersediaan bukti yang sahih tentang hasil pengukuran kepuasan pengguna yang dilaksanakan secara konsisten, dan ditindaklanjuti secara berkala dan tersistem</a:t>
            </a:r>
            <a:r>
              <a:rPr lang="en-US" smtClean="0"/>
              <a:t>.</a:t>
            </a:r>
            <a:endParaRPr lang="en-US"/>
          </a:p>
        </p:txBody>
      </p:sp>
    </p:spTree>
    <p:extLst>
      <p:ext uri="{BB962C8B-B14F-4D97-AF65-F5344CB8AC3E}">
        <p14:creationId xmlns="" xmlns:p14="http://schemas.microsoft.com/office/powerpoint/2010/main" val="4237195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467169" y="450111"/>
            <a:ext cx="8123938" cy="657225"/>
          </a:xfrm>
          <a:prstGeom prst="homePlate">
            <a:avLst>
              <a:gd name="adj" fmla="val 29710"/>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800" b="1" smtClean="0"/>
              <a:t>Kondisi Eksternal </a:t>
            </a:r>
            <a:endParaRPr lang="en-US" sz="2800" b="1"/>
          </a:p>
        </p:txBody>
      </p:sp>
      <p:sp>
        <p:nvSpPr>
          <p:cNvPr id="2" name="TextBox 1"/>
          <p:cNvSpPr txBox="1"/>
          <p:nvPr/>
        </p:nvSpPr>
        <p:spPr>
          <a:xfrm>
            <a:off x="467169" y="1812885"/>
            <a:ext cx="8010081" cy="3539430"/>
          </a:xfrm>
          <a:prstGeom prst="rect">
            <a:avLst/>
          </a:prstGeom>
          <a:noFill/>
        </p:spPr>
        <p:txBody>
          <a:bodyPr wrap="square" rtlCol="0">
            <a:spAutoFit/>
          </a:bodyPr>
          <a:lstStyle/>
          <a:p>
            <a:r>
              <a:rPr lang="en-US" sz="2800"/>
              <a:t>UPPS perlu menganalisis aspek-aspek dalam lingkungan makro dan lingkungan mikro yang relevan dan dapat mempengaruhi eksistensi dan pengembangan UPPS dan program studi. UPPS harus mampu merumuskan strategi pengembangan program studi yang berkesesuaian untuk menghasilkan program-program pengembangan alternatif yang </a:t>
            </a:r>
            <a:r>
              <a:rPr lang="en-US" sz="2800" smtClean="0"/>
              <a:t>tepat.</a:t>
            </a:r>
            <a:endParaRPr lang="en-US" sz="2800"/>
          </a:p>
        </p:txBody>
      </p:sp>
    </p:spTree>
    <p:extLst>
      <p:ext uri="{BB962C8B-B14F-4D97-AF65-F5344CB8AC3E}">
        <p14:creationId xmlns="" xmlns:p14="http://schemas.microsoft.com/office/powerpoint/2010/main" val="388757554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smtClean="0"/>
              <a:t>Simpulan </a:t>
            </a:r>
            <a:r>
              <a:rPr lang="en-US" b="1"/>
              <a:t>Hasil Evaluasi serta Tindak Lanjut</a:t>
            </a:r>
            <a:endParaRPr lang="en-US"/>
          </a:p>
          <a:p>
            <a:pPr marL="0" indent="0">
              <a:buNone/>
            </a:pPr>
            <a:endParaRPr lang="en-US" smtClean="0"/>
          </a:p>
          <a:p>
            <a:pPr marL="0" indent="0">
              <a:buNone/>
            </a:pPr>
            <a:r>
              <a:rPr lang="en-US" smtClean="0"/>
              <a:t>Berisi </a:t>
            </a:r>
            <a:r>
              <a:rPr lang="en-US"/>
              <a:t>ringkasan dari: pemosisian, masalah dan akar masalah, serta rencana perbaikan dan pengembangan UPPS dan program studi.</a:t>
            </a:r>
          </a:p>
          <a:p>
            <a:endParaRPr lang="en-US"/>
          </a:p>
        </p:txBody>
      </p:sp>
    </p:spTree>
    <p:extLst>
      <p:ext uri="{BB962C8B-B14F-4D97-AF65-F5344CB8AC3E}">
        <p14:creationId xmlns="" xmlns:p14="http://schemas.microsoft.com/office/powerpoint/2010/main" val="162427532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Pendidikan</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smtClean="0">
                <a:solidFill>
                  <a:srgbClr val="FFFF00"/>
                </a:solidFill>
                <a:latin typeface="Arial Rounded MT Bold" panose="020F0704030504030204" pitchFamily="34" charset="0"/>
              </a:rPr>
              <a:t>6</a:t>
            </a:r>
            <a:endParaRPr lang="en-US" sz="2800">
              <a:solidFill>
                <a:srgbClr val="FFFF00"/>
              </a:solidFill>
              <a:latin typeface="Arial Rounded MT Bold" panose="020F0704030504030204" pitchFamily="34" charset="0"/>
            </a:endParaRPr>
          </a:p>
        </p:txBody>
      </p:sp>
      <p:sp>
        <p:nvSpPr>
          <p:cNvPr id="2" name="TextBox 1"/>
          <p:cNvSpPr txBox="1"/>
          <p:nvPr/>
        </p:nvSpPr>
        <p:spPr>
          <a:xfrm>
            <a:off x="3400797" y="1884005"/>
            <a:ext cx="5082362" cy="3785652"/>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smtClean="0">
                <a:solidFill>
                  <a:srgbClr val="0070C0"/>
                </a:solidFill>
              </a:rPr>
              <a:t>Penjaminan Mutu Pendidikan</a:t>
            </a:r>
            <a:endParaRPr lang="en-US" sz="2400" smtClean="0">
              <a:solidFill>
                <a:srgbClr val="0070C0"/>
              </a:solidFill>
            </a:endParaRPr>
          </a:p>
          <a:p>
            <a:pPr marL="514350" indent="-514350">
              <a:buFont typeface="+mj-lt"/>
              <a:buAutoNum type="arabicPeriod"/>
            </a:pPr>
            <a:r>
              <a:rPr lang="en-US" sz="2400" b="1" smtClean="0">
                <a:solidFill>
                  <a:srgbClr val="0070C0"/>
                </a:solidFill>
              </a:rPr>
              <a:t>Kepuasan </a:t>
            </a:r>
            <a:r>
              <a:rPr lang="en-US" sz="2400" b="1">
                <a:solidFill>
                  <a:srgbClr val="0070C0"/>
                </a:solidFill>
              </a:rPr>
              <a:t>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78263730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Latar Belakang </a:t>
            </a:r>
            <a:endParaRPr lang="en-US"/>
          </a:p>
          <a:p>
            <a:pPr marL="0" indent="0">
              <a:buNone/>
            </a:pPr>
            <a:r>
              <a:rPr lang="en-US"/>
              <a:t>Bagian ini mencakup latar belakang, tujuan, dan rasional strategi pencapaian standar pendidikan yang mencakup kurikulum, pembelajaran, integrasi kegiatan penelitian dan PkM dalam pembelajaran, dan suasana akademik yang didasarkan atas analisis internal dan eksternal, serta posisi dan daya saing program studi.</a:t>
            </a:r>
          </a:p>
          <a:p>
            <a:endParaRPr lang="en-US"/>
          </a:p>
        </p:txBody>
      </p:sp>
    </p:spTree>
    <p:extLst>
      <p:ext uri="{BB962C8B-B14F-4D97-AF65-F5344CB8AC3E}">
        <p14:creationId xmlns="" xmlns:p14="http://schemas.microsoft.com/office/powerpoint/2010/main" val="41762601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Kebijakan </a:t>
            </a:r>
            <a:endParaRPr lang="en-US"/>
          </a:p>
          <a:p>
            <a:pPr marL="0" indent="0">
              <a:buNone/>
            </a:pPr>
            <a:r>
              <a:rPr lang="en-US"/>
              <a:t>Berisi deskripsi dokumen formal kebijakan dan panduan akademik yang memuat tujuan dan sasaran pendidikan, strategi, metode, dan instrumen untuk mengukur efektivitasnya.</a:t>
            </a:r>
          </a:p>
          <a:p>
            <a:endParaRPr lang="en-US"/>
          </a:p>
        </p:txBody>
      </p:sp>
    </p:spTree>
    <p:extLst>
      <p:ext uri="{BB962C8B-B14F-4D97-AF65-F5344CB8AC3E}">
        <p14:creationId xmlns="" xmlns:p14="http://schemas.microsoft.com/office/powerpoint/2010/main" val="139609251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lvl="0" indent="0">
              <a:buNone/>
            </a:pPr>
            <a:r>
              <a:rPr lang="en-US" b="1"/>
              <a:t>Strategi Pencapaian Standar</a:t>
            </a:r>
            <a:endParaRPr lang="en-US"/>
          </a:p>
          <a:p>
            <a:pPr marL="0" indent="0">
              <a:buNone/>
            </a:pPr>
            <a:r>
              <a:rPr lang="en-US"/>
              <a:t>Bagian ini mencakup strategi UPPS dan program studi dalam pencapaian standar yang sudah ditetapkan oleh perguruan tinggi terkait pendidikan yang mencakup isi pembelajaran (kurikulum), proses pembelajaran (pembelajaran, suasana akademik, integrasi penelitian dan PkM ke dalam pembelajaran), monitoring dan evaluasi pembelajaran, serta penilaian pembelajaran. Pada bagian ini juga harus diuraikan bagaimana UPPS mengalokasikan sumber daya untuk mencapai standar yang telah ditetapkan dan mekanisme kontrol pencapaiannya.  </a:t>
            </a:r>
          </a:p>
          <a:p>
            <a:endParaRPr lang="en-US"/>
          </a:p>
        </p:txBody>
      </p:sp>
    </p:spTree>
    <p:extLst>
      <p:ext uri="{BB962C8B-B14F-4D97-AF65-F5344CB8AC3E}">
        <p14:creationId xmlns="" xmlns:p14="http://schemas.microsoft.com/office/powerpoint/2010/main" val="299071774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Indikator Kinerja </a:t>
            </a:r>
            <a:r>
              <a:rPr lang="en-US" b="1" smtClean="0"/>
              <a:t>Utama</a:t>
            </a:r>
            <a:endParaRPr lang="en-US"/>
          </a:p>
        </p:txBody>
      </p:sp>
      <p:sp>
        <p:nvSpPr>
          <p:cNvPr id="3" name="Content Placeholder 2"/>
          <p:cNvSpPr>
            <a:spLocks noGrp="1"/>
          </p:cNvSpPr>
          <p:nvPr>
            <p:ph idx="1"/>
          </p:nvPr>
        </p:nvSpPr>
        <p:spPr>
          <a:xfrm>
            <a:off x="628650" y="1400175"/>
            <a:ext cx="7886700" cy="5067300"/>
          </a:xfrm>
        </p:spPr>
        <p:txBody>
          <a:bodyPr>
            <a:normAutofit fontScale="77500" lnSpcReduction="20000"/>
          </a:bodyPr>
          <a:lstStyle/>
          <a:p>
            <a:pPr marL="0" lvl="0" indent="0">
              <a:buNone/>
            </a:pPr>
            <a:r>
              <a:rPr lang="en-US" sz="3300" b="1"/>
              <a:t>Kurikulum </a:t>
            </a:r>
            <a:endParaRPr lang="en-US" sz="2400"/>
          </a:p>
          <a:p>
            <a:pPr lvl="0"/>
            <a:r>
              <a:rPr lang="en-US"/>
              <a:t>Keterlibatan pemangku kepentingan dalam proses evaluasi.</a:t>
            </a:r>
            <a:endParaRPr lang="en-US" sz="2400"/>
          </a:p>
          <a:p>
            <a:r>
              <a:rPr lang="en-US"/>
              <a:t>Evaluasi dan pemutakhiran kurikulum melibatkan pemangku kepentingan internal dan eksternal, serta direview oleh pakar bidang ilmu program studinya.</a:t>
            </a:r>
            <a:endParaRPr lang="en-US" sz="2400"/>
          </a:p>
          <a:p>
            <a:pPr lvl="0"/>
            <a:r>
              <a:rPr lang="en-US"/>
              <a:t>Dokumen kurikulum.</a:t>
            </a:r>
            <a:endParaRPr lang="en-US" sz="2400"/>
          </a:p>
          <a:p>
            <a:r>
              <a:rPr lang="en-US"/>
              <a:t>Kesesuaian capaian pembelajaran dengan profil lulusan dan jenjang KKNI/SKKNI yang sesuai.</a:t>
            </a:r>
          </a:p>
          <a:p>
            <a:r>
              <a:rPr lang="en-US"/>
              <a:t>Ketepatan struktur kurikulum dalam pembentukan capaian pembelajaran.</a:t>
            </a:r>
          </a:p>
          <a:p>
            <a:r>
              <a:rPr lang="en-US"/>
              <a:t>Ketersediaan dokumen pemetaan capaian pembelajaran, bahan kajian dan matakuliah (atau dokumen sejenis lainnya).</a:t>
            </a:r>
          </a:p>
          <a:p>
            <a:endParaRPr lang="en-US"/>
          </a:p>
        </p:txBody>
      </p:sp>
    </p:spTree>
    <p:extLst>
      <p:ext uri="{BB962C8B-B14F-4D97-AF65-F5344CB8AC3E}">
        <p14:creationId xmlns="" xmlns:p14="http://schemas.microsoft.com/office/powerpoint/2010/main" val="14766079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lvl="0" indent="0">
              <a:buNone/>
            </a:pPr>
            <a:r>
              <a:rPr lang="en-US" b="1"/>
              <a:t>Pembelajaran</a:t>
            </a:r>
            <a:endParaRPr lang="en-US"/>
          </a:p>
          <a:p>
            <a:pPr lvl="0"/>
            <a:r>
              <a:rPr lang="en-US"/>
              <a:t>Karakteristik proses pembelajaran terdiri atas sifat interaktif, holistik, integratif, saintifik, kontekstual, tematik, efektif, kolaboratif, dan berpusat pada mahasiswa. Gambarkan bentuk karakteristik pembelajaran yang diterapkan di program studi sesuai dengan rumusan capaian pembelajaran.</a:t>
            </a:r>
          </a:p>
          <a:p>
            <a:pPr lvl="0"/>
            <a:r>
              <a:rPr lang="en-US"/>
              <a:t>Ketersediaan dokumen rencana pembelajaran semester (RPS) dengan kedalaman dan keluasan sesuai dengan capaian pembelajaran lulusan. </a:t>
            </a:r>
          </a:p>
          <a:p>
            <a:endParaRPr lang="en-US"/>
          </a:p>
        </p:txBody>
      </p:sp>
    </p:spTree>
    <p:extLst>
      <p:ext uri="{BB962C8B-B14F-4D97-AF65-F5344CB8AC3E}">
        <p14:creationId xmlns="" xmlns:p14="http://schemas.microsoft.com/office/powerpoint/2010/main" val="82962983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a:t>Tampilkan data pendidikan dengan teknik representasi yang relevan (misalnya: kurva tren, rasio, dan proporsi) dan komprehensif serta simpulkan kecenderungan yang terjadi. Data dan analisis yang disampaikan meliputi:</a:t>
            </a:r>
          </a:p>
          <a:p>
            <a:pPr lvl="0"/>
            <a:r>
              <a:rPr lang="en-US"/>
              <a:t>Struktur program dan beban belajar mahasiswa untuk mencapai capaian pembelajaran dari (Tabel 5.a LKPS).</a:t>
            </a:r>
          </a:p>
          <a:p>
            <a:pPr lvl="0"/>
            <a:r>
              <a:rPr lang="en-US"/>
              <a:t>Pembelajaran yang dilaksanakan dalam bentuk praktikum, praktik, atau praktik lapangan dari (Tabel 5.a LKPS).</a:t>
            </a:r>
          </a:p>
          <a:p>
            <a:pPr lvl="0"/>
            <a:r>
              <a:rPr lang="en-US"/>
              <a:t>Konversi bobot kredit mata kuliah ke jam praktikum/ praktik/praktik lapangan dari (Tabel 5.a LKPS). Diisi hanya untuk program Vokasi.</a:t>
            </a:r>
          </a:p>
          <a:p>
            <a:endParaRPr lang="en-US"/>
          </a:p>
        </p:txBody>
      </p:sp>
    </p:spTree>
    <p:extLst>
      <p:ext uri="{BB962C8B-B14F-4D97-AF65-F5344CB8AC3E}">
        <p14:creationId xmlns="" xmlns:p14="http://schemas.microsoft.com/office/powerpoint/2010/main" val="387514988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US"/>
              <a:t>Monitoring dan evaluasi pelaksanaan proses pembelajaran mencakup karakteristik, perencanaan, pelaksanaan, proses pembelajaran dan beban belajar mahasiswa untuk memperoleh capaian pembelajaran lulusan.</a:t>
            </a:r>
          </a:p>
          <a:p>
            <a:pPr lvl="0"/>
            <a:r>
              <a:rPr lang="en-US"/>
              <a:t>Mutu pelaksanaan penilaian pembelajaran (proses dan hasil belajar mahasiswa) untuk mengukur ketercapaian capaian pembelajaran lulusan berdasarkan prinsip penilaian yang mencakup: edukatif, otentik, objektif, akuntabel, dan transparan, yang dilakukan secara terintegrasi.</a:t>
            </a:r>
          </a:p>
          <a:p>
            <a:pPr marL="0" indent="0">
              <a:buNone/>
            </a:pPr>
            <a:endParaRPr lang="en-US"/>
          </a:p>
        </p:txBody>
      </p:sp>
    </p:spTree>
    <p:extLst>
      <p:ext uri="{BB962C8B-B14F-4D97-AF65-F5344CB8AC3E}">
        <p14:creationId xmlns="" xmlns:p14="http://schemas.microsoft.com/office/powerpoint/2010/main" val="180314313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Suasana akademik</a:t>
            </a:r>
            <a:endParaRPr lang="en-US"/>
          </a:p>
          <a:p>
            <a:pPr marL="0" indent="0">
              <a:buNone/>
            </a:pPr>
            <a:r>
              <a:rPr lang="en-US"/>
              <a:t>Keterlaksanaan dan keberkalaan program dan kegiatan akademik di luar kegiatan pembelajaran terstruktur untuk meningkatkan suasana akademik (kebebasan akademik, kebebasan mimbar akademik, dan otonomi keilmuan). Contoh: seminar ilmiah dan bedah buku. Jelaskan model-model interaksi antara dosen dan mahasiswa di luar kegiatan kurikuler.</a:t>
            </a:r>
          </a:p>
          <a:p>
            <a:pPr marL="0" indent="0">
              <a:buNone/>
            </a:pPr>
            <a:endParaRPr lang="en-US"/>
          </a:p>
        </p:txBody>
      </p:sp>
    </p:spTree>
    <p:extLst>
      <p:ext uri="{BB962C8B-B14F-4D97-AF65-F5344CB8AC3E}">
        <p14:creationId xmlns="" xmlns:p14="http://schemas.microsoft.com/office/powerpoint/2010/main" val="28869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70379" y="1430534"/>
            <a:ext cx="4394643" cy="79173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err="1" smtClean="0">
                <a:latin typeface="Arial Rounded MT Bold" panose="020F0704030504030204" pitchFamily="34" charset="0"/>
              </a:rPr>
              <a:t>Pendahuluan</a:t>
            </a:r>
            <a:endParaRPr lang="en-US">
              <a:latin typeface="Arial Rounded MT Bold" panose="020F0704030504030204" pitchFamily="34" charset="0"/>
            </a:endParaRPr>
          </a:p>
        </p:txBody>
      </p:sp>
      <p:sp>
        <p:nvSpPr>
          <p:cNvPr id="7" name="Rectangle 6">
            <a:hlinkClick r:id="rId2" action="ppaction://hlinksldjump"/>
          </p:cNvPr>
          <p:cNvSpPr/>
          <p:nvPr/>
        </p:nvSpPr>
        <p:spPr>
          <a:xfrm>
            <a:off x="4270379" y="2322714"/>
            <a:ext cx="4394643" cy="79173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smtClean="0">
                <a:latin typeface="Arial Rounded MT Bold" panose="020F0704030504030204" pitchFamily="34" charset="0"/>
              </a:rPr>
              <a:t>Laporan </a:t>
            </a:r>
            <a:r>
              <a:rPr lang="en-US" err="1" smtClean="0">
                <a:latin typeface="Arial Rounded MT Bold" panose="020F0704030504030204" pitchFamily="34" charset="0"/>
              </a:rPr>
              <a:t>Evaluasi</a:t>
            </a:r>
            <a:r>
              <a:rPr lang="en-US" smtClean="0">
                <a:latin typeface="Arial Rounded MT Bold" panose="020F0704030504030204" pitchFamily="34" charset="0"/>
              </a:rPr>
              <a:t> </a:t>
            </a:r>
            <a:r>
              <a:rPr lang="en-US" err="1" smtClean="0">
                <a:latin typeface="Arial Rounded MT Bold" panose="020F0704030504030204" pitchFamily="34" charset="0"/>
              </a:rPr>
              <a:t>Diri</a:t>
            </a:r>
            <a:r>
              <a:rPr lang="en-US" smtClean="0">
                <a:latin typeface="Arial Rounded MT Bold" panose="020F0704030504030204" pitchFamily="34" charset="0"/>
              </a:rPr>
              <a:t> (LED)</a:t>
            </a:r>
            <a:endParaRPr lang="en-US">
              <a:latin typeface="Arial Rounded MT Bold" panose="020F0704030504030204" pitchFamily="34" charset="0"/>
            </a:endParaRPr>
          </a:p>
        </p:txBody>
      </p:sp>
      <p:sp>
        <p:nvSpPr>
          <p:cNvPr id="8" name="Rectangle 7">
            <a:hlinkClick r:id="rId3" action="ppaction://hlinksldjump"/>
          </p:cNvPr>
          <p:cNvSpPr/>
          <p:nvPr/>
        </p:nvSpPr>
        <p:spPr>
          <a:xfrm>
            <a:off x="4270379" y="3198265"/>
            <a:ext cx="4394643" cy="79173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err="1" smtClean="0">
                <a:latin typeface="Arial Rounded MT Bold" panose="020F0704030504030204" pitchFamily="34" charset="0"/>
              </a:rPr>
              <a:t>Laporan</a:t>
            </a:r>
            <a:r>
              <a:rPr lang="en-US" smtClean="0">
                <a:latin typeface="Arial Rounded MT Bold" panose="020F0704030504030204" pitchFamily="34" charset="0"/>
              </a:rPr>
              <a:t> </a:t>
            </a:r>
            <a:r>
              <a:rPr lang="en-US" err="1" smtClean="0">
                <a:latin typeface="Arial Rounded MT Bold" panose="020F0704030504030204" pitchFamily="34" charset="0"/>
              </a:rPr>
              <a:t>Kinerja</a:t>
            </a:r>
            <a:r>
              <a:rPr lang="en-US" smtClean="0">
                <a:latin typeface="Arial Rounded MT Bold" panose="020F0704030504030204" pitchFamily="34" charset="0"/>
              </a:rPr>
              <a:t> Program Studi (LKPS)</a:t>
            </a:r>
            <a:endParaRPr lang="en-US">
              <a:latin typeface="Arial Rounded MT Bold" panose="020F0704030504030204" pitchFamily="34" charset="0"/>
            </a:endParaRPr>
          </a:p>
        </p:txBody>
      </p:sp>
      <p:sp>
        <p:nvSpPr>
          <p:cNvPr id="9" name="Rectangle 8">
            <a:hlinkClick r:id="rId4" action="ppaction://hlinksldjump"/>
          </p:cNvPr>
          <p:cNvSpPr/>
          <p:nvPr/>
        </p:nvSpPr>
        <p:spPr>
          <a:xfrm>
            <a:off x="4270379" y="4103274"/>
            <a:ext cx="4394643" cy="79173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err="1">
                <a:latin typeface="Arial Rounded MT Bold" panose="020F0704030504030204" pitchFamily="34" charset="0"/>
              </a:rPr>
              <a:t>Langkah-langkah</a:t>
            </a:r>
            <a:r>
              <a:rPr lang="en-US">
                <a:latin typeface="Arial Rounded MT Bold" panose="020F0704030504030204" pitchFamily="34" charset="0"/>
              </a:rPr>
              <a:t> </a:t>
            </a:r>
            <a:r>
              <a:rPr lang="en-US" err="1">
                <a:latin typeface="Arial Rounded MT Bold" panose="020F0704030504030204" pitchFamily="34" charset="0"/>
              </a:rPr>
              <a:t>Penyusunan</a:t>
            </a:r>
            <a:r>
              <a:rPr lang="en-US">
                <a:latin typeface="Arial Rounded MT Bold" panose="020F0704030504030204" pitchFamily="34" charset="0"/>
              </a:rPr>
              <a:t> </a:t>
            </a:r>
            <a:r>
              <a:rPr lang="en-US" err="1" smtClean="0">
                <a:latin typeface="Arial Rounded MT Bold" panose="020F0704030504030204" pitchFamily="34" charset="0"/>
              </a:rPr>
              <a:t>Dokumen</a:t>
            </a:r>
            <a:r>
              <a:rPr lang="en-US" smtClean="0">
                <a:latin typeface="Arial Rounded MT Bold" panose="020F0704030504030204" pitchFamily="34" charset="0"/>
              </a:rPr>
              <a:t> </a:t>
            </a:r>
            <a:r>
              <a:rPr lang="en-US" err="1" smtClean="0">
                <a:latin typeface="Arial Rounded MT Bold" panose="020F0704030504030204" pitchFamily="34" charset="0"/>
              </a:rPr>
              <a:t>Akreditasi</a:t>
            </a:r>
            <a:r>
              <a:rPr lang="en-US" smtClean="0">
                <a:latin typeface="Arial Rounded MT Bold" panose="020F0704030504030204" pitchFamily="34" charset="0"/>
              </a:rPr>
              <a:t> (LED </a:t>
            </a:r>
            <a:r>
              <a:rPr lang="en-US" err="1" smtClean="0">
                <a:latin typeface="Arial Rounded MT Bold" panose="020F0704030504030204" pitchFamily="34" charset="0"/>
              </a:rPr>
              <a:t>dan</a:t>
            </a:r>
            <a:r>
              <a:rPr lang="en-US" smtClean="0">
                <a:latin typeface="Arial Rounded MT Bold" panose="020F0704030504030204" pitchFamily="34" charset="0"/>
              </a:rPr>
              <a:t> LKPT)</a:t>
            </a:r>
            <a:endParaRPr lang="en-US">
              <a:latin typeface="Arial Rounded MT Bold" panose="020F0704030504030204" pitchFamily="34" charset="0"/>
            </a:endParaRPr>
          </a:p>
        </p:txBody>
      </p:sp>
      <p:sp>
        <p:nvSpPr>
          <p:cNvPr id="14" name="Oval 13"/>
          <p:cNvSpPr/>
          <p:nvPr/>
        </p:nvSpPr>
        <p:spPr>
          <a:xfrm>
            <a:off x="3374563" y="1472580"/>
            <a:ext cx="642257" cy="66562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smtClean="0">
                <a:solidFill>
                  <a:schemeClr val="tx1"/>
                </a:solidFill>
              </a:rPr>
              <a:t>1</a:t>
            </a:r>
            <a:endParaRPr lang="en-US" sz="2800">
              <a:solidFill>
                <a:schemeClr val="tx1"/>
              </a:solidFill>
            </a:endParaRPr>
          </a:p>
        </p:txBody>
      </p:sp>
      <p:sp>
        <p:nvSpPr>
          <p:cNvPr id="18" name="Oval 17"/>
          <p:cNvSpPr/>
          <p:nvPr/>
        </p:nvSpPr>
        <p:spPr>
          <a:xfrm>
            <a:off x="3374561" y="4166331"/>
            <a:ext cx="642257" cy="66562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smtClean="0">
                <a:solidFill>
                  <a:schemeClr val="tx1"/>
                </a:solidFill>
              </a:rPr>
              <a:t>4</a:t>
            </a:r>
            <a:endParaRPr lang="en-US" sz="2800">
              <a:solidFill>
                <a:schemeClr val="tx1"/>
              </a:solidFill>
            </a:endParaRPr>
          </a:p>
        </p:txBody>
      </p:sp>
      <p:sp>
        <p:nvSpPr>
          <p:cNvPr id="19" name="Oval 18"/>
          <p:cNvSpPr/>
          <p:nvPr/>
        </p:nvSpPr>
        <p:spPr>
          <a:xfrm>
            <a:off x="3374560" y="3261322"/>
            <a:ext cx="642257" cy="66562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smtClean="0">
                <a:solidFill>
                  <a:schemeClr val="tx1"/>
                </a:solidFill>
              </a:rPr>
              <a:t>3</a:t>
            </a:r>
            <a:endParaRPr lang="en-US" sz="2800">
              <a:solidFill>
                <a:schemeClr val="tx1"/>
              </a:solidFill>
            </a:endParaRPr>
          </a:p>
        </p:txBody>
      </p:sp>
      <p:sp>
        <p:nvSpPr>
          <p:cNvPr id="20" name="Oval 19"/>
          <p:cNvSpPr/>
          <p:nvPr/>
        </p:nvSpPr>
        <p:spPr>
          <a:xfrm>
            <a:off x="3374559" y="2390989"/>
            <a:ext cx="642257" cy="66562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smtClean="0">
                <a:solidFill>
                  <a:schemeClr val="tx1"/>
                </a:solidFill>
              </a:rPr>
              <a:t>2</a:t>
            </a:r>
            <a:endParaRPr lang="en-US" sz="2800">
              <a:solidFill>
                <a:schemeClr val="tx1"/>
              </a:solidFill>
            </a:endParaRPr>
          </a:p>
        </p:txBody>
      </p:sp>
      <p:sp>
        <p:nvSpPr>
          <p:cNvPr id="21" name="Chevron 20"/>
          <p:cNvSpPr/>
          <p:nvPr/>
        </p:nvSpPr>
        <p:spPr>
          <a:xfrm>
            <a:off x="2645224" y="955205"/>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35485"/>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latin typeface="Arial Rounded MT Bold" panose="020F0704030504030204" pitchFamily="34" charset="0"/>
              </a:rPr>
              <a:t>OUTLINE</a:t>
            </a:r>
            <a:endParaRPr lang="en-US" sz="2800">
              <a:latin typeface="Arial Rounded MT Bold" panose="020F0704030504030204" pitchFamily="34" charset="0"/>
            </a:endParaRPr>
          </a:p>
        </p:txBody>
      </p:sp>
      <p:sp>
        <p:nvSpPr>
          <p:cNvPr id="23" name="Rectangle 22"/>
          <p:cNvSpPr/>
          <p:nvPr/>
        </p:nvSpPr>
        <p:spPr>
          <a:xfrm>
            <a:off x="4281261" y="5006786"/>
            <a:ext cx="4394643" cy="79173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err="1" smtClean="0">
                <a:latin typeface="Arial Rounded MT Bold" panose="020F0704030504030204" pitchFamily="34" charset="0"/>
              </a:rPr>
              <a:t>Penutup</a:t>
            </a:r>
            <a:endParaRPr lang="en-US">
              <a:latin typeface="Arial Rounded MT Bold" panose="020F0704030504030204" pitchFamily="34" charset="0"/>
            </a:endParaRPr>
          </a:p>
        </p:txBody>
      </p:sp>
      <p:sp>
        <p:nvSpPr>
          <p:cNvPr id="24" name="Oval 23"/>
          <p:cNvSpPr/>
          <p:nvPr/>
        </p:nvSpPr>
        <p:spPr>
          <a:xfrm>
            <a:off x="3385443" y="5069843"/>
            <a:ext cx="642257" cy="66562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a:solidFill>
                  <a:schemeClr val="tx1"/>
                </a:solidFill>
              </a:rPr>
              <a:t>5</a:t>
            </a:r>
          </a:p>
        </p:txBody>
      </p:sp>
    </p:spTree>
    <p:extLst>
      <p:ext uri="{BB962C8B-B14F-4D97-AF65-F5344CB8AC3E}">
        <p14:creationId xmlns="" xmlns:p14="http://schemas.microsoft.com/office/powerpoint/2010/main" val="81382287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r>
              <a:rPr lang="en-US"/>
              <a:t>Indikator kinerja tambahan adalah indikator proses pendidikan lain yang ditetapkan oleh masing masing perguruan tinggi untuk melampaui SN- 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90571127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Evaluasi Capaian Kinerja</a:t>
            </a:r>
            <a:endParaRPr lang="en-US"/>
          </a:p>
          <a:p>
            <a:pPr marL="0" indent="0">
              <a:buNone/>
            </a:pPr>
            <a:r>
              <a:rPr lang="en-US"/>
              <a:t>Berisi deskripsi dan analisis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institusi.</a:t>
            </a:r>
          </a:p>
          <a:p>
            <a:pPr marL="0" indent="0">
              <a:buNone/>
            </a:pPr>
            <a:endParaRPr lang="en-US"/>
          </a:p>
        </p:txBody>
      </p:sp>
    </p:spTree>
    <p:extLst>
      <p:ext uri="{BB962C8B-B14F-4D97-AF65-F5344CB8AC3E}">
        <p14:creationId xmlns="" xmlns:p14="http://schemas.microsoft.com/office/powerpoint/2010/main" val="196930951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Penjaminan Mutu Pendidikan</a:t>
            </a:r>
            <a:endParaRPr lang="en-US"/>
          </a:p>
          <a:p>
            <a:pPr marL="0" indent="0">
              <a:buNone/>
            </a:pPr>
            <a:r>
              <a:rPr lang="en-US"/>
              <a:t>Berisi deskripsi dan bukti sahih tentang implementasi sistem penjaminan mutu di UPPS yang sesuai dengan standar mutu perguruan tinggi terkait pendidikan mengikuti siklus penetapan, pelaksanaan, evaluasi, pengendalian, dan perbaikan berkelanjutan (PPEPP).</a:t>
            </a:r>
          </a:p>
          <a:p>
            <a:endParaRPr lang="en-US"/>
          </a:p>
        </p:txBody>
      </p:sp>
    </p:spTree>
    <p:extLst>
      <p:ext uri="{BB962C8B-B14F-4D97-AF65-F5344CB8AC3E}">
        <p14:creationId xmlns="" xmlns:p14="http://schemas.microsoft.com/office/powerpoint/2010/main" val="221612649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Kepuasan Pengguna</a:t>
            </a:r>
            <a:endParaRPr lang="en-US"/>
          </a:p>
          <a:p>
            <a:pPr lvl="0"/>
            <a:r>
              <a:rPr lang="en-US"/>
              <a:t>Deskripsi sistem untuk mengukur kepuasan mahasiswa terhadap proses pendidikan, termasuk kejelasan instrumen yang digunakan, pelaksanaan, perekaman, analisis data, dan tindak lanjutnya (Tabel 5.c LKPS).</a:t>
            </a:r>
          </a:p>
          <a:p>
            <a:r>
              <a:rPr lang="en-US" smtClean="0"/>
              <a:t>Ketersediaan </a:t>
            </a:r>
            <a:r>
              <a:rPr lang="en-US"/>
              <a:t>bukti yang sahih tentang hasil pengukuran kepuasan mahasiswa yang dilaksanakan secara konsisten, dan ditindaklanjuti secara berkala dan tersistem.</a:t>
            </a:r>
          </a:p>
          <a:p>
            <a:endParaRPr lang="en-US"/>
          </a:p>
        </p:txBody>
      </p:sp>
    </p:spTree>
    <p:extLst>
      <p:ext uri="{BB962C8B-B14F-4D97-AF65-F5344CB8AC3E}">
        <p14:creationId xmlns="" xmlns:p14="http://schemas.microsoft.com/office/powerpoint/2010/main" val="89736297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smtClean="0"/>
              <a:t>Simpulan </a:t>
            </a:r>
            <a:r>
              <a:rPr lang="en-US" b="1"/>
              <a:t>Hasil Evaluasi serta Tindak Lanjut</a:t>
            </a:r>
            <a:endParaRPr lang="en-US"/>
          </a:p>
          <a:p>
            <a:pPr marL="0" indent="0">
              <a:buNone/>
            </a:pPr>
            <a:r>
              <a:rPr lang="en-US"/>
              <a:t>Berisi ringkasan dari: pemosisian, masalah dan akar masalah, serta rencana perbaikan dan pengembangan UPPS dan program studi.</a:t>
            </a:r>
          </a:p>
          <a:p>
            <a:endParaRPr lang="en-US"/>
          </a:p>
        </p:txBody>
      </p:sp>
    </p:spTree>
    <p:extLst>
      <p:ext uri="{BB962C8B-B14F-4D97-AF65-F5344CB8AC3E}">
        <p14:creationId xmlns="" xmlns:p14="http://schemas.microsoft.com/office/powerpoint/2010/main" val="1456802176"/>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Penelitian</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a:solidFill>
                  <a:srgbClr val="FFFF00"/>
                </a:solidFill>
                <a:latin typeface="Arial Rounded MT Bold" panose="020F0704030504030204" pitchFamily="34" charset="0"/>
              </a:rPr>
              <a:t>7</a:t>
            </a:r>
          </a:p>
        </p:txBody>
      </p:sp>
      <p:sp>
        <p:nvSpPr>
          <p:cNvPr id="2" name="TextBox 1"/>
          <p:cNvSpPr txBox="1"/>
          <p:nvPr/>
        </p:nvSpPr>
        <p:spPr>
          <a:xfrm>
            <a:off x="3400797" y="1884005"/>
            <a:ext cx="5082362" cy="4154984"/>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smtClean="0">
                <a:solidFill>
                  <a:srgbClr val="0070C0"/>
                </a:solidFill>
              </a:rPr>
              <a:t>Penjaminan Mutu Proses Penelitian</a:t>
            </a:r>
            <a:endParaRPr lang="en-US" sz="2400" smtClean="0">
              <a:solidFill>
                <a:srgbClr val="0070C0"/>
              </a:solidFill>
            </a:endParaRPr>
          </a:p>
          <a:p>
            <a:pPr marL="514350" indent="-514350">
              <a:buFont typeface="+mj-lt"/>
              <a:buAutoNum type="arabicPeriod"/>
            </a:pPr>
            <a:r>
              <a:rPr lang="en-US" sz="2400" b="1" smtClean="0">
                <a:solidFill>
                  <a:srgbClr val="0070C0"/>
                </a:solidFill>
              </a:rPr>
              <a:t>Kepuasan </a:t>
            </a:r>
            <a:r>
              <a:rPr lang="en-US" sz="2400" b="1">
                <a:solidFill>
                  <a:srgbClr val="0070C0"/>
                </a:solidFill>
              </a:rPr>
              <a:t>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423153119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Latar Belakang </a:t>
            </a:r>
            <a:endParaRPr lang="en-US"/>
          </a:p>
          <a:p>
            <a:pPr marL="0" indent="0">
              <a:buNone/>
            </a:pPr>
            <a:endParaRPr lang="en-US" smtClean="0"/>
          </a:p>
          <a:p>
            <a:pPr marL="0" indent="0">
              <a:buNone/>
            </a:pPr>
            <a:r>
              <a:rPr lang="en-US" smtClean="0"/>
              <a:t>Bagian </a:t>
            </a:r>
            <a:r>
              <a:rPr lang="en-US"/>
              <a:t>ini mencakup latar belakang, tujuan, dan rasional strategi pencapaian standar penelitian yang mencakup: perencanaan, pelaksanaan, dan pelaporan penelitian yang didasarkan atas analisis internal dan eksternal, serta posisi dan keunggulan pada bidang keilmuan program studi.</a:t>
            </a:r>
          </a:p>
          <a:p>
            <a:endParaRPr lang="en-US"/>
          </a:p>
        </p:txBody>
      </p:sp>
    </p:spTree>
    <p:extLst>
      <p:ext uri="{BB962C8B-B14F-4D97-AF65-F5344CB8AC3E}">
        <p14:creationId xmlns="" xmlns:p14="http://schemas.microsoft.com/office/powerpoint/2010/main" val="282105601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Kebijakan </a:t>
            </a:r>
            <a:endParaRPr lang="en-US"/>
          </a:p>
          <a:p>
            <a:pPr marL="0" indent="0">
              <a:buNone/>
            </a:pPr>
            <a:endParaRPr lang="en-US" smtClean="0"/>
          </a:p>
          <a:p>
            <a:pPr marL="0" indent="0">
              <a:buNone/>
            </a:pPr>
            <a:r>
              <a:rPr lang="en-US" smtClean="0"/>
              <a:t>Berisi </a:t>
            </a:r>
            <a:r>
              <a:rPr lang="en-US"/>
              <a:t>deskripsi dokumen formal kebijakan penelitian mahasiswa dan penelitian dosen yang melibatkan mahasiswa yang sesuai dengan peta jalan penelitian perguruan tinggi.</a:t>
            </a:r>
          </a:p>
          <a:p>
            <a:endParaRPr lang="en-US"/>
          </a:p>
        </p:txBody>
      </p:sp>
    </p:spTree>
    <p:extLst>
      <p:ext uri="{BB962C8B-B14F-4D97-AF65-F5344CB8AC3E}">
        <p14:creationId xmlns="" xmlns:p14="http://schemas.microsoft.com/office/powerpoint/2010/main" val="131565563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lvl="0" indent="0">
              <a:buNone/>
            </a:pPr>
            <a:r>
              <a:rPr lang="en-US" b="1"/>
              <a:t>Strategi Pencapaian Standar</a:t>
            </a:r>
            <a:endParaRPr lang="en-US"/>
          </a:p>
          <a:p>
            <a:r>
              <a:rPr lang="en-US"/>
              <a:t>Bagian ini mencakup strategi UPPS dalam pencapaian standar yang sudah ditetapkan oleh perguruan tinggi terkait penelitian di UPPS.</a:t>
            </a:r>
          </a:p>
          <a:p>
            <a:r>
              <a:rPr lang="en-US"/>
              <a:t>Pada bagian ini juga harus diuraikan bagaimana UPPS mengalokasikan sumber daya untuk mencapai standar yang telah ditetapkan serta mekanisme kontrol pencapaiannya.  </a:t>
            </a:r>
          </a:p>
          <a:p>
            <a:endParaRPr lang="en-US"/>
          </a:p>
        </p:txBody>
      </p:sp>
    </p:spTree>
    <p:extLst>
      <p:ext uri="{BB962C8B-B14F-4D97-AF65-F5344CB8AC3E}">
        <p14:creationId xmlns="" xmlns:p14="http://schemas.microsoft.com/office/powerpoint/2010/main" val="307155540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Indikator Kinerja </a:t>
            </a:r>
            <a:r>
              <a:rPr lang="en-US" b="1" smtClean="0"/>
              <a:t>Utama</a:t>
            </a:r>
            <a:endParaRPr lang="en-US"/>
          </a:p>
        </p:txBody>
      </p:sp>
      <p:sp>
        <p:nvSpPr>
          <p:cNvPr id="3" name="Content Placeholder 2"/>
          <p:cNvSpPr>
            <a:spLocks noGrp="1"/>
          </p:cNvSpPr>
          <p:nvPr>
            <p:ph idx="1"/>
          </p:nvPr>
        </p:nvSpPr>
        <p:spPr>
          <a:xfrm>
            <a:off x="628650" y="1485900"/>
            <a:ext cx="7886700" cy="5067300"/>
          </a:xfrm>
        </p:spPr>
        <p:txBody>
          <a:bodyPr>
            <a:normAutofit fontScale="77500" lnSpcReduction="20000"/>
          </a:bodyPr>
          <a:lstStyle/>
          <a:p>
            <a:r>
              <a:rPr lang="en-US"/>
              <a:t>Tampilkan data penelitian dengan representasi yang komprehensif serta simpulkan kecenderungan yang terjadi, seperti kurva tren, rasio, proporsi yang meliputi:</a:t>
            </a:r>
          </a:p>
          <a:p>
            <a:pPr lvl="0"/>
            <a:r>
              <a:rPr lang="en-US"/>
              <a:t>Kegiatan penelitian dosen yang melibatkan mahasiswa dalam 3 tahun terakhir (Tabel 6.b.1 LKPS). Diisi hanya untuk program Magister/Magister Terapan/Doktor/Doktor Terapan.</a:t>
            </a:r>
          </a:p>
          <a:p>
            <a:pPr lvl="0"/>
            <a:r>
              <a:rPr lang="en-US"/>
              <a:t>Keterlibatan Mahasiswa dalam Penelitian Dosen dalam 3 tahun terakhir (Tabel 6.b.2 LKPS).</a:t>
            </a:r>
          </a:p>
          <a:p>
            <a:pPr lvl="0"/>
            <a:r>
              <a:rPr lang="en-US"/>
              <a:t>Pemanfaatan hasil penelitian dalam pembelajaran dalam 3 tahun terakhir dari (Tabel 5.b LKPS). Kaitkan dengan agenda penelitian dosen yang merupakan penjabaran dari peta jalan penelitian UPPS dan mendukung capaian pembelajaran. </a:t>
            </a:r>
          </a:p>
          <a:p>
            <a:endParaRPr lang="en-US"/>
          </a:p>
        </p:txBody>
      </p:sp>
    </p:spTree>
    <p:extLst>
      <p:ext uri="{BB962C8B-B14F-4D97-AF65-F5344CB8AC3E}">
        <p14:creationId xmlns="" xmlns:p14="http://schemas.microsoft.com/office/powerpoint/2010/main" val="1846385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79903" y="591467"/>
            <a:ext cx="4394643"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b="1">
                <a:solidFill>
                  <a:srgbClr val="FFFF00"/>
                </a:solidFill>
              </a:rPr>
              <a:t>Visi, Misi, Tujuan, dan Strategi</a:t>
            </a:r>
            <a:endParaRPr lang="en-US" b="1">
              <a:solidFill>
                <a:srgbClr val="FFFF00"/>
              </a:solidFill>
              <a:latin typeface="Arial Rounded MT Bold" panose="020F0704030504030204" pitchFamily="34" charset="0"/>
            </a:endParaRPr>
          </a:p>
        </p:txBody>
      </p:sp>
      <p:sp>
        <p:nvSpPr>
          <p:cNvPr id="14" name="Oval 13"/>
          <p:cNvSpPr/>
          <p:nvPr/>
        </p:nvSpPr>
        <p:spPr>
          <a:xfrm>
            <a:off x="3523423" y="616703"/>
            <a:ext cx="453158" cy="460132"/>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b="1" smtClean="0">
                <a:solidFill>
                  <a:schemeClr val="bg1"/>
                </a:solidFill>
              </a:rPr>
              <a:t>1</a:t>
            </a:r>
            <a:endParaRPr lang="en-US" sz="2000" b="1">
              <a:solidFill>
                <a:schemeClr val="bg1"/>
              </a:solidFill>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9 Kriteria </a:t>
            </a:r>
            <a:endParaRPr lang="en-US" sz="2800">
              <a:solidFill>
                <a:srgbClr val="FFFF00"/>
              </a:solidFill>
              <a:latin typeface="Arial Rounded MT Bold" panose="020F0704030504030204" pitchFamily="34" charset="0"/>
            </a:endParaRPr>
          </a:p>
        </p:txBody>
      </p:sp>
      <p:sp>
        <p:nvSpPr>
          <p:cNvPr id="28" name="Rectangle 27"/>
          <p:cNvSpPr/>
          <p:nvPr/>
        </p:nvSpPr>
        <p:spPr>
          <a:xfrm>
            <a:off x="4279903" y="1232651"/>
            <a:ext cx="4394643"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b="1">
                <a:solidFill>
                  <a:srgbClr val="FFFF00"/>
                </a:solidFill>
              </a:rPr>
              <a:t>Tata Pamong, Tata Kelola, dan Kerjasama</a:t>
            </a:r>
            <a:endParaRPr lang="en-US" b="1">
              <a:solidFill>
                <a:srgbClr val="FFFF00"/>
              </a:solidFill>
              <a:latin typeface="Arial Rounded MT Bold" panose="020F0704030504030204" pitchFamily="34" charset="0"/>
            </a:endParaRPr>
          </a:p>
        </p:txBody>
      </p:sp>
      <p:sp>
        <p:nvSpPr>
          <p:cNvPr id="29" name="Oval 28"/>
          <p:cNvSpPr/>
          <p:nvPr/>
        </p:nvSpPr>
        <p:spPr>
          <a:xfrm>
            <a:off x="3523423" y="1257887"/>
            <a:ext cx="453158" cy="460132"/>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b="1" smtClean="0">
                <a:solidFill>
                  <a:schemeClr val="bg1"/>
                </a:solidFill>
              </a:rPr>
              <a:t>2</a:t>
            </a:r>
            <a:endParaRPr lang="en-US" sz="2000" b="1">
              <a:solidFill>
                <a:schemeClr val="bg1"/>
              </a:solidFill>
            </a:endParaRPr>
          </a:p>
        </p:txBody>
      </p:sp>
      <p:sp>
        <p:nvSpPr>
          <p:cNvPr id="30" name="Rectangle 29"/>
          <p:cNvSpPr/>
          <p:nvPr/>
        </p:nvSpPr>
        <p:spPr>
          <a:xfrm>
            <a:off x="4279903" y="1867747"/>
            <a:ext cx="4394643"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b="1">
                <a:solidFill>
                  <a:srgbClr val="FFFF00"/>
                </a:solidFill>
              </a:rPr>
              <a:t>Mahasiswa</a:t>
            </a:r>
            <a:endParaRPr lang="en-US" b="1">
              <a:solidFill>
                <a:srgbClr val="FFFF00"/>
              </a:solidFill>
              <a:latin typeface="Arial Rounded MT Bold" panose="020F0704030504030204" pitchFamily="34" charset="0"/>
            </a:endParaRPr>
          </a:p>
        </p:txBody>
      </p:sp>
      <p:sp>
        <p:nvSpPr>
          <p:cNvPr id="31" name="Oval 30"/>
          <p:cNvSpPr/>
          <p:nvPr/>
        </p:nvSpPr>
        <p:spPr>
          <a:xfrm>
            <a:off x="3523423" y="1892983"/>
            <a:ext cx="453158" cy="460132"/>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b="1" smtClean="0">
                <a:solidFill>
                  <a:schemeClr val="bg1"/>
                </a:solidFill>
              </a:rPr>
              <a:t>3</a:t>
            </a:r>
            <a:endParaRPr lang="en-US" sz="2000" b="1">
              <a:solidFill>
                <a:schemeClr val="bg1"/>
              </a:solidFill>
            </a:endParaRPr>
          </a:p>
        </p:txBody>
      </p:sp>
      <p:sp>
        <p:nvSpPr>
          <p:cNvPr id="32" name="Rectangle 31"/>
          <p:cNvSpPr/>
          <p:nvPr/>
        </p:nvSpPr>
        <p:spPr>
          <a:xfrm>
            <a:off x="4279903" y="2503348"/>
            <a:ext cx="4394643"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b="1">
                <a:solidFill>
                  <a:srgbClr val="FFFF00"/>
                </a:solidFill>
              </a:rPr>
              <a:t>Sumber Daya Manusia</a:t>
            </a:r>
            <a:endParaRPr lang="en-US" b="1">
              <a:solidFill>
                <a:srgbClr val="FFFF00"/>
              </a:solidFill>
              <a:latin typeface="Arial Rounded MT Bold" panose="020F0704030504030204" pitchFamily="34" charset="0"/>
            </a:endParaRPr>
          </a:p>
        </p:txBody>
      </p:sp>
      <p:sp>
        <p:nvSpPr>
          <p:cNvPr id="33" name="Oval 32"/>
          <p:cNvSpPr/>
          <p:nvPr/>
        </p:nvSpPr>
        <p:spPr>
          <a:xfrm>
            <a:off x="3523423" y="2528584"/>
            <a:ext cx="453158" cy="460132"/>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b="1" smtClean="0">
                <a:solidFill>
                  <a:schemeClr val="bg1"/>
                </a:solidFill>
              </a:rPr>
              <a:t>4</a:t>
            </a:r>
            <a:endParaRPr lang="en-US" sz="2000" b="1">
              <a:solidFill>
                <a:schemeClr val="bg1"/>
              </a:solidFill>
            </a:endParaRPr>
          </a:p>
        </p:txBody>
      </p:sp>
      <p:sp>
        <p:nvSpPr>
          <p:cNvPr id="34" name="Rectangle 33"/>
          <p:cNvSpPr/>
          <p:nvPr/>
        </p:nvSpPr>
        <p:spPr>
          <a:xfrm>
            <a:off x="4279903" y="3128316"/>
            <a:ext cx="4394643" cy="534321"/>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b="1">
                <a:solidFill>
                  <a:srgbClr val="FFFF00"/>
                </a:solidFill>
              </a:rPr>
              <a:t>Keuangan, Sarana, dan Prasarana</a:t>
            </a:r>
            <a:endParaRPr lang="en-US" b="1">
              <a:solidFill>
                <a:srgbClr val="FFFF00"/>
              </a:solidFill>
              <a:latin typeface="Arial Rounded MT Bold" panose="020F0704030504030204" pitchFamily="34" charset="0"/>
            </a:endParaRPr>
          </a:p>
        </p:txBody>
      </p:sp>
      <p:sp>
        <p:nvSpPr>
          <p:cNvPr id="35" name="Oval 34"/>
          <p:cNvSpPr/>
          <p:nvPr/>
        </p:nvSpPr>
        <p:spPr>
          <a:xfrm>
            <a:off x="3523423" y="3153552"/>
            <a:ext cx="453158" cy="460132"/>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b="1" smtClean="0">
                <a:solidFill>
                  <a:schemeClr val="bg1"/>
                </a:solidFill>
              </a:rPr>
              <a:t>5</a:t>
            </a:r>
            <a:endParaRPr lang="en-US" sz="2000" b="1">
              <a:solidFill>
                <a:schemeClr val="bg1"/>
              </a:solidFill>
            </a:endParaRPr>
          </a:p>
        </p:txBody>
      </p:sp>
      <p:sp>
        <p:nvSpPr>
          <p:cNvPr id="36" name="Rectangle 35"/>
          <p:cNvSpPr/>
          <p:nvPr/>
        </p:nvSpPr>
        <p:spPr>
          <a:xfrm>
            <a:off x="4279903" y="3753284"/>
            <a:ext cx="4394643" cy="534321"/>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lvl="0"/>
            <a:r>
              <a:rPr lang="en-US" b="1">
                <a:solidFill>
                  <a:srgbClr val="FFFF00"/>
                </a:solidFill>
              </a:rPr>
              <a:t>Pendidikan</a:t>
            </a:r>
            <a:endParaRPr lang="en-US" b="1">
              <a:solidFill>
                <a:srgbClr val="FFFF00"/>
              </a:solidFill>
              <a:latin typeface="Arial Rounded MT Bold" panose="020F0704030504030204" pitchFamily="34" charset="0"/>
            </a:endParaRPr>
          </a:p>
        </p:txBody>
      </p:sp>
      <p:sp>
        <p:nvSpPr>
          <p:cNvPr id="37" name="Oval 36"/>
          <p:cNvSpPr/>
          <p:nvPr/>
        </p:nvSpPr>
        <p:spPr>
          <a:xfrm>
            <a:off x="3523423" y="3778520"/>
            <a:ext cx="453158" cy="460132"/>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000" b="1" smtClean="0">
                <a:solidFill>
                  <a:schemeClr val="bg1"/>
                </a:solidFill>
              </a:rPr>
              <a:t>6</a:t>
            </a:r>
            <a:endParaRPr lang="en-US" sz="2000" b="1">
              <a:solidFill>
                <a:schemeClr val="bg1"/>
              </a:solidFill>
            </a:endParaRPr>
          </a:p>
        </p:txBody>
      </p:sp>
      <p:sp>
        <p:nvSpPr>
          <p:cNvPr id="38" name="Rectangle 37"/>
          <p:cNvSpPr/>
          <p:nvPr/>
        </p:nvSpPr>
        <p:spPr>
          <a:xfrm>
            <a:off x="4279903" y="4388886"/>
            <a:ext cx="4394643" cy="53432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r>
              <a:rPr lang="en-US" b="1">
                <a:solidFill>
                  <a:srgbClr val="FFFF00"/>
                </a:solidFill>
              </a:rPr>
              <a:t>Penelitian</a:t>
            </a:r>
            <a:endParaRPr lang="en-US" b="1">
              <a:solidFill>
                <a:srgbClr val="FFFF00"/>
              </a:solidFill>
              <a:latin typeface="Arial Rounded MT Bold" panose="020F0704030504030204" pitchFamily="34" charset="0"/>
            </a:endParaRPr>
          </a:p>
        </p:txBody>
      </p:sp>
      <p:sp>
        <p:nvSpPr>
          <p:cNvPr id="39" name="Oval 38"/>
          <p:cNvSpPr/>
          <p:nvPr/>
        </p:nvSpPr>
        <p:spPr>
          <a:xfrm>
            <a:off x="3523423" y="4414122"/>
            <a:ext cx="453158" cy="4601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smtClean="0">
                <a:solidFill>
                  <a:schemeClr val="bg1"/>
                </a:solidFill>
              </a:rPr>
              <a:t>7</a:t>
            </a:r>
            <a:endParaRPr lang="en-US" sz="2000" b="1">
              <a:solidFill>
                <a:schemeClr val="bg1"/>
              </a:solidFill>
            </a:endParaRPr>
          </a:p>
        </p:txBody>
      </p:sp>
      <p:sp>
        <p:nvSpPr>
          <p:cNvPr id="40" name="Rectangle 39"/>
          <p:cNvSpPr/>
          <p:nvPr/>
        </p:nvSpPr>
        <p:spPr>
          <a:xfrm>
            <a:off x="4279903" y="5035120"/>
            <a:ext cx="4394643" cy="53432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r>
              <a:rPr lang="en-US" b="1">
                <a:solidFill>
                  <a:srgbClr val="FFFF00"/>
                </a:solidFill>
              </a:rPr>
              <a:t>Pengabdian kepada Masyarakat</a:t>
            </a:r>
            <a:endParaRPr lang="en-US" b="1">
              <a:solidFill>
                <a:srgbClr val="FFFF00"/>
              </a:solidFill>
              <a:latin typeface="Arial Rounded MT Bold" panose="020F0704030504030204" pitchFamily="34" charset="0"/>
            </a:endParaRPr>
          </a:p>
        </p:txBody>
      </p:sp>
      <p:sp>
        <p:nvSpPr>
          <p:cNvPr id="41" name="Oval 40"/>
          <p:cNvSpPr/>
          <p:nvPr/>
        </p:nvSpPr>
        <p:spPr>
          <a:xfrm>
            <a:off x="3523423" y="5060356"/>
            <a:ext cx="453158" cy="4601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smtClean="0">
                <a:solidFill>
                  <a:schemeClr val="bg1"/>
                </a:solidFill>
              </a:rPr>
              <a:t>8</a:t>
            </a:r>
            <a:endParaRPr lang="en-US" sz="2000" b="1">
              <a:solidFill>
                <a:schemeClr val="bg1"/>
              </a:solidFill>
            </a:endParaRPr>
          </a:p>
        </p:txBody>
      </p:sp>
      <p:sp>
        <p:nvSpPr>
          <p:cNvPr id="42" name="Rectangle 41"/>
          <p:cNvSpPr/>
          <p:nvPr/>
        </p:nvSpPr>
        <p:spPr>
          <a:xfrm>
            <a:off x="4279903" y="5697570"/>
            <a:ext cx="4394643" cy="53432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r>
              <a:rPr lang="en-US" b="1">
                <a:solidFill>
                  <a:srgbClr val="FFFF00"/>
                </a:solidFill>
              </a:rPr>
              <a:t>Luaran dan Capaian Tridharma</a:t>
            </a:r>
            <a:endParaRPr lang="en-US" b="1">
              <a:solidFill>
                <a:srgbClr val="FFFF00"/>
              </a:solidFill>
              <a:latin typeface="Arial Rounded MT Bold" panose="020F0704030504030204" pitchFamily="34" charset="0"/>
            </a:endParaRPr>
          </a:p>
        </p:txBody>
      </p:sp>
      <p:sp>
        <p:nvSpPr>
          <p:cNvPr id="43" name="Oval 42"/>
          <p:cNvSpPr/>
          <p:nvPr/>
        </p:nvSpPr>
        <p:spPr>
          <a:xfrm>
            <a:off x="3523423" y="5722806"/>
            <a:ext cx="453158" cy="460132"/>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000" b="1" smtClean="0">
                <a:solidFill>
                  <a:schemeClr val="bg1"/>
                </a:solidFill>
              </a:rPr>
              <a:t>9</a:t>
            </a:r>
            <a:endParaRPr lang="en-US" sz="2000" b="1">
              <a:solidFill>
                <a:schemeClr val="bg1"/>
              </a:solidFill>
            </a:endParaRPr>
          </a:p>
        </p:txBody>
      </p:sp>
    </p:spTree>
    <p:extLst>
      <p:ext uri="{BB962C8B-B14F-4D97-AF65-F5344CB8AC3E}">
        <p14:creationId xmlns="" xmlns:p14="http://schemas.microsoft.com/office/powerpoint/2010/main" val="324672766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8650" y="1825625"/>
            <a:ext cx="7886700" cy="4718050"/>
          </a:xfrm>
        </p:spPr>
        <p:txBody>
          <a:bodyPr>
            <a:normAutofit fontScale="85000" lnSpcReduction="20000"/>
          </a:bodyPr>
          <a:lstStyle/>
          <a:p>
            <a:r>
              <a:rPr lang="en-US"/>
              <a:t>Relevansi penelitian pada UPPS mencakup unsur-unsur sebagai berikut: </a:t>
            </a:r>
          </a:p>
          <a:p>
            <a:pPr lvl="0"/>
            <a:r>
              <a:rPr lang="en-US"/>
              <a:t>memiliki peta jalan yang memayungi tema penelitian dosen dan mahasiswa serta pengembangan keilmuan program studi. </a:t>
            </a:r>
          </a:p>
          <a:p>
            <a:pPr lvl="0"/>
            <a:r>
              <a:rPr lang="en-US"/>
              <a:t>dosen dan mahasiswa melaksanakan penelitian sesuai dengan peta jalan penelitian. </a:t>
            </a:r>
          </a:p>
          <a:p>
            <a:pPr lvl="0"/>
            <a:r>
              <a:rPr lang="en-US"/>
              <a:t>melakukan evaluasi kesesuaian penelitian dosen dan mahasiswa dengan peta jalan, dan </a:t>
            </a:r>
          </a:p>
          <a:p>
            <a:pPr lvl="0"/>
            <a:r>
              <a:rPr lang="en-US"/>
              <a:t>menggunakan hasil evaluasi untuk perbaikan relevansi penelitian dan pengembangan keilmuan program studi.</a:t>
            </a:r>
          </a:p>
          <a:p>
            <a:endParaRPr lang="en-US"/>
          </a:p>
        </p:txBody>
      </p:sp>
    </p:spTree>
    <p:extLst>
      <p:ext uri="{BB962C8B-B14F-4D97-AF65-F5344CB8AC3E}">
        <p14:creationId xmlns="" xmlns:p14="http://schemas.microsoft.com/office/powerpoint/2010/main" val="193792974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Indikator Kinerja Tambahan</a:t>
            </a:r>
            <a:endParaRPr lang="en-US"/>
          </a:p>
          <a:p>
            <a:pPr marL="0" indent="0">
              <a:buNone/>
            </a:pPr>
            <a:endParaRPr lang="en-US" smtClean="0"/>
          </a:p>
          <a:p>
            <a:pPr marL="0" indent="0">
              <a:buNone/>
            </a:pPr>
            <a:r>
              <a:rPr lang="en-US" smtClean="0"/>
              <a:t>Indikator </a:t>
            </a:r>
            <a:r>
              <a:rPr lang="en-US"/>
              <a:t>kinerja tambahan adalah indikator proses penelitian lain yang ditetapkan oleh masing-masing perguruan tinggi melampaui SN-DIKTI. Data indikator kinerja tambahan yang sahih harus diukur, dimonitor, dikaji dan dianalisis untuk perbaikan berkelanjutan.</a:t>
            </a:r>
          </a:p>
          <a:p>
            <a:endParaRPr lang="en-US"/>
          </a:p>
        </p:txBody>
      </p:sp>
    </p:spTree>
    <p:extLst>
      <p:ext uri="{BB962C8B-B14F-4D97-AF65-F5344CB8AC3E}">
        <p14:creationId xmlns="" xmlns:p14="http://schemas.microsoft.com/office/powerpoint/2010/main" val="227747361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8650" y="1690690"/>
            <a:ext cx="7886700" cy="4919660"/>
          </a:xfrm>
        </p:spPr>
        <p:txBody>
          <a:bodyPr>
            <a:normAutofit fontScale="92500" lnSpcReduction="10000"/>
          </a:bodyPr>
          <a:lstStyle/>
          <a:p>
            <a:pPr marL="0" lvl="0" indent="0">
              <a:buNone/>
            </a:pPr>
            <a:r>
              <a:rPr lang="en-US" b="1"/>
              <a:t>Evaluasi Capaian Kinerja</a:t>
            </a:r>
            <a:endParaRPr lang="en-US"/>
          </a:p>
          <a:p>
            <a:pPr marL="0" indent="0">
              <a:buNone/>
            </a:pPr>
            <a:endParaRPr lang="en-US" smtClean="0"/>
          </a:p>
          <a:p>
            <a:pPr marL="0" indent="0">
              <a:buNone/>
            </a:pPr>
            <a:r>
              <a:rPr lang="en-US" smtClean="0"/>
              <a:t>Berisi </a:t>
            </a:r>
            <a:r>
              <a:rPr lang="en-US"/>
              <a:t>deskripsi dan analisi keberhasilan dan/atau ketidakberhasilan pencapaian standar yang telah ditetapkan. Capaian kinerja harus diukur dengan metoda yang tepat, dan hasilnya dianalisis serta dievaluasi. Analisis terhadap capaian kinerja harus mencakup identifikasi akar masalah, faktor pendukung keberhasilan dan faktor penghambat ketercapaian standar, dan deskripsi singkat tindak lanjut yang akan dilakukan UPPS.</a:t>
            </a:r>
          </a:p>
          <a:p>
            <a:endParaRPr lang="en-US"/>
          </a:p>
        </p:txBody>
      </p:sp>
    </p:spTree>
    <p:extLst>
      <p:ext uri="{BB962C8B-B14F-4D97-AF65-F5344CB8AC3E}">
        <p14:creationId xmlns="" xmlns:p14="http://schemas.microsoft.com/office/powerpoint/2010/main" val="234430263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Penjaminan Mutu Proses Penelitian</a:t>
            </a:r>
            <a:endParaRPr lang="en-US"/>
          </a:p>
          <a:p>
            <a:pPr marL="0" indent="0">
              <a:buNone/>
            </a:pPr>
            <a:endParaRPr lang="en-US" smtClean="0"/>
          </a:p>
          <a:p>
            <a:pPr marL="0" indent="0">
              <a:buNone/>
            </a:pPr>
            <a:r>
              <a:rPr lang="en-US" smtClean="0"/>
              <a:t>Berisi </a:t>
            </a:r>
            <a:r>
              <a:rPr lang="en-US"/>
              <a:t>deskripsi dan bukti sahih tentang implementasi sistem penjaminan mutu di UPPS yang sesuai dengan standar mutu perguruan tinggi terkait penelitian mengikuti siklus penetapan, pelaksanaan, evaluasi, pengendalian, dan perbaikan berkelanjutan (PPEPP).</a:t>
            </a:r>
          </a:p>
          <a:p>
            <a:endParaRPr lang="en-US"/>
          </a:p>
        </p:txBody>
      </p:sp>
    </p:spTree>
    <p:extLst>
      <p:ext uri="{BB962C8B-B14F-4D97-AF65-F5344CB8AC3E}">
        <p14:creationId xmlns="" xmlns:p14="http://schemas.microsoft.com/office/powerpoint/2010/main" val="3617788188"/>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lvl="0" indent="0">
              <a:buNone/>
            </a:pPr>
            <a:r>
              <a:rPr lang="en-US" b="1"/>
              <a:t>Kepuasan Pengguna</a:t>
            </a:r>
            <a:endParaRPr lang="en-US"/>
          </a:p>
          <a:p>
            <a:pPr lvl="0"/>
            <a:r>
              <a:rPr lang="en-US"/>
              <a:t>Deskripsi sistem untuk mengukur kepuasan peneliti dan mitra dalam proses pelaksanaan penelitian, termasuk kejelasan instrumen yang digunakan, pelaksanaan, perekaman, dan analisis datanya.</a:t>
            </a:r>
          </a:p>
          <a:p>
            <a:pPr lvl="0"/>
            <a:r>
              <a:rPr lang="en-US"/>
              <a:t>Ketersediaan bukti yang sahih tentang hasil pengukuran kepuasan peneliti dan mitra yang dilaksanakan secara konsisten, dan ditindaklanjuti secara berkala dan tersistem.</a:t>
            </a:r>
          </a:p>
          <a:p>
            <a:endParaRPr lang="en-US"/>
          </a:p>
        </p:txBody>
      </p:sp>
    </p:spTree>
    <p:extLst>
      <p:ext uri="{BB962C8B-B14F-4D97-AF65-F5344CB8AC3E}">
        <p14:creationId xmlns="" xmlns:p14="http://schemas.microsoft.com/office/powerpoint/2010/main" val="406286029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Simpulan Hasil Evaluasi serta Tindak Lanjut</a:t>
            </a:r>
            <a:endParaRPr lang="en-US"/>
          </a:p>
          <a:p>
            <a:pPr marL="0" indent="0">
              <a:buNone/>
            </a:pPr>
            <a:endParaRPr lang="en-US" smtClean="0"/>
          </a:p>
          <a:p>
            <a:pPr marL="0" indent="0">
              <a:buNone/>
            </a:pPr>
            <a:r>
              <a:rPr lang="en-US" smtClean="0"/>
              <a:t>Berisi </a:t>
            </a:r>
            <a:r>
              <a:rPr lang="en-US"/>
              <a:t>ringkasan dari: pemosisian, masalah dan akar masalah, serta rencana perbaikan dan pengembangan UPPS dan program studi.</a:t>
            </a:r>
          </a:p>
          <a:p>
            <a:endParaRPr lang="en-US"/>
          </a:p>
        </p:txBody>
      </p:sp>
    </p:spTree>
    <p:extLst>
      <p:ext uri="{BB962C8B-B14F-4D97-AF65-F5344CB8AC3E}">
        <p14:creationId xmlns="" xmlns:p14="http://schemas.microsoft.com/office/powerpoint/2010/main" val="96856694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0798" y="793102"/>
            <a:ext cx="5082362" cy="899509"/>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lvl="0"/>
            <a:r>
              <a:rPr lang="en-US" sz="2400" b="1" smtClean="0">
                <a:solidFill>
                  <a:srgbClr val="FFFF00"/>
                </a:solidFill>
              </a:rPr>
              <a:t>Pengabdian kepada Masyarakat</a:t>
            </a:r>
            <a:endParaRPr lang="en-US" sz="2400" b="1">
              <a:solidFill>
                <a:srgbClr val="FFFF00"/>
              </a:solidFill>
              <a:latin typeface="Arial Rounded MT Bold" panose="020F0704030504030204" pitchFamily="34" charset="0"/>
            </a:endParaRPr>
          </a:p>
        </p:txBody>
      </p:sp>
      <p:sp>
        <p:nvSpPr>
          <p:cNvPr id="21" name="Chevron 20"/>
          <p:cNvSpPr/>
          <p:nvPr/>
        </p:nvSpPr>
        <p:spPr>
          <a:xfrm>
            <a:off x="2645224" y="984496"/>
            <a:ext cx="571300" cy="5039948"/>
          </a:xfrm>
          <a:prstGeom prst="chevron">
            <a:avLst>
              <a:gd name="adj" fmla="val 65391"/>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22" name="Pentagon 21"/>
          <p:cNvSpPr/>
          <p:nvPr/>
        </p:nvSpPr>
        <p:spPr>
          <a:xfrm>
            <a:off x="478566" y="2664776"/>
            <a:ext cx="2373491" cy="1619082"/>
          </a:xfrm>
          <a:prstGeom prst="homePlate">
            <a:avLst>
              <a:gd name="adj" fmla="val 26098"/>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2800" smtClean="0">
                <a:solidFill>
                  <a:srgbClr val="FFFF00"/>
                </a:solidFill>
                <a:latin typeface="Arial Rounded MT Bold" panose="020F0704030504030204" pitchFamily="34" charset="0"/>
              </a:rPr>
              <a:t>Kriteria </a:t>
            </a:r>
          </a:p>
          <a:p>
            <a:pPr algn="ctr"/>
            <a:r>
              <a:rPr lang="en-US" sz="2800">
                <a:solidFill>
                  <a:srgbClr val="FFFF00"/>
                </a:solidFill>
                <a:latin typeface="Arial Rounded MT Bold" panose="020F0704030504030204" pitchFamily="34" charset="0"/>
              </a:rPr>
              <a:t>8</a:t>
            </a:r>
          </a:p>
        </p:txBody>
      </p:sp>
      <p:sp>
        <p:nvSpPr>
          <p:cNvPr id="2" name="TextBox 1"/>
          <p:cNvSpPr txBox="1"/>
          <p:nvPr/>
        </p:nvSpPr>
        <p:spPr>
          <a:xfrm>
            <a:off x="3400797" y="1884005"/>
            <a:ext cx="5082362" cy="4154984"/>
          </a:xfrm>
          <a:prstGeom prst="rect">
            <a:avLst/>
          </a:prstGeom>
          <a:noFill/>
        </p:spPr>
        <p:txBody>
          <a:bodyPr wrap="square" rtlCol="0">
            <a:spAutoFit/>
          </a:bodyPr>
          <a:lstStyle/>
          <a:p>
            <a:pPr marL="514350" indent="-514350">
              <a:buFont typeface="+mj-lt"/>
              <a:buAutoNum type="arabicPeriod"/>
            </a:pPr>
            <a:r>
              <a:rPr lang="en-US" sz="2400" b="1"/>
              <a:t>Latar Belakang</a:t>
            </a:r>
            <a:endParaRPr lang="en-US" sz="2400"/>
          </a:p>
          <a:p>
            <a:pPr marL="514350" indent="-514350">
              <a:buFont typeface="+mj-lt"/>
              <a:buAutoNum type="arabicPeriod"/>
            </a:pPr>
            <a:r>
              <a:rPr lang="en-US" sz="2400" b="1"/>
              <a:t>Kebijakan</a:t>
            </a:r>
            <a:endParaRPr lang="en-US" sz="2400"/>
          </a:p>
          <a:p>
            <a:pPr marL="514350" indent="-514350">
              <a:buFont typeface="+mj-lt"/>
              <a:buAutoNum type="arabicPeriod"/>
            </a:pPr>
            <a:r>
              <a:rPr lang="en-US" sz="2400" b="1"/>
              <a:t>Strategi Pencapaian </a:t>
            </a:r>
            <a:r>
              <a:rPr lang="en-US" sz="2400" b="1" smtClean="0"/>
              <a:t>Standar</a:t>
            </a:r>
            <a:endParaRPr lang="en-US" sz="2400"/>
          </a:p>
          <a:p>
            <a:pPr marL="514350" indent="-514350">
              <a:buFont typeface="+mj-lt"/>
              <a:buAutoNum type="arabicPeriod"/>
            </a:pPr>
            <a:r>
              <a:rPr lang="en-US" sz="2400" b="1"/>
              <a:t>Indikator Kinerja Utama</a:t>
            </a:r>
            <a:endParaRPr lang="en-US" sz="2400"/>
          </a:p>
          <a:p>
            <a:pPr marL="514350" indent="-514350">
              <a:buFont typeface="+mj-lt"/>
              <a:buAutoNum type="arabicPeriod"/>
            </a:pPr>
            <a:r>
              <a:rPr lang="en-US" sz="2400" b="1"/>
              <a:t>Indikator Kinerja Tambahan</a:t>
            </a:r>
            <a:endParaRPr lang="en-US" sz="2400"/>
          </a:p>
          <a:p>
            <a:pPr marL="514350" indent="-514350">
              <a:buFont typeface="+mj-lt"/>
              <a:buAutoNum type="arabicPeriod"/>
            </a:pPr>
            <a:r>
              <a:rPr lang="en-US" sz="2400" b="1"/>
              <a:t>Evaluasi Capaian </a:t>
            </a:r>
            <a:r>
              <a:rPr lang="en-US" sz="2400" b="1" smtClean="0"/>
              <a:t>Standar</a:t>
            </a:r>
            <a:endParaRPr lang="en-US" sz="2400"/>
          </a:p>
          <a:p>
            <a:pPr marL="514350" indent="-514350">
              <a:buFont typeface="+mj-lt"/>
              <a:buAutoNum type="arabicPeriod"/>
            </a:pPr>
            <a:r>
              <a:rPr lang="en-US" sz="2400" b="1" smtClean="0">
                <a:solidFill>
                  <a:srgbClr val="0070C0"/>
                </a:solidFill>
              </a:rPr>
              <a:t>Penjaminan Mutu Proses Pengabdian kepada Masyarakat</a:t>
            </a:r>
            <a:endParaRPr lang="en-US" sz="2400" smtClean="0">
              <a:solidFill>
                <a:srgbClr val="0070C0"/>
              </a:solidFill>
            </a:endParaRPr>
          </a:p>
          <a:p>
            <a:pPr marL="514350" indent="-514350">
              <a:buFont typeface="+mj-lt"/>
              <a:buAutoNum type="arabicPeriod"/>
            </a:pPr>
            <a:r>
              <a:rPr lang="en-US" sz="2400" b="1" smtClean="0">
                <a:solidFill>
                  <a:srgbClr val="0070C0"/>
                </a:solidFill>
              </a:rPr>
              <a:t>Kepuasan </a:t>
            </a:r>
            <a:r>
              <a:rPr lang="en-US" sz="2400" b="1">
                <a:solidFill>
                  <a:srgbClr val="0070C0"/>
                </a:solidFill>
              </a:rPr>
              <a:t>Pengguna</a:t>
            </a:r>
            <a:endParaRPr lang="en-US" sz="2400">
              <a:solidFill>
                <a:srgbClr val="0070C0"/>
              </a:solidFill>
            </a:endParaRPr>
          </a:p>
          <a:p>
            <a:pPr marL="514350" indent="-514350">
              <a:buFont typeface="+mj-lt"/>
              <a:buAutoNum type="arabicPeriod"/>
            </a:pPr>
            <a:r>
              <a:rPr lang="en-US" sz="2400" b="1" smtClean="0"/>
              <a:t>Simpulan </a:t>
            </a:r>
            <a:r>
              <a:rPr lang="en-US" sz="2400" b="1"/>
              <a:t>Hasil Evaluasi </a:t>
            </a:r>
            <a:r>
              <a:rPr lang="en-US" sz="2400" b="1" smtClean="0"/>
              <a:t>dan </a:t>
            </a:r>
            <a:r>
              <a:rPr lang="en-US" sz="2400" b="1"/>
              <a:t>Tindaklanjut </a:t>
            </a:r>
            <a:endParaRPr lang="en-US" sz="2400"/>
          </a:p>
        </p:txBody>
      </p:sp>
    </p:spTree>
    <p:extLst>
      <p:ext uri="{BB962C8B-B14F-4D97-AF65-F5344CB8AC3E}">
        <p14:creationId xmlns="" xmlns:p14="http://schemas.microsoft.com/office/powerpoint/2010/main" val="2417359233"/>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Latar Belakang</a:t>
            </a:r>
            <a:endParaRPr lang="en-US"/>
          </a:p>
          <a:p>
            <a:pPr marL="0" indent="0">
              <a:buNone/>
            </a:pPr>
            <a:r>
              <a:rPr lang="en-US"/>
              <a:t>Bagian ini mencakup latar belakang, tujuan, dan rasional strategi pencapaian standar proses PkM yang mencakup: perencanaan, pelaksanaan, dan pelaporan PkM yang didasarkan atas analisis internal dan eksternal, serta posisi dan keunggulan pada bidang keilmuan program studi.</a:t>
            </a:r>
          </a:p>
          <a:p>
            <a:endParaRPr lang="en-US"/>
          </a:p>
        </p:txBody>
      </p:sp>
    </p:spTree>
    <p:extLst>
      <p:ext uri="{BB962C8B-B14F-4D97-AF65-F5344CB8AC3E}">
        <p14:creationId xmlns="" xmlns:p14="http://schemas.microsoft.com/office/powerpoint/2010/main" val="418927907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a:t>Kebijakan</a:t>
            </a:r>
            <a:endParaRPr lang="en-US"/>
          </a:p>
          <a:p>
            <a:pPr marL="0" indent="0">
              <a:buNone/>
            </a:pPr>
            <a:r>
              <a:rPr lang="en-US"/>
              <a:t>Berisi deskripsi dokumen formal kebijakan PkM yang mencakup peta jalan PkM dan pelaksanaannya.</a:t>
            </a:r>
          </a:p>
          <a:p>
            <a:endParaRPr lang="en-US"/>
          </a:p>
        </p:txBody>
      </p:sp>
    </p:spTree>
    <p:extLst>
      <p:ext uri="{BB962C8B-B14F-4D97-AF65-F5344CB8AC3E}">
        <p14:creationId xmlns="" xmlns:p14="http://schemas.microsoft.com/office/powerpoint/2010/main" val="101002558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lvl="0" indent="0">
              <a:buNone/>
            </a:pPr>
            <a:r>
              <a:rPr lang="en-US" b="1"/>
              <a:t>Strategi Pencapaian Standar</a:t>
            </a:r>
            <a:endParaRPr lang="en-US"/>
          </a:p>
          <a:p>
            <a:r>
              <a:rPr lang="en-US"/>
              <a:t>Bagian ini mencakup strategi UPPS dalam pencapaian standar yang sudah ditetapkan oleh perguruan tinggi terkait PkM di UPPS.</a:t>
            </a:r>
          </a:p>
          <a:p>
            <a:r>
              <a:rPr lang="en-US"/>
              <a:t>Pada bagian ini juga harus diuraikan bagaimana UPPS mengalokasikan sumber daya untuk mencapai standar yang telah ditetapkan serta mekanisme kontrol pencapaiannya.  </a:t>
            </a:r>
          </a:p>
          <a:p>
            <a:endParaRPr lang="en-US"/>
          </a:p>
        </p:txBody>
      </p:sp>
    </p:spTree>
    <p:extLst>
      <p:ext uri="{BB962C8B-B14F-4D97-AF65-F5344CB8AC3E}">
        <p14:creationId xmlns="" xmlns:p14="http://schemas.microsoft.com/office/powerpoint/2010/main" val="111397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TotalTime>
  <Words>6496</Words>
  <Application>Microsoft Office PowerPoint</Application>
  <PresentationFormat>On-screen Show (4:3)</PresentationFormat>
  <Paragraphs>608</Paragraphs>
  <Slides>123</Slides>
  <Notes>0</Notes>
  <HiddenSlides>0</HiddenSlides>
  <MMClips>0</MMClips>
  <ScaleCrop>false</ScaleCrop>
  <HeadingPairs>
    <vt:vector size="4" baseType="variant">
      <vt:variant>
        <vt:lpstr>Theme</vt:lpstr>
      </vt:variant>
      <vt:variant>
        <vt:i4>1</vt:i4>
      </vt:variant>
      <vt:variant>
        <vt:lpstr>Slide Titles</vt:lpstr>
      </vt:variant>
      <vt:variant>
        <vt:i4>123</vt:i4>
      </vt:variant>
    </vt:vector>
  </HeadingPairs>
  <TitlesOfParts>
    <vt:vector size="124" baseType="lpstr">
      <vt:lpstr>Office Theme</vt:lpstr>
      <vt:lpstr>Slide 1</vt:lpstr>
      <vt:lpstr>Outline</vt:lpstr>
      <vt:lpstr>Dokumen yang di-submit pada Akreditasi Program Studi 4.0</vt:lpstr>
      <vt:lpstr>Dokumen yang di-submit pada Akreditasi Program Studi 4.0</vt:lpstr>
      <vt:lpstr>Slide 5</vt:lpstr>
      <vt:lpstr> Laporan evaluasi diri UPPS</vt:lpstr>
      <vt:lpstr>Slide 7</vt:lpstr>
      <vt:lpstr>Slide 8</vt:lpstr>
      <vt:lpstr>Slide 9</vt:lpstr>
      <vt:lpstr>Slide 10</vt:lpstr>
      <vt:lpstr>Slide 11</vt:lpstr>
      <vt:lpstr>Slide 12</vt:lpstr>
      <vt:lpstr>C.1 Visi, Misi, Tujuan, dan Strategi</vt:lpstr>
      <vt:lpstr>Slide 14</vt:lpstr>
      <vt:lpstr>Slide 15</vt:lpstr>
      <vt:lpstr>Slide 16</vt:lpstr>
      <vt:lpstr>Slide 17</vt:lpstr>
      <vt:lpstr>Slide 18</vt:lpstr>
      <vt:lpstr>Slide 19</vt:lpstr>
      <vt:lpstr>C.2 Tata Pamong, Tata Kelola, dan Kerjasama</vt:lpstr>
      <vt:lpstr>Slide 21</vt:lpstr>
      <vt:lpstr>Slide 22</vt:lpstr>
      <vt:lpstr>Indikator Kinerja Utama</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Indeks Kinerja Utama</vt:lpstr>
      <vt:lpstr>Slide 38</vt:lpstr>
      <vt:lpstr>Slide 39</vt:lpstr>
      <vt:lpstr>Slide 40</vt:lpstr>
      <vt:lpstr>Slide 41</vt:lpstr>
      <vt:lpstr>Slide 42</vt:lpstr>
      <vt:lpstr>Slide 43</vt:lpstr>
      <vt:lpstr>Slide 44</vt:lpstr>
      <vt:lpstr>Slide 45</vt:lpstr>
      <vt:lpstr>Slide 46</vt:lpstr>
      <vt:lpstr>Slide 47</vt:lpstr>
      <vt:lpstr>Slide 48</vt:lpstr>
      <vt:lpstr>Indikator Kinerja Utama</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Indikator Kinerja Utama</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Indikator Kinerja Utama</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Indikator Kinerja Utama</vt:lpstr>
      <vt:lpstr>Slide 90</vt:lpstr>
      <vt:lpstr>Slide 91</vt:lpstr>
      <vt:lpstr>Slide 92</vt:lpstr>
      <vt:lpstr>Slide 93</vt:lpstr>
      <vt:lpstr>Slide 94</vt:lpstr>
      <vt:lpstr>Slide 95</vt:lpstr>
      <vt:lpstr>Slide 96</vt:lpstr>
      <vt:lpstr>Slide 97</vt:lpstr>
      <vt:lpstr>Slide 98</vt:lpstr>
      <vt:lpstr>Slide 99</vt:lpstr>
      <vt:lpstr>Indikator Kinerja Utama</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Analisis Capaian Kinerja</vt:lpstr>
      <vt:lpstr>Analisis SWOT Atau Analisis Lain Yang Relevan</vt:lpstr>
      <vt:lpstr>Strategi Pengembangan </vt:lpstr>
      <vt:lpstr>Program Keberlanjutan </vt:lpstr>
      <vt:lpstr>Slide 122</vt:lpstr>
      <vt:lpstr>Slide 123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Outline</dc:title>
  <dc:creator>Johny</dc:creator>
  <cp:lastModifiedBy>Johny</cp:lastModifiedBy>
  <cp:revision>13</cp:revision>
  <dcterms:created xsi:type="dcterms:W3CDTF">2018-12-09T06:22:16Z</dcterms:created>
  <dcterms:modified xsi:type="dcterms:W3CDTF">2019-02-13T10:12:18Z</dcterms:modified>
</cp:coreProperties>
</file>