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1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1E52D-714A-4F93-832C-9930EA741CE3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13B1F-BF8C-4738-8F20-3BD5419E9D5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13B1F-BF8C-4738-8F20-3BD5419E9D50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A8BCB-3B08-4518-B830-1D55A34D9D8E}" type="datetimeFigureOut">
              <a:rPr lang="id-ID" smtClean="0"/>
              <a:pPr/>
              <a:t>13/02/2019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14E8-F284-4F18-BA77-FDBD8CBE99F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wsono@metal.ui.ac.i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685798" y="2505164"/>
            <a:ext cx="7772400" cy="14830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i="1" dirty="0" smtClean="0">
                <a:solidFill>
                  <a:srgbClr val="FF0000"/>
                </a:solidFill>
                <a:latin typeface="+mn-lt"/>
              </a:rPr>
              <a:t>Draft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id-ID" sz="3200" dirty="0" smtClean="0">
                <a:solidFill>
                  <a:srgbClr val="FF0000"/>
                </a:solidFill>
                <a:latin typeface="+mn-lt"/>
              </a:rPr>
              <a:t>Instrumen Akreditasi 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Program </a:t>
            </a:r>
            <a:r>
              <a:rPr lang="en-US" sz="3200" dirty="0" err="1" smtClean="0">
                <a:solidFill>
                  <a:srgbClr val="FF0000"/>
                </a:solidFill>
                <a:latin typeface="+mn-lt"/>
              </a:rPr>
              <a:t>Studi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 4.0</a:t>
            </a:r>
            <a:r>
              <a:rPr lang="id-ID" sz="2800" dirty="0" smtClean="0">
                <a:latin typeface="+mn-lt"/>
              </a:rPr>
              <a:t/>
            </a:r>
            <a:br>
              <a:rPr lang="id-ID" sz="2800" dirty="0" smtClean="0">
                <a:latin typeface="+mn-lt"/>
              </a:rPr>
            </a:br>
            <a:r>
              <a:rPr lang="id-ID" sz="2800" dirty="0" smtClean="0">
                <a:solidFill>
                  <a:srgbClr val="0000FF"/>
                </a:solidFill>
                <a:latin typeface="+mn-lt"/>
              </a:rPr>
              <a:t>Laporan Evaluasi Diri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(LED) </a:t>
            </a:r>
            <a:r>
              <a:rPr lang="id-ID" sz="2800" dirty="0" smtClean="0">
                <a:solidFill>
                  <a:srgbClr val="0000FF"/>
                </a:solidFill>
                <a:latin typeface="+mn-lt"/>
              </a:rPr>
              <a:t>dan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/>
            </a:r>
            <a:br>
              <a:rPr lang="en-US" sz="2800" dirty="0" smtClean="0">
                <a:solidFill>
                  <a:srgbClr val="0000FF"/>
                </a:solidFill>
                <a:latin typeface="+mn-lt"/>
              </a:rPr>
            </a:br>
            <a:r>
              <a:rPr lang="id-ID" sz="2800" dirty="0" smtClean="0">
                <a:solidFill>
                  <a:srgbClr val="0000FF"/>
                </a:solidFill>
                <a:latin typeface="+mn-lt"/>
              </a:rPr>
              <a:t>Laporan Kinerja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Program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Studi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(LKPS)</a:t>
            </a:r>
            <a:endParaRPr lang="en-US" sz="6600" dirty="0">
              <a:ln w="0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" y="1580182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B</a:t>
            </a:r>
            <a:r>
              <a:rPr lang="id-ID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adan</a:t>
            </a:r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 A</a:t>
            </a:r>
            <a:r>
              <a:rPr lang="id-ID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kreditasi</a:t>
            </a:r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 N</a:t>
            </a:r>
            <a:r>
              <a:rPr lang="id-ID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asional </a:t>
            </a:r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P</a:t>
            </a:r>
            <a:r>
              <a:rPr lang="id-ID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erguruan</a:t>
            </a:r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 T</a:t>
            </a:r>
            <a:r>
              <a:rPr lang="id-ID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inggi</a:t>
            </a:r>
            <a:r>
              <a:rPr lang="en-US" sz="2400" b="1" i="0" u="none" strike="noStrike" baseline="0" dirty="0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i="1" u="none" strike="noStrike" baseline="0" dirty="0" smtClean="0">
                <a:solidFill>
                  <a:srgbClr val="000000"/>
                </a:solidFill>
                <a:cs typeface="Arial" panose="020B0604020202020204" pitchFamily="34" charset="0"/>
              </a:rPr>
              <a:t>National Accreditation Agency for</a:t>
            </a:r>
            <a:r>
              <a:rPr lang="id-ID" sz="2400" b="1" i="1" u="none" strike="noStrike" baseline="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400" b="1" i="1" u="none" strike="noStrike" baseline="0" dirty="0" smtClean="0">
                <a:solidFill>
                  <a:srgbClr val="000000"/>
                </a:solidFill>
                <a:cs typeface="Arial" panose="020B0604020202020204" pitchFamily="34" charset="0"/>
              </a:rPr>
              <a:t>Higher Education </a:t>
            </a:r>
            <a:r>
              <a:rPr lang="en-US" sz="2400" b="1" u="none" strike="noStrike" baseline="0" dirty="0" smtClean="0">
                <a:solidFill>
                  <a:srgbClr val="000000"/>
                </a:solidFill>
                <a:cs typeface="Arial" panose="020B0604020202020204" pitchFamily="34" charset="0"/>
              </a:rPr>
              <a:t>(NAAHE)</a:t>
            </a:r>
            <a:endParaRPr lang="en-US" sz="2400" dirty="0"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780" y="79067"/>
            <a:ext cx="1588437" cy="13660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798" y="3988184"/>
            <a:ext cx="7565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 CENA" panose="02000000000000000000" pitchFamily="2" charset="0"/>
              </a:rPr>
              <a:t>Disampaikan</a:t>
            </a:r>
            <a:r>
              <a:rPr lang="en-US" dirty="0" smtClean="0">
                <a:latin typeface="AR CENA" panose="02000000000000000000" pitchFamily="2" charset="0"/>
              </a:rPr>
              <a:t> </a:t>
            </a:r>
            <a:r>
              <a:rPr lang="en-US" dirty="0" err="1" smtClean="0">
                <a:latin typeface="AR CENA" panose="02000000000000000000" pitchFamily="2" charset="0"/>
              </a:rPr>
              <a:t>oleh</a:t>
            </a:r>
            <a:r>
              <a:rPr lang="en-US" dirty="0" smtClean="0">
                <a:latin typeface="AR CENA" panose="02000000000000000000" pitchFamily="2" charset="0"/>
              </a:rPr>
              <a:t>:</a:t>
            </a:r>
          </a:p>
          <a:p>
            <a:pPr algn="ctr"/>
            <a:r>
              <a:rPr lang="en-US" dirty="0" err="1" smtClean="0">
                <a:latin typeface="AR CENA" panose="02000000000000000000" pitchFamily="2" charset="0"/>
              </a:rPr>
              <a:t>Johny</a:t>
            </a:r>
            <a:r>
              <a:rPr lang="en-US" dirty="0" smtClean="0">
                <a:latin typeface="AR CENA" panose="02000000000000000000" pitchFamily="2" charset="0"/>
              </a:rPr>
              <a:t> </a:t>
            </a:r>
            <a:r>
              <a:rPr lang="en-US" dirty="0" err="1" smtClean="0">
                <a:latin typeface="AR CENA" panose="02000000000000000000" pitchFamily="2" charset="0"/>
              </a:rPr>
              <a:t>Wahyuadi</a:t>
            </a:r>
            <a:r>
              <a:rPr lang="en-US" dirty="0" smtClean="0">
                <a:latin typeface="AR CENA" panose="02000000000000000000" pitchFamily="2" charset="0"/>
              </a:rPr>
              <a:t> </a:t>
            </a:r>
            <a:r>
              <a:rPr lang="en-US" dirty="0" err="1" smtClean="0">
                <a:latin typeface="AR CENA" panose="02000000000000000000" pitchFamily="2" charset="0"/>
              </a:rPr>
              <a:t>Soedarsono</a:t>
            </a:r>
            <a:r>
              <a:rPr lang="en-US" dirty="0" smtClean="0">
                <a:latin typeface="AR CENA" panose="02000000000000000000" pitchFamily="2" charset="0"/>
              </a:rPr>
              <a:t> (</a:t>
            </a:r>
            <a:r>
              <a:rPr lang="en-US" dirty="0" smtClean="0">
                <a:latin typeface="AR CENA" panose="02000000000000000000" pitchFamily="2" charset="0"/>
                <a:hlinkClick r:id="rId3"/>
              </a:rPr>
              <a:t>jwsono@metal.ui.ac.id</a:t>
            </a:r>
            <a:r>
              <a:rPr lang="en-US" dirty="0" smtClean="0">
                <a:latin typeface="AR CENA" panose="02000000000000000000" pitchFamily="2" charset="0"/>
              </a:rPr>
              <a:t>)</a:t>
            </a:r>
          </a:p>
          <a:p>
            <a:pPr algn="ctr"/>
            <a:r>
              <a:rPr lang="en-US" dirty="0" err="1" smtClean="0">
                <a:latin typeface="AR CENA" panose="02000000000000000000" pitchFamily="2" charset="0"/>
              </a:rPr>
              <a:t>Adang</a:t>
            </a:r>
            <a:r>
              <a:rPr lang="en-US" dirty="0" smtClean="0">
                <a:latin typeface="AR CENA" panose="02000000000000000000" pitchFamily="2" charset="0"/>
              </a:rPr>
              <a:t> </a:t>
            </a:r>
            <a:r>
              <a:rPr lang="en-US" dirty="0" err="1" smtClean="0">
                <a:latin typeface="AR CENA" panose="02000000000000000000" pitchFamily="2" charset="0"/>
              </a:rPr>
              <a:t>Suhendra</a:t>
            </a:r>
            <a:endParaRPr lang="en-US" dirty="0" smtClean="0">
              <a:latin typeface="AR CENA" panose="02000000000000000000" pitchFamily="2" charset="0"/>
            </a:endParaRPr>
          </a:p>
          <a:p>
            <a:pPr algn="ctr"/>
            <a:r>
              <a:rPr lang="en-US" dirty="0" smtClean="0">
                <a:latin typeface="AR CENA" panose="02000000000000000000" pitchFamily="2" charset="0"/>
              </a:rPr>
              <a:t>Tim </a:t>
            </a:r>
            <a:r>
              <a:rPr lang="en-US" dirty="0" err="1" smtClean="0">
                <a:latin typeface="AR CENA" panose="02000000000000000000" pitchFamily="2" charset="0"/>
              </a:rPr>
              <a:t>Penyusun</a:t>
            </a:r>
            <a:r>
              <a:rPr lang="en-US" dirty="0" smtClean="0">
                <a:latin typeface="AR CENA" panose="02000000000000000000" pitchFamily="2" charset="0"/>
              </a:rPr>
              <a:t> </a:t>
            </a:r>
            <a:r>
              <a:rPr lang="en-US" dirty="0" err="1" smtClean="0">
                <a:latin typeface="AR CENA" panose="02000000000000000000" pitchFamily="2" charset="0"/>
              </a:rPr>
              <a:t>Instrumen</a:t>
            </a:r>
            <a:r>
              <a:rPr lang="en-US" dirty="0" smtClean="0">
                <a:latin typeface="AR CENA" panose="02000000000000000000" pitchFamily="2" charset="0"/>
              </a:rPr>
              <a:t> APT 3.0 </a:t>
            </a:r>
            <a:r>
              <a:rPr lang="en-US" dirty="0" err="1" smtClean="0">
                <a:latin typeface="AR CENA" panose="02000000000000000000" pitchFamily="2" charset="0"/>
              </a:rPr>
              <a:t>dan</a:t>
            </a:r>
            <a:r>
              <a:rPr lang="en-US" dirty="0" smtClean="0">
                <a:latin typeface="AR CENA" panose="02000000000000000000" pitchFamily="2" charset="0"/>
              </a:rPr>
              <a:t> APS 4.0  BAN PT</a:t>
            </a:r>
            <a:endParaRPr lang="en-US" dirty="0">
              <a:latin typeface="AR CENA" panose="02000000000000000000" pitchFamily="2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0" y="5306385"/>
            <a:ext cx="9143999" cy="15516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sz="2800" dirty="0" smtClean="0">
                <a:solidFill>
                  <a:schemeClr val="bg1"/>
                </a:solidFill>
              </a:rPr>
              <a:t>Sosialisasi Instrumen Akreditasi P</a:t>
            </a:r>
            <a:r>
              <a:rPr lang="en-US" sz="2800" dirty="0" err="1" smtClean="0">
                <a:solidFill>
                  <a:schemeClr val="bg1"/>
                </a:solidFill>
              </a:rPr>
              <a:t>rogram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Studi</a:t>
            </a:r>
            <a:r>
              <a:rPr lang="en-US" sz="2800" dirty="0" smtClean="0">
                <a:solidFill>
                  <a:schemeClr val="bg1"/>
                </a:solidFill>
              </a:rPr>
              <a:t> 4.0</a:t>
            </a:r>
            <a:endParaRPr lang="id-ID" sz="28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bg1"/>
                </a:solidFill>
              </a:rPr>
              <a:t>APTISI III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bg1"/>
                </a:solidFill>
              </a:rPr>
              <a:t>Jakarta, 13 </a:t>
            </a:r>
            <a:r>
              <a:rPr lang="en-US" dirty="0" err="1" smtClean="0">
                <a:solidFill>
                  <a:schemeClr val="bg1"/>
                </a:solidFill>
              </a:rPr>
              <a:t>Pebruari</a:t>
            </a:r>
            <a:r>
              <a:rPr lang="en-US" dirty="0" smtClean="0">
                <a:solidFill>
                  <a:schemeClr val="bg1"/>
                </a:solidFill>
              </a:rPr>
              <a:t> 2019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41803" y="3153755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Sumber Daya Manusia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485323" y="3178991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3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516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3.a.1) Dosen Tetap di UPPS yang ditugaskan di Program Studi yang diakreditasi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253811"/>
            <a:ext cx="87058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Bidang keahlian sesuai pendidikan tertinggi.</a:t>
            </a:r>
          </a:p>
          <a:p>
            <a:r>
              <a:rPr lang="en-US" sz="1600" baseline="30000"/>
              <a:t>2)</a:t>
            </a:r>
            <a:r>
              <a:rPr lang="en-US" sz="1600"/>
              <a:t> Diisi dengan nomor sertifikat pendidik profesional.</a:t>
            </a:r>
          </a:p>
          <a:p>
            <a:r>
              <a:rPr lang="en-US" sz="1600" baseline="30000"/>
              <a:t>3)</a:t>
            </a:r>
            <a:r>
              <a:rPr lang="en-US" sz="1600"/>
              <a:t> Diisi dengan lembaga penerbit sertifikat dan bidang sertifikasi, wajib untuk program Vokasi/Terapan.</a:t>
            </a:r>
          </a:p>
          <a:p>
            <a:r>
              <a:rPr lang="en-US" sz="1600" baseline="30000"/>
              <a:t>4)</a:t>
            </a:r>
            <a:r>
              <a:rPr lang="en-US" sz="1600"/>
              <a:t> Dosen yang ditugaskan di  Program Studi (DTPS) mengajar matakuliah di program studi. Isi dengan nama mata kuliah yang diampu pada saat TS-2 s.d. TS.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Profil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27121535"/>
              </p:ext>
            </p:extLst>
          </p:nvPr>
        </p:nvGraphicFramePr>
        <p:xfrm>
          <a:off x="190501" y="1545651"/>
          <a:ext cx="8705850" cy="3737489"/>
        </p:xfrm>
        <a:graphic>
          <a:graphicData uri="http://schemas.openxmlformats.org/drawingml/2006/table">
            <a:tbl>
              <a:tblPr firstRow="1" firstCol="1" bandRow="1"/>
              <a:tblGrid>
                <a:gridCol w="744579"/>
                <a:gridCol w="844161"/>
                <a:gridCol w="685351"/>
                <a:gridCol w="626775"/>
                <a:gridCol w="671683"/>
                <a:gridCol w="691860"/>
                <a:gridCol w="773217"/>
                <a:gridCol w="2179066"/>
                <a:gridCol w="744579"/>
                <a:gridCol w="744579"/>
              </a:tblGrid>
              <a:tr h="56340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 Tertinggi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 </a:t>
                      </a:r>
                      <a:r>
                        <a:rPr lang="en-US" sz="10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Jabatan Akademik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Sertifikat Pendidik Profesional </a:t>
                      </a:r>
                      <a:r>
                        <a:rPr lang="en-US" sz="10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Sertifikat  Kompetensi/Profesi/ Industri </a:t>
                      </a:r>
                      <a:r>
                        <a:rPr lang="en-US" sz="10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Mata Kuliah pada Program Studi yang Diakreditasi </a:t>
                      </a:r>
                      <a:r>
                        <a:rPr lang="en-US" sz="10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Keseuaian dengan matakuliah yang diampu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27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Sesuai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Tidak Sesuai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541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Suhanan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S3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Mesin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Ada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Ada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Penggerak Mula,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8" marR="63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9711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3.a.2) Ekuivalen Waktu Mengajar Penuh (EWMP) Dosen Tetap di UPPS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Profil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30990815"/>
              </p:ext>
            </p:extLst>
          </p:nvPr>
        </p:nvGraphicFramePr>
        <p:xfrm>
          <a:off x="190501" y="1545651"/>
          <a:ext cx="8543923" cy="3708155"/>
        </p:xfrm>
        <a:graphic>
          <a:graphicData uri="http://schemas.openxmlformats.org/drawingml/2006/table">
            <a:tbl>
              <a:tblPr firstRow="1" firstCol="1" bandRow="1"/>
              <a:tblGrid>
                <a:gridCol w="655953"/>
                <a:gridCol w="2639022"/>
                <a:gridCol w="655953"/>
                <a:gridCol w="655953"/>
                <a:gridCol w="655953"/>
                <a:gridCol w="655953"/>
                <a:gridCol w="655953"/>
                <a:gridCol w="655953"/>
                <a:gridCol w="656615"/>
                <a:gridCol w="656615"/>
              </a:tblGrid>
              <a:tr h="35538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Setara Waktu Mengajar Penuh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(SWMP)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94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</a:t>
                      </a: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[sks]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Peneli-tian</a:t>
                      </a: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[sks]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PkM</a:t>
                      </a: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[sks]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Tugas Tam-bahan</a:t>
                      </a: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[sks]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7107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 yang diakreditasi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 lain di UPPS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Diluar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UPPS di dalam PT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Diluar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UPPS di luar PT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7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21" marR="65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5639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3.a.3) Dosen Tidak Tetap di UPPS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253811"/>
            <a:ext cx="870585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Bidang keahlian sesuai pendidikan tertinggi.</a:t>
            </a:r>
          </a:p>
          <a:p>
            <a:r>
              <a:rPr lang="en-US" sz="1600" baseline="30000"/>
              <a:t>2)</a:t>
            </a:r>
            <a:r>
              <a:rPr lang="en-US" sz="1600"/>
              <a:t> Diisi dengan nomor sertifikat pendidik profesional.</a:t>
            </a:r>
          </a:p>
          <a:p>
            <a:r>
              <a:rPr lang="en-US" sz="1600" baseline="30000"/>
              <a:t>3)</a:t>
            </a:r>
            <a:r>
              <a:rPr lang="en-US" sz="1600"/>
              <a:t> Diisi dengan lembaga penerbit sertifikat dan bidang sertifikasi.</a:t>
            </a:r>
          </a:p>
          <a:p>
            <a:r>
              <a:rPr lang="en-US" sz="1600" baseline="30000"/>
              <a:t>4)</a:t>
            </a:r>
            <a:r>
              <a:rPr lang="en-US" sz="1600"/>
              <a:t> Diisi dengan nama mata kuliah yang diampu pada saat TS-2 s.d. TS.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Profil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60258761"/>
              </p:ext>
            </p:extLst>
          </p:nvPr>
        </p:nvGraphicFramePr>
        <p:xfrm>
          <a:off x="304800" y="1409729"/>
          <a:ext cx="8429622" cy="3861183"/>
        </p:xfrm>
        <a:graphic>
          <a:graphicData uri="http://schemas.openxmlformats.org/drawingml/2006/table">
            <a:tbl>
              <a:tblPr firstRow="1" firstCol="1" bandRow="1"/>
              <a:tblGrid>
                <a:gridCol w="368415"/>
                <a:gridCol w="876762"/>
                <a:gridCol w="958557"/>
                <a:gridCol w="1245853"/>
                <a:gridCol w="861890"/>
                <a:gridCol w="958557"/>
                <a:gridCol w="1053872"/>
                <a:gridCol w="763871"/>
                <a:gridCol w="1341845"/>
              </a:tblGrid>
              <a:tr h="1529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 Tertinggi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Jabatan Akademik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Sertifikat Pendidik Profesional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Sertifikat Profesi/ Kompetensi/ Industri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Mata Kuliah pada Program Studi yang Diakreditasi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699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108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3.b. Dosen Pembimbing Tugas Akhir/Skripsi/Tesis/Disertasi </a:t>
            </a:r>
            <a:r>
              <a:rPr lang="en-US" sz="2400" baseline="30000"/>
              <a:t>4</a:t>
            </a:r>
            <a:r>
              <a:rPr lang="en-US" sz="240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Diisi dengan nama dosen yang menjadi pembimbing utama.</a:t>
            </a:r>
          </a:p>
          <a:p>
            <a:r>
              <a:rPr lang="en-US" sz="1600" baseline="30000"/>
              <a:t>2)</a:t>
            </a:r>
            <a:r>
              <a:rPr lang="en-US" sz="1600"/>
              <a:t> Diisi dengan data jumlah mahasiswa yang dibimbing Tugas Akhir/Skripsi/Tesis/Disertasi pada Program Studi yang diakreditasi.</a:t>
            </a:r>
          </a:p>
          <a:p>
            <a:r>
              <a:rPr lang="en-US" sz="1600" baseline="30000"/>
              <a:t>3)</a:t>
            </a:r>
            <a:r>
              <a:rPr lang="en-US" sz="1600"/>
              <a:t> Diisi dengan data jumlah mahasiswa yang dibimbing Tugas Akhir/Skripsi/Tesis/Disertasi pada Program Studi lain di Perguruan Tinggi/UPPS.</a:t>
            </a:r>
          </a:p>
          <a:p>
            <a:r>
              <a:rPr lang="en-US" sz="1600" baseline="30000"/>
              <a:t>4</a:t>
            </a:r>
            <a:r>
              <a:rPr lang="en-US" sz="1600"/>
              <a:t>) Pilih yang relevan.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Profil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45359786"/>
              </p:ext>
            </p:extLst>
          </p:nvPr>
        </p:nvGraphicFramePr>
        <p:xfrm>
          <a:off x="264474" y="1443339"/>
          <a:ext cx="6879278" cy="3285440"/>
        </p:xfrm>
        <a:graphic>
          <a:graphicData uri="http://schemas.openxmlformats.org/drawingml/2006/table">
            <a:tbl>
              <a:tblPr firstRow="1" firstCol="1" bandRow="1"/>
              <a:tblGrid>
                <a:gridCol w="650453"/>
                <a:gridCol w="1199641"/>
                <a:gridCol w="650453"/>
                <a:gridCol w="650453"/>
                <a:gridCol w="650453"/>
                <a:gridCol w="650453"/>
                <a:gridCol w="650453"/>
                <a:gridCol w="650453"/>
                <a:gridCol w="1126466"/>
              </a:tblGrid>
              <a:tr h="2584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r>
                        <a:rPr lang="en-US" sz="14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yang Dibimbing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Rata-rata Jumlah Bimbingan/ Tahun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427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pada PS yang diakreditasi </a:t>
                      </a:r>
                      <a:r>
                        <a:rPr lang="en-US" sz="14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pada PS lain </a:t>
                      </a:r>
                      <a:r>
                        <a:rPr lang="en-US" sz="14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0013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3.c. Dosen Industri/Praktisi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Bidang keahlian sesuai pendidikan tertinggi.</a:t>
            </a:r>
          </a:p>
          <a:p>
            <a:r>
              <a:rPr lang="en-US" sz="1600" baseline="30000"/>
              <a:t>2)</a:t>
            </a:r>
            <a:r>
              <a:rPr lang="en-US" sz="1600"/>
              <a:t> NIDK = Nomor Induk Dosen Khusus </a:t>
            </a:r>
            <a:r>
              <a:rPr lang="en-US" sz="1600" b="1"/>
              <a:t>jika ada</a:t>
            </a:r>
            <a:r>
              <a:rPr lang="en-US" sz="1600"/>
              <a:t>.</a:t>
            </a:r>
          </a:p>
          <a:p>
            <a:r>
              <a:rPr lang="en-US" sz="1600" baseline="30000"/>
              <a:t>3)</a:t>
            </a:r>
            <a:r>
              <a:rPr lang="en-US" sz="1600"/>
              <a:t> Diisi dengan nama mata kuliah yang diampu pada saat TS-2 s.d. TS.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Profil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74292248"/>
              </p:ext>
            </p:extLst>
          </p:nvPr>
        </p:nvGraphicFramePr>
        <p:xfrm>
          <a:off x="358457" y="1545651"/>
          <a:ext cx="6547167" cy="3035877"/>
        </p:xfrm>
        <a:graphic>
          <a:graphicData uri="http://schemas.openxmlformats.org/drawingml/2006/table">
            <a:tbl>
              <a:tblPr firstRow="1" firstCol="1" bandRow="1"/>
              <a:tblGrid>
                <a:gridCol w="527797"/>
                <a:gridCol w="1342586"/>
                <a:gridCol w="1052297"/>
                <a:gridCol w="626760"/>
                <a:gridCol w="818087"/>
                <a:gridCol w="1245273"/>
                <a:gridCol w="934367"/>
              </a:tblGrid>
              <a:tr h="688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Industri/Praktisi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 Tertinggi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NIDK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Mata Kuliah yang Diampu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Bobot Kredit [sks]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3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8740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</a:t>
            </a:r>
            <a:r>
              <a:rPr lang="id-ID" sz="2400"/>
              <a:t> 3.d</a:t>
            </a:r>
            <a:r>
              <a:rPr lang="en-US" sz="2400"/>
              <a:t>.1</a:t>
            </a:r>
            <a:r>
              <a:rPr lang="id-ID" sz="2400"/>
              <a:t> Rekognisi </a:t>
            </a:r>
            <a:r>
              <a:rPr lang="en-US" sz="2400"/>
              <a:t>DTPS sesuai bidang Program Studi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</a:t>
            </a:r>
            <a:r>
              <a:rPr lang="id-ID" sz="1600"/>
              <a:t>: </a:t>
            </a:r>
            <a:endParaRPr lang="en-US" sz="1600"/>
          </a:p>
          <a:p>
            <a:r>
              <a:rPr lang="id-ID" sz="1600"/>
              <a:t>Pengakuan didapat dalam bentuk seperti:</a:t>
            </a:r>
            <a:endParaRPr lang="en-US" sz="1600"/>
          </a:p>
          <a:p>
            <a:pPr marL="342900" lvl="0" indent="-342900">
              <a:buFont typeface="+mj-lt"/>
              <a:buAutoNum type="arabicPeriod"/>
            </a:pPr>
            <a:r>
              <a:rPr lang="en-US" sz="1600"/>
              <a:t>menjadi tenaga ahli di lembaga nasional/internasional pada bidang yang sesuai dengan bidang Program Studi.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/>
              <a:t>menjadi </a:t>
            </a:r>
            <a:r>
              <a:rPr lang="id-ID" sz="1600" i="1"/>
              <a:t>visiting lecturer</a:t>
            </a:r>
            <a:r>
              <a:rPr lang="en-US" sz="1600"/>
              <a:t> atau </a:t>
            </a:r>
            <a:r>
              <a:rPr lang="en-US" sz="1600" i="1"/>
              <a:t>visiting scholar </a:t>
            </a:r>
            <a:r>
              <a:rPr lang="en-US" sz="1600"/>
              <a:t>di perguruan tinggi nasional/internasional bereputasi.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/>
              <a:t>menjadi </a:t>
            </a:r>
            <a:r>
              <a:rPr lang="en-US" sz="1600" i="1"/>
              <a:t>invited </a:t>
            </a:r>
            <a:r>
              <a:rPr lang="id-ID" sz="1600" i="1"/>
              <a:t>speaker</a:t>
            </a:r>
            <a:r>
              <a:rPr lang="en-US" sz="1600"/>
              <a:t> pada pertemuan ilmiah tingkat nasional/internasional.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/>
              <a:t>menjadi </a:t>
            </a:r>
            <a:r>
              <a:rPr lang="en-US" sz="1600"/>
              <a:t>editor atau </a:t>
            </a:r>
            <a:r>
              <a:rPr lang="id-ID" sz="1600"/>
              <a:t>mitra bestari pada jurnal nasional terakreditasi/jurnal internasional bereputas</a:t>
            </a:r>
            <a:r>
              <a:rPr lang="en-US" sz="1600"/>
              <a:t>i di bidang yang sesuai dengan bidang Program Studi.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90631752"/>
              </p:ext>
            </p:extLst>
          </p:nvPr>
        </p:nvGraphicFramePr>
        <p:xfrm>
          <a:off x="359728" y="1432463"/>
          <a:ext cx="7279322" cy="3025236"/>
        </p:xfrm>
        <a:graphic>
          <a:graphicData uri="http://schemas.openxmlformats.org/drawingml/2006/table">
            <a:tbl>
              <a:tblPr firstRow="1" firstCol="1" bandRow="1"/>
              <a:tblGrid>
                <a:gridCol w="616759"/>
                <a:gridCol w="2111345"/>
                <a:gridCol w="1322876"/>
                <a:gridCol w="2359275"/>
                <a:gridCol w="869067"/>
              </a:tblGrid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Rekognisi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997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150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</a:t>
            </a:r>
            <a:r>
              <a:rPr lang="id-ID" sz="2400"/>
              <a:t> 3.d</a:t>
            </a:r>
            <a:r>
              <a:rPr lang="en-US" sz="2400"/>
              <a:t>.1</a:t>
            </a:r>
            <a:r>
              <a:rPr lang="id-ID" sz="2400"/>
              <a:t> Rekognisi </a:t>
            </a:r>
            <a:r>
              <a:rPr lang="en-US" sz="2400"/>
              <a:t>DTPS sesuai bidang Program Studi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</a:t>
            </a:r>
            <a:r>
              <a:rPr lang="id-ID" sz="1600"/>
              <a:t>: </a:t>
            </a:r>
            <a:endParaRPr lang="en-US" sz="1600"/>
          </a:p>
          <a:p>
            <a:r>
              <a:rPr lang="id-ID" sz="1600"/>
              <a:t>Pengakuan didapat dalam bentuk seperti:</a:t>
            </a:r>
            <a:endParaRPr lang="en-US" sz="1600"/>
          </a:p>
          <a:p>
            <a:pPr marL="342900" lvl="0" indent="-342900">
              <a:buFont typeface="+mj-lt"/>
              <a:buAutoNum type="arabicPeriod"/>
            </a:pPr>
            <a:r>
              <a:rPr lang="en-US" sz="1600"/>
              <a:t>menjadi tenaga ahli di lembaga nasional/internasional pada bidang yang sesuai dengan bidang Program Studi.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/>
              <a:t>menjadi </a:t>
            </a:r>
            <a:r>
              <a:rPr lang="id-ID" sz="1600" i="1"/>
              <a:t>visiting lecturer</a:t>
            </a:r>
            <a:r>
              <a:rPr lang="en-US" sz="1600"/>
              <a:t> atau </a:t>
            </a:r>
            <a:r>
              <a:rPr lang="en-US" sz="1600" i="1"/>
              <a:t>visiting scholar </a:t>
            </a:r>
            <a:r>
              <a:rPr lang="en-US" sz="1600"/>
              <a:t>di perguruan tinggi nasional/internasional bereputasi.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/>
              <a:t>menjadi </a:t>
            </a:r>
            <a:r>
              <a:rPr lang="en-US" sz="1600" i="1"/>
              <a:t>invited </a:t>
            </a:r>
            <a:r>
              <a:rPr lang="id-ID" sz="1600" i="1"/>
              <a:t>speaker</a:t>
            </a:r>
            <a:r>
              <a:rPr lang="en-US" sz="1600"/>
              <a:t> pada pertemuan ilmiah tingkat nasional/internasional.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/>
              <a:t>menjadi </a:t>
            </a:r>
            <a:r>
              <a:rPr lang="en-US" sz="1600"/>
              <a:t>editor atau </a:t>
            </a:r>
            <a:r>
              <a:rPr lang="id-ID" sz="1600"/>
              <a:t>mitra bestari pada jurnal nasional terakreditasi/jurnal internasional bereputas</a:t>
            </a:r>
            <a:r>
              <a:rPr lang="en-US" sz="1600"/>
              <a:t>i di bidang yang sesuai dengan bidang Program Studi.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9728" y="1432463"/>
          <a:ext cx="7279322" cy="3025236"/>
        </p:xfrm>
        <a:graphic>
          <a:graphicData uri="http://schemas.openxmlformats.org/drawingml/2006/table">
            <a:tbl>
              <a:tblPr firstRow="1" firstCol="1" bandRow="1"/>
              <a:tblGrid>
                <a:gridCol w="616759"/>
                <a:gridCol w="2111345"/>
                <a:gridCol w="1322876"/>
                <a:gridCol w="2359275"/>
                <a:gridCol w="869067"/>
              </a:tblGrid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Rekognisi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997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2023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</a:t>
            </a:r>
            <a:r>
              <a:rPr lang="id-ID" sz="2400"/>
              <a:t> 3.d</a:t>
            </a:r>
            <a:r>
              <a:rPr lang="en-US" sz="2400"/>
              <a:t>.2</a:t>
            </a:r>
            <a:r>
              <a:rPr lang="id-ID" sz="2400"/>
              <a:t> Rekognisi </a:t>
            </a:r>
            <a:r>
              <a:rPr lang="en-US" sz="2400"/>
              <a:t>DTPS tidak sesuai bidang Program Studi (Diisi oleh PS Vokasi)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</a:t>
            </a:r>
            <a:r>
              <a:rPr lang="id-ID" sz="1600"/>
              <a:t>: </a:t>
            </a:r>
            <a:endParaRPr lang="en-US" sz="1600"/>
          </a:p>
          <a:p>
            <a:r>
              <a:rPr lang="id-ID" sz="1600"/>
              <a:t>Pengakuan didapat dalam bentuk seperti</a:t>
            </a:r>
            <a:r>
              <a:rPr lang="en-US" sz="1600"/>
              <a:t>:</a:t>
            </a:r>
          </a:p>
          <a:p>
            <a:pPr lvl="0"/>
            <a:r>
              <a:rPr lang="en-US" sz="1600"/>
              <a:t>menjadi tenaga ahli di lembaga nasional/internasional.</a:t>
            </a:r>
          </a:p>
          <a:p>
            <a:pPr lvl="0"/>
            <a:r>
              <a:rPr lang="en-US" sz="1600"/>
              <a:t>menjadi </a:t>
            </a:r>
            <a:r>
              <a:rPr lang="en-US" sz="1600" i="1"/>
              <a:t>visiting lecturer</a:t>
            </a:r>
            <a:r>
              <a:rPr lang="en-US" sz="1600"/>
              <a:t> atau </a:t>
            </a:r>
            <a:r>
              <a:rPr lang="en-US" sz="1600" i="1"/>
              <a:t>visiting scholar</a:t>
            </a:r>
            <a:r>
              <a:rPr lang="en-US" sz="1600"/>
              <a:t> di perguruan tinggi nasional/internasional bereputasi.</a:t>
            </a:r>
          </a:p>
          <a:p>
            <a:pPr lvl="0"/>
            <a:r>
              <a:rPr lang="en-US" sz="1600"/>
              <a:t>menjadi </a:t>
            </a:r>
            <a:r>
              <a:rPr lang="en-US" sz="1600" i="1"/>
              <a:t>invited speaker</a:t>
            </a:r>
            <a:r>
              <a:rPr lang="en-US" sz="1600"/>
              <a:t> pada pertemuan ilmiah tingkat nasional/internasional.</a:t>
            </a:r>
          </a:p>
          <a:p>
            <a:pPr lvl="0"/>
            <a:r>
              <a:rPr lang="en-US" sz="1600"/>
              <a:t>menjadi editor atau mitra bestari pada jurnal nasional terakreditasi/jurnal internasional bereputasi.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19801786"/>
              </p:ext>
            </p:extLst>
          </p:nvPr>
        </p:nvGraphicFramePr>
        <p:xfrm>
          <a:off x="350203" y="1624597"/>
          <a:ext cx="7279322" cy="3025236"/>
        </p:xfrm>
        <a:graphic>
          <a:graphicData uri="http://schemas.openxmlformats.org/drawingml/2006/table">
            <a:tbl>
              <a:tblPr firstRow="1" firstCol="1" bandRow="1"/>
              <a:tblGrid>
                <a:gridCol w="616759"/>
                <a:gridCol w="2111345"/>
                <a:gridCol w="1322876"/>
                <a:gridCol w="2359275"/>
                <a:gridCol w="869067"/>
              </a:tblGrid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Bidang Keahlian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Rekognisi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997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6611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3.d.3. Penelitian DTPS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Tuliskan jumlah judul penelitian berdasarkan sumber pembiayaan yang dilaksanakan oleh DTPS yang relevan dengan bidang Program Studi pada TS-2 sampai dengan TS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30698826"/>
              </p:ext>
            </p:extLst>
          </p:nvPr>
        </p:nvGraphicFramePr>
        <p:xfrm>
          <a:off x="340995" y="1545651"/>
          <a:ext cx="6974204" cy="3054926"/>
        </p:xfrm>
        <a:graphic>
          <a:graphicData uri="http://schemas.openxmlformats.org/drawingml/2006/table">
            <a:tbl>
              <a:tblPr firstRow="1" firstCol="1" bandRow="1"/>
              <a:tblGrid>
                <a:gridCol w="793761"/>
                <a:gridCol w="2761044"/>
                <a:gridCol w="793761"/>
                <a:gridCol w="793761"/>
                <a:gridCol w="793761"/>
                <a:gridCol w="1038116"/>
              </a:tblGrid>
              <a:tr h="4364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Sumber Pembiayaan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364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Perguruan Tinggi atau mandiri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dalam negeri (diluar PT)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luar negeri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1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1748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Pendahuluan: </a:t>
            </a:r>
            <a:r>
              <a:rPr lang="fi-FI" dirty="0" smtClean="0"/>
              <a:t>Perkembangan </a:t>
            </a:r>
            <a:r>
              <a:rPr lang="fi-FI" dirty="0"/>
              <a:t>Terkini </a:t>
            </a:r>
            <a:r>
              <a:rPr lang="fi-FI" dirty="0" smtClean="0"/>
              <a:t>Akreditasi</a:t>
            </a:r>
            <a:r>
              <a:rPr lang="id-ID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Penyusunan Laporan Evaluasi </a:t>
            </a:r>
            <a:r>
              <a:rPr lang="id-ID" dirty="0" smtClean="0"/>
              <a:t>Program Studi.</a:t>
            </a:r>
            <a:endParaRPr lang="id-ID" dirty="0"/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>
                <a:solidFill>
                  <a:srgbClr val="0000FF"/>
                </a:solidFill>
              </a:rPr>
              <a:t>Penyusunan </a:t>
            </a:r>
            <a:r>
              <a:rPr lang="id-ID" b="1" dirty="0">
                <a:solidFill>
                  <a:srgbClr val="0000FF"/>
                </a:solidFill>
              </a:rPr>
              <a:t>Laporan Kinerja </a:t>
            </a:r>
            <a:r>
              <a:rPr lang="id-ID" b="1" dirty="0" smtClean="0">
                <a:solidFill>
                  <a:srgbClr val="0000FF"/>
                </a:solidFill>
              </a:rPr>
              <a:t>Program Studi.</a:t>
            </a:r>
            <a:endParaRPr lang="id-ID" b="1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Proses </a:t>
            </a:r>
            <a:r>
              <a:rPr lang="id-ID" dirty="0"/>
              <a:t>Penyusunan Laporan Evaluasi </a:t>
            </a:r>
            <a:r>
              <a:rPr lang="id-ID" dirty="0" smtClean="0"/>
              <a:t>Diri.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835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3.d.4. Pengabdian kepada Masyarakat DTPS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Tuliskan jumlah judul PkM berdasarkan sumber pembiayaan yang dilaksanakan oleh dosen tetap UPPS yang relevan dengan bidang Program Studi pada TS-2 sampai dengan TS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53698731"/>
              </p:ext>
            </p:extLst>
          </p:nvPr>
        </p:nvGraphicFramePr>
        <p:xfrm>
          <a:off x="302577" y="1444263"/>
          <a:ext cx="6841175" cy="3156314"/>
        </p:xfrm>
        <a:graphic>
          <a:graphicData uri="http://schemas.openxmlformats.org/drawingml/2006/table">
            <a:tbl>
              <a:tblPr firstRow="1" firstCol="1" bandRow="1"/>
              <a:tblGrid>
                <a:gridCol w="775937"/>
                <a:gridCol w="2807064"/>
                <a:gridCol w="775937"/>
                <a:gridCol w="775937"/>
                <a:gridCol w="775937"/>
                <a:gridCol w="930363"/>
              </a:tblGrid>
              <a:tr h="45090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Sumber Pembiayaan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50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Perguruan Tinggi atau mandiri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dalam negeri (diluar PT)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luar negeri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2477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3.d.4. Pengabdian kepada Masyarakat DTPS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Tuliskan jumlah judul PkM berdasarkan sumber pembiayaan yang dilaksanakan oleh dosen tetap UPPS yang relevan dengan bidang Program Studi pada TS-2 sampai dengan TS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2577" y="1444263"/>
          <a:ext cx="6841175" cy="3156314"/>
        </p:xfrm>
        <a:graphic>
          <a:graphicData uri="http://schemas.openxmlformats.org/drawingml/2006/table">
            <a:tbl>
              <a:tblPr firstRow="1" firstCol="1" bandRow="1"/>
              <a:tblGrid>
                <a:gridCol w="775937"/>
                <a:gridCol w="2807064"/>
                <a:gridCol w="775937"/>
                <a:gridCol w="775937"/>
                <a:gridCol w="775937"/>
                <a:gridCol w="930363"/>
              </a:tblGrid>
              <a:tr h="45090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Sumber Pembiayaan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50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Perguruan Tinggi atau mandiri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dalam negeri (diluar PT)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luar negeri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0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882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3.d.5.</a:t>
            </a:r>
            <a:r>
              <a:rPr lang="id-ID" sz="2400"/>
              <a:t> Publikasi Ilmiah</a:t>
            </a:r>
            <a:r>
              <a:rPr lang="en-US" sz="2400"/>
              <a:t> DTPS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6" y="5320515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/>
              <a:t>Tuliskan jumlah publikasi </a:t>
            </a:r>
            <a:r>
              <a:rPr lang="en-US" sz="1600"/>
              <a:t>ilmiah dengan judul </a:t>
            </a:r>
            <a:r>
              <a:rPr lang="id-ID" sz="1600"/>
              <a:t>yang </a:t>
            </a:r>
            <a:r>
              <a:rPr lang="en-US" sz="1600"/>
              <a:t>relevan dengan bidang Program Studi, </a:t>
            </a:r>
            <a:r>
              <a:rPr lang="id-ID" sz="1600"/>
              <a:t>dihasilkan </a:t>
            </a:r>
            <a:r>
              <a:rPr lang="en-US" sz="1600"/>
              <a:t>oleh DTPS </a:t>
            </a:r>
            <a:r>
              <a:rPr lang="id-ID" sz="1600"/>
              <a:t>dalam 3 tahun terakhir</a:t>
            </a:r>
            <a:endParaRPr lang="en-US" sz="16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32409917"/>
              </p:ext>
            </p:extLst>
          </p:nvPr>
        </p:nvGraphicFramePr>
        <p:xfrm>
          <a:off x="190502" y="1436384"/>
          <a:ext cx="6648449" cy="3770369"/>
        </p:xfrm>
        <a:graphic>
          <a:graphicData uri="http://schemas.openxmlformats.org/drawingml/2006/table">
            <a:tbl>
              <a:tblPr/>
              <a:tblGrid>
                <a:gridCol w="715697"/>
                <a:gridCol w="3069964"/>
                <a:gridCol w="715697"/>
                <a:gridCol w="715697"/>
                <a:gridCol w="715697"/>
                <a:gridCol w="715697"/>
              </a:tblGrid>
              <a:tr h="2547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 </a:t>
                      </a: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54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nasional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 terakreditasi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 terakreditasi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internasional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internasional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bereputasi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wilayah/lokal/perguruan tinggi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internasional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ulisan di media massa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ulisan di media massa inter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5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930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7" y="997962"/>
            <a:ext cx="3152774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3.d.6.</a:t>
            </a:r>
            <a:r>
              <a:rPr lang="id-ID" sz="2400"/>
              <a:t> Luaran </a:t>
            </a:r>
            <a:r>
              <a:rPr lang="en-US" sz="2400"/>
              <a:t>Lainnya DTPS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7" y="2307677"/>
            <a:ext cx="32670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/>
              <a:t>Tuliskan luaran penelitian </a:t>
            </a:r>
            <a:r>
              <a:rPr lang="en-US" sz="1600"/>
              <a:t>dan luaran PkM </a:t>
            </a:r>
            <a:r>
              <a:rPr lang="id-ID" sz="1600"/>
              <a:t>yang dihasilkan </a:t>
            </a:r>
            <a:r>
              <a:rPr lang="en-US" sz="1600"/>
              <a:t>oleh DTPS</a:t>
            </a:r>
            <a:r>
              <a:rPr lang="id-ID" sz="1600"/>
              <a:t> dalam 3 tahun </a:t>
            </a:r>
            <a:r>
              <a:rPr lang="id-ID" sz="1600" smtClean="0"/>
              <a:t>terakhir</a:t>
            </a:r>
            <a:r>
              <a:rPr lang="en-US" sz="1600" smtClean="0"/>
              <a:t>. </a:t>
            </a:r>
            <a:r>
              <a:rPr lang="en-US" sz="1600"/>
              <a:t>Jenis dan judul luaran harus relevan dengan bidang Program Studi</a:t>
            </a:r>
            <a:r>
              <a:rPr lang="en-US" sz="1600" smtClean="0"/>
              <a:t>.</a:t>
            </a:r>
          </a:p>
          <a:p>
            <a:endParaRPr lang="en-US" sz="1600"/>
          </a:p>
          <a:p>
            <a:r>
              <a:rPr lang="en-US" sz="1600"/>
              <a:t>Keterangan</a:t>
            </a:r>
            <a:r>
              <a:rPr lang="id-ID" sz="1600"/>
              <a:t>:</a:t>
            </a:r>
            <a:endParaRPr lang="en-US" sz="1600"/>
          </a:p>
          <a:p>
            <a:r>
              <a:rPr lang="en-US" sz="1600" baseline="30000"/>
              <a:t>1)</a:t>
            </a:r>
            <a:r>
              <a:rPr lang="en-US" sz="1600"/>
              <a:t> Luaran penelitian/PkM yang mendapat pengakuan Hak Kekayaan Intelektual (HKI) dibuktikan dengan surat penetapan oleh Kemenkumham atau kementerian lain yang berwenang.</a:t>
            </a:r>
          </a:p>
          <a:p>
            <a:endParaRPr lang="en-US" sz="16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60539844"/>
              </p:ext>
            </p:extLst>
          </p:nvPr>
        </p:nvGraphicFramePr>
        <p:xfrm>
          <a:off x="3533776" y="125299"/>
          <a:ext cx="5343525" cy="6695151"/>
        </p:xfrm>
        <a:graphic>
          <a:graphicData uri="http://schemas.openxmlformats.org/drawingml/2006/table">
            <a:tbl>
              <a:tblPr/>
              <a:tblGrid>
                <a:gridCol w="465283"/>
                <a:gridCol w="2702321"/>
                <a:gridCol w="499457"/>
                <a:gridCol w="1676464"/>
              </a:tblGrid>
              <a:tr h="351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Judul </a:t>
                      </a: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Luaran Penel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itian/PkM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150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52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HKI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</a:t>
                      </a: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Paten, 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Paten Sederhana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HKI </a:t>
                      </a:r>
                      <a:r>
                        <a:rPr lang="en-US" sz="105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Hak Cipta,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Desain Produk Industri,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Perlindungan Varietas Tanaman</a:t>
                      </a: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(Sertifikat Perlindungan Varietas Tanaman, Sertifikat Pelepasan Varietas, Sertifikat Pendaftaran Varietas)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Desain Tata Letak Sirkuit Terpadu,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dll.)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Teknologi Tepat Guna, Produk (Produk Terstandarisasi, Produk Tersertifikasi), Karya Seni, Rekayasa Sosial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Buku ber-ISBN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b="1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Book Chapter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131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21737"/>
            <a:ext cx="8705850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3.d.7. Karya i</a:t>
            </a:r>
            <a:r>
              <a:rPr lang="id-ID" sz="2400"/>
              <a:t>lmiah </a:t>
            </a:r>
            <a:r>
              <a:rPr lang="en-US" sz="2400"/>
              <a:t>DTPS </a:t>
            </a:r>
            <a:r>
              <a:rPr lang="id-ID" sz="2400"/>
              <a:t>yang </a:t>
            </a:r>
            <a:r>
              <a:rPr lang="en-US" sz="2400"/>
              <a:t>disitasi </a:t>
            </a:r>
            <a:r>
              <a:rPr lang="id-ID" sz="2400"/>
              <a:t>dalam 3 tahun terakhir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190501" y="4728779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/>
              <a:t>Tuliskan judul artikel </a:t>
            </a:r>
            <a:r>
              <a:rPr lang="en-US" sz="1600"/>
              <a:t>karya </a:t>
            </a:r>
            <a:r>
              <a:rPr lang="id-ID" sz="1600"/>
              <a:t>ilmiah </a:t>
            </a:r>
            <a:r>
              <a:rPr lang="en-US" sz="1600"/>
              <a:t>DTPS </a:t>
            </a:r>
            <a:r>
              <a:rPr lang="id-ID" sz="1600"/>
              <a:t>yang disitasi dalam 3 tahun </a:t>
            </a:r>
            <a:r>
              <a:rPr lang="id-ID" sz="1600" smtClean="0"/>
              <a:t>terakhir</a:t>
            </a:r>
            <a:r>
              <a:rPr lang="en-US" sz="1600" smtClean="0"/>
              <a:t>. </a:t>
            </a:r>
            <a:r>
              <a:rPr lang="en-US" sz="1600"/>
              <a:t>Judul artikel yang disitasi harus relevan dengan bidang Program Studi.</a:t>
            </a:r>
            <a:r>
              <a:rPr lang="id-ID" sz="1600" smtClean="0"/>
              <a:t> </a:t>
            </a:r>
            <a:endParaRPr lang="en-US" sz="16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73468430"/>
              </p:ext>
            </p:extLst>
          </p:nvPr>
        </p:nvGraphicFramePr>
        <p:xfrm>
          <a:off x="190500" y="1334277"/>
          <a:ext cx="7200899" cy="3209148"/>
        </p:xfrm>
        <a:graphic>
          <a:graphicData uri="http://schemas.openxmlformats.org/drawingml/2006/table">
            <a:tbl>
              <a:tblPr/>
              <a:tblGrid>
                <a:gridCol w="705951"/>
                <a:gridCol w="2681419"/>
                <a:gridCol w="2260238"/>
                <a:gridCol w="1553291"/>
              </a:tblGrid>
              <a:tr h="1221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Judul Artikel yang Disitasi (Jurnal/Buku, Volume, </a:t>
                      </a: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Tahun, </a:t>
                      </a: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Nomor, Halaman)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Artikel yang Mensitasi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7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341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54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8408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940812"/>
            <a:ext cx="8705850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3.d.8. Produk/Jasa DTPS yang Diadopsi oleh </a:t>
            </a:r>
            <a:r>
              <a:rPr lang="en-US" sz="2400" smtClean="0"/>
              <a:t>Industri/Masyarakat (diisi oleh PS Vokasi) 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190501" y="5402071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/>
              <a:t>Tuliskan </a:t>
            </a:r>
            <a:r>
              <a:rPr lang="en-US" sz="1600"/>
              <a:t>produk/jasa karya DTPS </a:t>
            </a:r>
            <a:r>
              <a:rPr lang="id-ID" sz="1600"/>
              <a:t>yang </a:t>
            </a:r>
            <a:r>
              <a:rPr lang="en-US" sz="1600"/>
              <a:t>diadopsi oleh industri/masyarakat </a:t>
            </a:r>
            <a:r>
              <a:rPr lang="id-ID" sz="1600"/>
              <a:t>dalam 3 tahun </a:t>
            </a:r>
            <a:r>
              <a:rPr lang="id-ID" sz="1600" smtClean="0"/>
              <a:t>terakhir</a:t>
            </a:r>
            <a:r>
              <a:rPr lang="en-US" sz="1600" smtClean="0"/>
              <a:t>. Jenis </a:t>
            </a:r>
            <a:r>
              <a:rPr lang="en-US" sz="1600"/>
              <a:t>produk/jasa harus relevan dengan bidang Program Studi.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Kinerja Dosen</a:t>
            </a:r>
            <a:endParaRPr lang="en-US" sz="280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67248057"/>
              </p:ext>
            </p:extLst>
          </p:nvPr>
        </p:nvGraphicFramePr>
        <p:xfrm>
          <a:off x="316865" y="2142081"/>
          <a:ext cx="6150610" cy="3222825"/>
        </p:xfrm>
        <a:graphic>
          <a:graphicData uri="http://schemas.openxmlformats.org/drawingml/2006/table">
            <a:tbl>
              <a:tblPr/>
              <a:tblGrid>
                <a:gridCol w="641103"/>
                <a:gridCol w="2435106"/>
                <a:gridCol w="2052615"/>
                <a:gridCol w="1021786"/>
              </a:tblGrid>
              <a:tr h="1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 Produk/Jasa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Deskripsi Produk/Jasa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Tingkat Kesiapterapan Teknologi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51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306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8100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3703" y="3226273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Keuangan, Sarana, dan Prasarana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447223" y="3251509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4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030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976407"/>
            <a:ext cx="3409949" cy="823914"/>
          </a:xfrm>
        </p:spPr>
        <p:txBody>
          <a:bodyPr>
            <a:noAutofit/>
          </a:bodyPr>
          <a:lstStyle/>
          <a:p>
            <a:r>
              <a:rPr lang="en-US" sz="2400"/>
              <a:t>Tabel 4. Penggunaan Dana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1899854"/>
            <a:ext cx="3409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Tuliskan data penggunaan dana yang dikelola oleh UPPS dalam 3 tahun terakhir 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4864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Keuangan, Sarana dana Prasarana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89252176"/>
              </p:ext>
            </p:extLst>
          </p:nvPr>
        </p:nvGraphicFramePr>
        <p:xfrm>
          <a:off x="3842610" y="940722"/>
          <a:ext cx="5158514" cy="5818632"/>
        </p:xfrm>
        <a:graphic>
          <a:graphicData uri="http://schemas.openxmlformats.org/drawingml/2006/table">
            <a:tbl>
              <a:tblPr firstRow="1" firstCol="1" bandRow="1"/>
              <a:tblGrid>
                <a:gridCol w="706537"/>
                <a:gridCol w="1492081"/>
                <a:gridCol w="719518"/>
                <a:gridCol w="720081"/>
                <a:gridCol w="720081"/>
                <a:gridCol w="800216"/>
              </a:tblGrid>
              <a:tr h="15049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Jenis Penggunaan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Dana [Rp.]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Rata-rata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[Rp.]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504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00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Operasional Pendidikan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Dosen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(Gaji, Honor)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Tenaga Kependidikan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(Gaji, Honor)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Operasional Pembelajaran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(Bahan dan Peralatan Habis Pakai)</a:t>
                      </a:r>
                      <a:r>
                        <a:rPr lang="en-US" sz="9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Operasional Tidak Langsung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(Listrik, Gas, Air, Pemeliharaan Gedung, Pemeliharaan Sarana, Uang Lembur, Telekomunikasi, Konsumsi, Transport Lokal, Pajak, Asuransi, dll.)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operasional kemahasiswaan (penalaran, minat, bakat, dan kesejahteraan).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Penelitian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PkM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Investasi SDM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Investasi Sarana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Biaya Investasi Prasarana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4" marR="575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2096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51328" y="3241641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Pendidikan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494848" y="3266877"/>
            <a:ext cx="453158" cy="46013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5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307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775012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5.a. Kurikulum, Capaian Pembelajaran dan Rencana Pembelajaran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402071"/>
            <a:ext cx="8705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 smtClean="0"/>
              <a:t>1</a:t>
            </a:r>
            <a:r>
              <a:rPr lang="en-US" sz="1600" baseline="30000"/>
              <a:t>)</a:t>
            </a:r>
            <a:r>
              <a:rPr lang="en-US" sz="1600"/>
              <a:t> Beri tanda V pada kolom unsur pembentuk capaian pembelajaran lulusan (CPL) sesuai dengan rencana pembelajaran.</a:t>
            </a:r>
          </a:p>
          <a:p>
            <a:r>
              <a:rPr lang="en-US" sz="1600" baseline="30000" smtClean="0"/>
              <a:t>2</a:t>
            </a:r>
            <a:r>
              <a:rPr lang="en-US" sz="1600" baseline="30000"/>
              <a:t>)</a:t>
            </a:r>
            <a:r>
              <a:rPr lang="en-US" sz="1600"/>
              <a:t> Diisi dengan nama dokumen rencana pembelajaran yang digunakan.</a:t>
            </a:r>
          </a:p>
          <a:p>
            <a:r>
              <a:rPr lang="en-US" sz="1600" baseline="30000" smtClean="0"/>
              <a:t>3</a:t>
            </a:r>
            <a:r>
              <a:rPr lang="en-US" sz="1600" baseline="30000"/>
              <a:t>)</a:t>
            </a:r>
            <a:r>
              <a:rPr lang="en-US" sz="1600"/>
              <a:t> Konversi kredit ke jam pelaksanaan Praktikum/Praktik/Praktik Lapangan untuk program Vokasi</a:t>
            </a:r>
            <a:r>
              <a:rPr lang="en-US" sz="1600" b="1"/>
              <a:t>.</a:t>
            </a:r>
            <a:endParaRPr lang="en-US" sz="16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49339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b="1" smtClean="0"/>
              <a:t>Kurikulum dan Pembelajaran</a:t>
            </a:r>
            <a:endParaRPr lang="en-US" sz="2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3823550"/>
              </p:ext>
            </p:extLst>
          </p:nvPr>
        </p:nvGraphicFramePr>
        <p:xfrm>
          <a:off x="190501" y="1636091"/>
          <a:ext cx="8705850" cy="3308462"/>
        </p:xfrm>
        <a:graphic>
          <a:graphicData uri="http://schemas.openxmlformats.org/drawingml/2006/table">
            <a:tbl>
              <a:tblPr firstRow="1" firstCol="1" bandRow="1"/>
              <a:tblGrid>
                <a:gridCol w="534912"/>
                <a:gridCol w="584628"/>
                <a:gridCol w="538059"/>
                <a:gridCol w="802997"/>
                <a:gridCol w="535541"/>
                <a:gridCol w="535541"/>
                <a:gridCol w="534912"/>
                <a:gridCol w="535541"/>
                <a:gridCol w="535541"/>
                <a:gridCol w="535541"/>
                <a:gridCol w="624274"/>
                <a:gridCol w="624274"/>
                <a:gridCol w="802997"/>
                <a:gridCol w="981092"/>
              </a:tblGrid>
              <a:tr h="18523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Semes-ter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Kode Mata Kuliah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Mata Kuliah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Bobot Kredit [sks]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Capaian Pembelajaran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Dokumen Rencana Pembela-jaran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Unit Penyelenggara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66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Kuliah/ Responsi/ Tutorial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Seminar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Praktikum/ Praktik/ Praktik Lapangan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Konversi Kredit ke Jam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Sikap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Pengetahuan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Keterampilan Umum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Keterampilan Khusus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895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07500"/>
            <a:ext cx="9144000" cy="514350"/>
          </a:xfrm>
          <a:solidFill>
            <a:srgbClr val="0000FF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id-ID" sz="2000" smtClean="0">
                <a:latin typeface="Arial Rounded MT Bold" panose="020F0704030504030204" pitchFamily="34" charset="0"/>
              </a:rPr>
              <a:t>Dokumen yang di</a:t>
            </a:r>
            <a:r>
              <a:rPr lang="en-US" sz="2000" smtClean="0">
                <a:latin typeface="Arial Rounded MT Bold" panose="020F0704030504030204" pitchFamily="34" charset="0"/>
              </a:rPr>
              <a:t>-</a:t>
            </a:r>
            <a:r>
              <a:rPr lang="id-ID" sz="2000" smtClean="0">
                <a:latin typeface="Arial Rounded MT Bold" panose="020F0704030504030204" pitchFamily="34" charset="0"/>
              </a:rPr>
              <a:t>submit pada Akreditasi </a:t>
            </a:r>
            <a:r>
              <a:rPr lang="en-US" sz="2000" smtClean="0">
                <a:latin typeface="Arial Rounded MT Bold" panose="020F0704030504030204" pitchFamily="34" charset="0"/>
              </a:rPr>
              <a:t>Program Studi 4</a:t>
            </a:r>
            <a:r>
              <a:rPr lang="id-ID" sz="2000" smtClean="0">
                <a:latin typeface="Arial Rounded MT Bold" panose="020F0704030504030204" pitchFamily="34" charset="0"/>
              </a:rPr>
              <a:t>.0</a:t>
            </a:r>
            <a:endParaRPr lang="en-US" sz="2000">
              <a:latin typeface="Arial Rounded MT Bold" panose="020F0704030504030204" pitchFamily="34" charset="0"/>
            </a:endParaRPr>
          </a:p>
        </p:txBody>
      </p:sp>
      <p:cxnSp>
        <p:nvCxnSpPr>
          <p:cNvPr id="14" name="Elbow Connector 13"/>
          <p:cNvCxnSpPr>
            <a:stCxn id="5" idx="2"/>
          </p:cNvCxnSpPr>
          <p:nvPr/>
        </p:nvCxnSpPr>
        <p:spPr>
          <a:xfrm rot="5400000">
            <a:off x="3151556" y="-315546"/>
            <a:ext cx="483049" cy="2357841"/>
          </a:xfrm>
          <a:prstGeom prst="bentConnector3">
            <a:avLst>
              <a:gd name="adj1" fmla="val 50000"/>
            </a:avLst>
          </a:prstGeom>
          <a:ln w="57150">
            <a:solidFill>
              <a:srgbClr val="0070C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Placeholder 5"/>
          <p:cNvSpPr>
            <a:spLocks noGrp="1"/>
          </p:cNvSpPr>
          <p:nvPr>
            <p:ph type="body" idx="1"/>
          </p:nvPr>
        </p:nvSpPr>
        <p:spPr>
          <a:xfrm>
            <a:off x="37330" y="1115315"/>
            <a:ext cx="4391024" cy="51435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id-ID" sz="2000" dirty="0" smtClean="0"/>
              <a:t>2. Laporan Kinerja Program Studi (LKPS) </a:t>
            </a:r>
            <a:endParaRPr lang="en-US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868" y="1728982"/>
            <a:ext cx="3996183" cy="48624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8354" y="1828816"/>
            <a:ext cx="4519125" cy="33273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897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2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5.b. Integrasi Kegiatan Penelitian/PkM ke dalam </a:t>
            </a:r>
            <a:r>
              <a:rPr lang="en-US" sz="2400" smtClean="0"/>
              <a:t>Pembelajaran</a:t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000" smtClean="0"/>
              <a:t>Tuliskan </a:t>
            </a:r>
            <a:r>
              <a:rPr lang="en-US" sz="2000"/>
              <a:t>judul penelitian/PkM DTPS yang menjadi dasar pengembangan mata kuliah dalam 3 tahun terakhir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402071"/>
            <a:ext cx="8705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  Penelitian dan PkM yang direkognisi oleh Pengelola Penelitian dan PkM.</a:t>
            </a:r>
          </a:p>
          <a:p>
            <a:r>
              <a:rPr lang="en-US" sz="1600" baseline="30000"/>
              <a:t>2)</a:t>
            </a:r>
            <a:r>
              <a:rPr lang="en-US" sz="1600"/>
              <a:t> Bentuk integrasi dapat berupa tambahan materi perkuliahan, studi kasus, Bab/Subbab dalam buku ajar, atau bentuk lain yang relevan.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7439026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Integrasi Kegiatan Penelitian/PkM dalam Pembelajaran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0068357"/>
              </p:ext>
            </p:extLst>
          </p:nvPr>
        </p:nvGraphicFramePr>
        <p:xfrm>
          <a:off x="298132" y="2332811"/>
          <a:ext cx="8169591" cy="3069260"/>
        </p:xfrm>
        <a:graphic>
          <a:graphicData uri="http://schemas.openxmlformats.org/drawingml/2006/table">
            <a:tbl>
              <a:tblPr firstRow="1" firstCol="1" bandRow="1"/>
              <a:tblGrid>
                <a:gridCol w="605484"/>
                <a:gridCol w="1852011"/>
                <a:gridCol w="1852011"/>
                <a:gridCol w="1852011"/>
                <a:gridCol w="2008074"/>
              </a:tblGrid>
              <a:tr h="902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Judul Penelitian/PkM </a:t>
                      </a:r>
                      <a:r>
                        <a:rPr lang="en-US" sz="12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Mata Kuliah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Bentuk Integrasi </a:t>
                      </a:r>
                      <a:r>
                        <a:rPr lang="en-US" sz="12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61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51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4779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742497"/>
            <a:ext cx="3533774" cy="823914"/>
          </a:xfrm>
        </p:spPr>
        <p:txBody>
          <a:bodyPr>
            <a:noAutofit/>
          </a:bodyPr>
          <a:lstStyle/>
          <a:p>
            <a:r>
              <a:rPr lang="en-US" sz="2400"/>
              <a:t>Tabel 5.c. Kepuasan Mahasiswa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id-ID" sz="2000"/>
              <a:t>Tuliskan hasil </a:t>
            </a:r>
            <a:r>
              <a:rPr lang="en-US" sz="2000"/>
              <a:t>pengukuran </a:t>
            </a:r>
            <a:r>
              <a:rPr lang="id-ID" sz="2000"/>
              <a:t>kepuasan </a:t>
            </a:r>
            <a:r>
              <a:rPr lang="en-US" sz="2000"/>
              <a:t>mahasiswa terhadap proses </a:t>
            </a:r>
            <a:r>
              <a:rPr lang="en-US" sz="2000" smtClean="0"/>
              <a:t>pendidikan. </a:t>
            </a:r>
            <a:r>
              <a:rPr lang="id-ID" sz="2000" smtClean="0"/>
              <a:t>Data </a:t>
            </a:r>
            <a:r>
              <a:rPr lang="id-ID" sz="2000"/>
              <a:t>diambil dari hasil studi penelusura</a:t>
            </a:r>
            <a:r>
              <a:rPr lang="en-US" sz="2000"/>
              <a:t>n yang dilakukan pada saat TS</a:t>
            </a:r>
            <a:r>
              <a:rPr lang="id-ID" sz="2000"/>
              <a:t>.</a:t>
            </a:r>
            <a:endParaRPr lang="en-US" sz="20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95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Kepuasan Pengguna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43295177"/>
              </p:ext>
            </p:extLst>
          </p:nvPr>
        </p:nvGraphicFramePr>
        <p:xfrm>
          <a:off x="3837455" y="125305"/>
          <a:ext cx="5058894" cy="6747570"/>
        </p:xfrm>
        <a:graphic>
          <a:graphicData uri="http://schemas.openxmlformats.org/drawingml/2006/table">
            <a:tbl>
              <a:tblPr firstRow="1" firstCol="1" bandRow="1"/>
              <a:tblGrid>
                <a:gridCol w="575837"/>
                <a:gridCol w="1248617"/>
                <a:gridCol w="575837"/>
                <a:gridCol w="592090"/>
                <a:gridCol w="592090"/>
                <a:gridCol w="578740"/>
                <a:gridCol w="895683"/>
              </a:tblGrid>
              <a:tr h="2865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Aspek yang Diukur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Tingkat Kepuasan Mahasiswa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Rencana Tindak Lanjut oleh UPPS/PS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65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Sangat Baik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Baik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Cukup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Kurang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002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Keandalan: kemampuan dosen, tenaga kependidikan, dan pengelola dalam memberikan pelayanan.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5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Daya tanggap (</a:t>
                      </a:r>
                      <a:r>
                        <a:rPr lang="en-US" sz="9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responsiveness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): kemauan dari dosen, tenaga kependidikan dan pengelola dalam membantu mahasiswa dan memberikan jasa dengan cepat.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Kepastian (</a:t>
                      </a:r>
                      <a:r>
                        <a:rPr lang="en-US" sz="9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assurance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): kemampuan dosen, tendik dan pengelola untuk memberi keyakinan kepada mahasiswa bahwa pelayanan yang diberikan telah sesuai dengan ketentuan.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Empati (</a:t>
                      </a:r>
                      <a:r>
                        <a:rPr lang="en-US" sz="9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empathy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): kesediaan/kepedulian dosen, tendik dan pengelola untuk memberi perhatian kepada mahasiswa.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Tangible: penilaian mahasiswa terhadap kecukupan, aksesibitas, kualitas sarana dan prasarana.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5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177" marR="37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395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70378" y="3210493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Penelitian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513898" y="3235729"/>
            <a:ext cx="453158" cy="4601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6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1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255593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6.a. Penelitian DTPS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000"/>
              <a:t>Tuliskan jumlah judul penelitian DTPS berdasarkan sumber pembiayaan yang dilaksanakan oleh dosen tetap UPPS yang relevan dengan bidang Program Studi pada TS-2 sampai dengan TS 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5052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Penelitian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60330072"/>
              </p:ext>
            </p:extLst>
          </p:nvPr>
        </p:nvGraphicFramePr>
        <p:xfrm>
          <a:off x="266064" y="2521109"/>
          <a:ext cx="6591935" cy="2765266"/>
        </p:xfrm>
        <a:graphic>
          <a:graphicData uri="http://schemas.openxmlformats.org/drawingml/2006/table">
            <a:tbl>
              <a:tblPr firstRow="1" firstCol="1" bandRow="1"/>
              <a:tblGrid>
                <a:gridCol w="784754"/>
                <a:gridCol w="2511983"/>
                <a:gridCol w="784754"/>
                <a:gridCol w="784754"/>
                <a:gridCol w="784754"/>
                <a:gridCol w="940936"/>
              </a:tblGrid>
              <a:tr h="34988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Sumber Pembiayaan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498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49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Perguruan Tinggi atau mandiri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dalam negeri (diluar PT)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luar negeri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88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174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417518"/>
            <a:ext cx="8705850" cy="823914"/>
          </a:xfrm>
        </p:spPr>
        <p:txBody>
          <a:bodyPr>
            <a:noAutofit/>
          </a:bodyPr>
          <a:lstStyle/>
          <a:p>
            <a:r>
              <a:rPr lang="en-US" sz="2400" smtClean="0"/>
              <a:t>Tabel </a:t>
            </a:r>
            <a:r>
              <a:rPr lang="en-US" sz="2400"/>
              <a:t>6.b.1) Penelitian Mahasiswa Program Magister/Magister Terapan/ Doktor/ Doktor Terapan</a:t>
            </a:r>
            <a:br>
              <a:rPr lang="en-US" sz="240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000"/>
              <a:t>Tuliskan kegiatan penelitian DTPS yang melibatkan mahasiswa pada TS-2 sampai dengan TS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402071"/>
            <a:ext cx="870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Tesis/Disertasi mahasiswa yang merupakan bagian dari agenda penelitian dosen.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62025696"/>
              </p:ext>
            </p:extLst>
          </p:nvPr>
        </p:nvGraphicFramePr>
        <p:xfrm>
          <a:off x="284479" y="2701195"/>
          <a:ext cx="6430645" cy="2700876"/>
        </p:xfrm>
        <a:graphic>
          <a:graphicData uri="http://schemas.openxmlformats.org/drawingml/2006/table">
            <a:tbl>
              <a:tblPr firstRow="1" firstCol="1" bandRow="1"/>
              <a:tblGrid>
                <a:gridCol w="537587"/>
                <a:gridCol w="1353779"/>
                <a:gridCol w="1039074"/>
                <a:gridCol w="1407930"/>
                <a:gridCol w="1265881"/>
                <a:gridCol w="826394"/>
              </a:tblGrid>
              <a:tr h="1074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Tema Penelitian sesuai Roadmap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Mahasiswa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Judul Tesis/ Disertasi </a:t>
                      </a:r>
                      <a:r>
                        <a:rPr lang="en-US" sz="12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4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2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2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2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2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227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1076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017468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6.b.2) Penelitian DTPS yang melibatkan Mahasiswa </a:t>
            </a:r>
            <a:endParaRPr lang="en-US" sz="2000"/>
          </a:p>
        </p:txBody>
      </p:sp>
      <p:sp>
        <p:nvSpPr>
          <p:cNvPr id="6" name="TextBox 5"/>
          <p:cNvSpPr txBox="1"/>
          <p:nvPr/>
        </p:nvSpPr>
        <p:spPr>
          <a:xfrm>
            <a:off x="190501" y="5202052"/>
            <a:ext cx="87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Judul kegiatan yang melibatkan mahasiswa dalam penelitian dosen, seperti Tugas Akhir, Perancangan, atau kegiatan lain yang relevan.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7683134"/>
              </p:ext>
            </p:extLst>
          </p:nvPr>
        </p:nvGraphicFramePr>
        <p:xfrm>
          <a:off x="322580" y="1767745"/>
          <a:ext cx="7592694" cy="3099529"/>
        </p:xfrm>
        <a:graphic>
          <a:graphicData uri="http://schemas.openxmlformats.org/drawingml/2006/table">
            <a:tbl>
              <a:tblPr firstRow="1" firstCol="1" bandRow="1"/>
              <a:tblGrid>
                <a:gridCol w="634732"/>
                <a:gridCol w="1598413"/>
                <a:gridCol w="1226840"/>
                <a:gridCol w="1662350"/>
                <a:gridCol w="1494632"/>
                <a:gridCol w="975727"/>
              </a:tblGrid>
              <a:tr h="1233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Tema Penelitian sesuai Roadmap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Mahasiswa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Judul Kegiatan </a:t>
                      </a:r>
                      <a:r>
                        <a:rPr lang="en-US" sz="12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6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3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3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3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3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393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66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60853" y="3228077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Pengabdian kepada Masyarakat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504373" y="3253313"/>
            <a:ext cx="453158" cy="4601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7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31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255593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7.a. PkM DTPS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000"/>
              <a:t>Tuliskan jumlah judul PkM DTPS berdasarkan sumber pembiayaan yang dilaksanakan oleh dosen tetap UPPS yang relevan dengan bidang program studi pada TS-2 sampai dengan TS 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4673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Pengabdian kepada Masyarakat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89784159"/>
              </p:ext>
            </p:extLst>
          </p:nvPr>
        </p:nvGraphicFramePr>
        <p:xfrm>
          <a:off x="323214" y="2711609"/>
          <a:ext cx="7896860" cy="3031968"/>
        </p:xfrm>
        <a:graphic>
          <a:graphicData uri="http://schemas.openxmlformats.org/drawingml/2006/table">
            <a:tbl>
              <a:tblPr firstRow="1" firstCol="1" bandRow="1"/>
              <a:tblGrid>
                <a:gridCol w="940102"/>
                <a:gridCol w="3009250"/>
                <a:gridCol w="940102"/>
                <a:gridCol w="940102"/>
                <a:gridCol w="940102"/>
                <a:gridCol w="1127202"/>
              </a:tblGrid>
              <a:tr h="3836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Sumber Pembiayaan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836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3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83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Perguruan Tinggi atau mandiri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dalam negeri (diluar PT)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luar negeri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6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106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609053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7.a. Keterlibatan Mahasiswa dalam PkM </a:t>
            </a:r>
            <a:r>
              <a:rPr lang="en-US" sz="2400" smtClean="0"/>
              <a:t>DTPS</a:t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000" smtClean="0"/>
              <a:t>Tuliskan </a:t>
            </a:r>
            <a:r>
              <a:rPr lang="en-US" sz="2000"/>
              <a:t>kegiatan PkM DTPS yang melibatkan mahasiswa pada TS-2 sampai dengan 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1" y="5202052"/>
            <a:ext cx="87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Keterangan:</a:t>
            </a:r>
          </a:p>
          <a:p>
            <a:r>
              <a:rPr lang="en-US" sz="1600" baseline="30000"/>
              <a:t>1)</a:t>
            </a:r>
            <a:r>
              <a:rPr lang="en-US" sz="1600"/>
              <a:t> Kegiatan PkM dosen yang dalam pelaksanaannya melibatkan mahasiswa (tidak termasuk kegiatan KKN atau kegiatan lainnya yang merupakan bagian dari kegiatan kurikuler).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64332863"/>
              </p:ext>
            </p:extLst>
          </p:nvPr>
        </p:nvGraphicFramePr>
        <p:xfrm>
          <a:off x="370205" y="1922050"/>
          <a:ext cx="7345044" cy="3192875"/>
        </p:xfrm>
        <a:graphic>
          <a:graphicData uri="http://schemas.openxmlformats.org/drawingml/2006/table">
            <a:tbl>
              <a:tblPr firstRow="1" firstCol="1" bandRow="1"/>
              <a:tblGrid>
                <a:gridCol w="614029"/>
                <a:gridCol w="1546278"/>
                <a:gridCol w="1186824"/>
                <a:gridCol w="1608129"/>
                <a:gridCol w="1445882"/>
                <a:gridCol w="943902"/>
              </a:tblGrid>
              <a:tr h="1042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Dosen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Tema PkM sesuai Roadmap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Mahasiswa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Judul Kegiatan </a:t>
                      </a:r>
                      <a:r>
                        <a:rPr lang="en-US" sz="12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4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73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73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73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73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7321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3347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70378" y="3261877"/>
            <a:ext cx="4394643" cy="53432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Luaran dan Capaian Tridharma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513898" y="3287113"/>
            <a:ext cx="453158" cy="46013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8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17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41803" y="940083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Tata Pamong, Tata Kelola, dan Kerjasama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485323" y="965319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1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41803" y="1575179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Mahasiswa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485323" y="1600415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2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41803" y="2210780"/>
            <a:ext cx="4394643" cy="5343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Sumber Daya Manusia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485323" y="2236016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3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41803" y="2835748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Keuangan, Sarana, dan Prasarana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485323" y="2860984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4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41803" y="3460716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Pendidikan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485323" y="3485952"/>
            <a:ext cx="453158" cy="46013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5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41803" y="4096318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Penelitian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485323" y="4121554"/>
            <a:ext cx="453158" cy="4601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6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41803" y="4742552"/>
            <a:ext cx="4394643" cy="534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Pengabdian kepada Masyarakat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485323" y="4767788"/>
            <a:ext cx="453158" cy="4601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7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41803" y="5405002"/>
            <a:ext cx="4394643" cy="53432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Luaran dan Capaian Tridharma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485323" y="5430238"/>
            <a:ext cx="453158" cy="46013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8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349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2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8.a. IPK Lulusan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id-ID" sz="2000"/>
              <a:t>Tuliskan </a:t>
            </a:r>
            <a:r>
              <a:rPr lang="en-US" sz="2000"/>
              <a:t>data </a:t>
            </a:r>
            <a:r>
              <a:rPr lang="id-ID" sz="2000"/>
              <a:t>Indeks Prestasi Kumulatif (IPK) lulusan dalam 3 tahun </a:t>
            </a:r>
            <a:r>
              <a:rPr lang="id-ID" sz="2000" smtClean="0"/>
              <a:t>terakhir</a:t>
            </a:r>
            <a:r>
              <a:rPr lang="en-US" sz="2000" smtClean="0"/>
              <a:t>. </a:t>
            </a:r>
            <a:r>
              <a:rPr lang="id-ID" sz="2000" smtClean="0"/>
              <a:t>Data </a:t>
            </a:r>
            <a:r>
              <a:rPr lang="id-ID" sz="2000"/>
              <a:t>dilengkapi dengan jumlah lulusan </a:t>
            </a:r>
            <a:r>
              <a:rPr lang="en-US" sz="2000"/>
              <a:t>pada setiap tahun kelulusan</a:t>
            </a:r>
            <a:r>
              <a:rPr lang="id-ID" sz="2000"/>
              <a:t>.</a:t>
            </a:r>
            <a:endParaRPr lang="en-US" sz="20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4314825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Capaian Pembelajaran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3715102"/>
              </p:ext>
            </p:extLst>
          </p:nvPr>
        </p:nvGraphicFramePr>
        <p:xfrm>
          <a:off x="455294" y="2332810"/>
          <a:ext cx="6431279" cy="2905939"/>
        </p:xfrm>
        <a:graphic>
          <a:graphicData uri="http://schemas.openxmlformats.org/drawingml/2006/table">
            <a:tbl>
              <a:tblPr firstRow="1" firstCol="1" bandRow="1"/>
              <a:tblGrid>
                <a:gridCol w="1282693"/>
                <a:gridCol w="1425214"/>
                <a:gridCol w="1282693"/>
                <a:gridCol w="1264877"/>
                <a:gridCol w="1175802"/>
              </a:tblGrid>
              <a:tr h="47638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Indeks Prestasi Kumulatif (IPK)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3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Rata-rata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Maks.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81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24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457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8</a:t>
            </a:r>
            <a:r>
              <a:rPr lang="id-ID" sz="2400"/>
              <a:t>.b. Prestasi Akademik </a:t>
            </a:r>
            <a:r>
              <a:rPr lang="id-ID" sz="2400" smtClean="0"/>
              <a:t>Mahasiswa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id-ID" sz="2000"/>
              <a:t>Tuliskan prestasi akademik yang dicapai mahasiswa dalam 5 tahun </a:t>
            </a:r>
            <a:r>
              <a:rPr lang="id-ID" sz="2000" smtClean="0"/>
              <a:t>terakhir</a:t>
            </a:r>
            <a:r>
              <a:rPr lang="en-US" sz="2000" smtClean="0"/>
              <a:t>. </a:t>
            </a:r>
            <a:r>
              <a:rPr lang="id-ID" sz="2000" smtClean="0"/>
              <a:t>Data </a:t>
            </a:r>
            <a:r>
              <a:rPr lang="id-ID" sz="2000"/>
              <a:t>dilengkapi dengan keterangan kegiatan prestasi yang diikuti (nama</a:t>
            </a:r>
            <a:r>
              <a:rPr lang="en-US" sz="2000"/>
              <a:t> kegiatan</a:t>
            </a:r>
            <a:r>
              <a:rPr lang="id-ID" sz="2000"/>
              <a:t>, waktu</a:t>
            </a:r>
            <a:r>
              <a:rPr lang="en-US" sz="2000"/>
              <a:t>, </a:t>
            </a:r>
            <a:r>
              <a:rPr lang="id-ID" sz="2000"/>
              <a:t>tingkat</a:t>
            </a:r>
            <a:r>
              <a:rPr lang="en-US" sz="2000"/>
              <a:t>, dan prestasi yang dicapai</a:t>
            </a:r>
            <a:r>
              <a:rPr lang="id-ID" sz="2000"/>
              <a:t>).</a:t>
            </a:r>
            <a:endParaRPr lang="en-US" sz="20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1625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400" b="1"/>
              <a:t>Prestasi Akademik Mahasiswa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72887776"/>
              </p:ext>
            </p:extLst>
          </p:nvPr>
        </p:nvGraphicFramePr>
        <p:xfrm>
          <a:off x="297180" y="2475085"/>
          <a:ext cx="6941820" cy="2926986"/>
        </p:xfrm>
        <a:graphic>
          <a:graphicData uri="http://schemas.openxmlformats.org/drawingml/2006/table">
            <a:tbl>
              <a:tblPr firstRow="1" firstCol="1" bandRow="1"/>
              <a:tblGrid>
                <a:gridCol w="805021"/>
                <a:gridCol w="1492253"/>
                <a:gridCol w="957551"/>
                <a:gridCol w="805021"/>
                <a:gridCol w="840611"/>
                <a:gridCol w="840611"/>
                <a:gridCol w="1200752"/>
              </a:tblGrid>
              <a:tr h="29867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Nama Kegiatan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Waktu Penyelengga-raan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Tingkat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Prestasi yang Dicapai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973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Interna-sional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Nasio-nal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Lokal/ Wilayah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5817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8</a:t>
            </a:r>
            <a:r>
              <a:rPr lang="id-ID" sz="2400"/>
              <a:t>.</a:t>
            </a:r>
            <a:r>
              <a:rPr lang="en-US" sz="2400"/>
              <a:t>c</a:t>
            </a:r>
            <a:r>
              <a:rPr lang="id-ID" sz="2400"/>
              <a:t>.</a:t>
            </a:r>
            <a:r>
              <a:rPr lang="en-US" sz="2400"/>
              <a:t>1) Masa Studi Lulusan Program Doktor/Doktor </a:t>
            </a:r>
            <a:r>
              <a:rPr lang="en-US" sz="2400" smtClean="0"/>
              <a:t>Terapan</a:t>
            </a:r>
            <a:endParaRPr lang="en-US" sz="2000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Efektivitas dan Produktivitas Pendidikan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32561478"/>
              </p:ext>
            </p:extLst>
          </p:nvPr>
        </p:nvGraphicFramePr>
        <p:xfrm>
          <a:off x="313055" y="1947285"/>
          <a:ext cx="7440293" cy="2586614"/>
        </p:xfrm>
        <a:graphic>
          <a:graphicData uri="http://schemas.openxmlformats.org/drawingml/2006/table">
            <a:tbl>
              <a:tblPr firstRow="1" firstCol="1" bandRow="1"/>
              <a:tblGrid>
                <a:gridCol w="1198154"/>
                <a:gridCol w="1305648"/>
                <a:gridCol w="1019547"/>
                <a:gridCol w="1305648"/>
                <a:gridCol w="1305648"/>
                <a:gridCol w="1305648"/>
              </a:tblGrid>
              <a:tr h="34973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Masuk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Diterima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Masa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5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2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7,0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7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38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7215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8.c.2) Masa Studi Lulusan Program Magister/Magister Terapan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Efektivitas dan Produktivitas Pendidikan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74301829"/>
              </p:ext>
            </p:extLst>
          </p:nvPr>
        </p:nvGraphicFramePr>
        <p:xfrm>
          <a:off x="360680" y="1947286"/>
          <a:ext cx="7383146" cy="2919990"/>
        </p:xfrm>
        <a:graphic>
          <a:graphicData uri="http://schemas.openxmlformats.org/drawingml/2006/table">
            <a:tbl>
              <a:tblPr firstRow="1" firstCol="1" bandRow="1"/>
              <a:tblGrid>
                <a:gridCol w="1188951"/>
                <a:gridCol w="1295620"/>
                <a:gridCol w="1011715"/>
                <a:gridCol w="1295620"/>
                <a:gridCol w="1295620"/>
                <a:gridCol w="1295620"/>
              </a:tblGrid>
              <a:tr h="39480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Masuk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Diterima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Masa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96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1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90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81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447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8.c.3) Masa Studi Lulusan Program Profesi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Efektivitas dan Produktivitas Pendidikan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81013086"/>
              </p:ext>
            </p:extLst>
          </p:nvPr>
        </p:nvGraphicFramePr>
        <p:xfrm>
          <a:off x="332105" y="2068099"/>
          <a:ext cx="7002147" cy="2561051"/>
        </p:xfrm>
        <a:graphic>
          <a:graphicData uri="http://schemas.openxmlformats.org/drawingml/2006/table">
            <a:tbl>
              <a:tblPr firstRow="1" firstCol="1" bandRow="1"/>
              <a:tblGrid>
                <a:gridCol w="1127596"/>
                <a:gridCol w="1228761"/>
                <a:gridCol w="959507"/>
                <a:gridCol w="1228761"/>
                <a:gridCol w="1228761"/>
                <a:gridCol w="1228761"/>
              </a:tblGrid>
              <a:tr h="3462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Masuk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Diterima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Masa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5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1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4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34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0690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8.c.4) Masa Studi Lulusan Program Sarjana/Sarjana Terapan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Efektivitas dan Produktivitas Pendidikan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59342263"/>
              </p:ext>
            </p:extLst>
          </p:nvPr>
        </p:nvGraphicFramePr>
        <p:xfrm>
          <a:off x="322580" y="1947285"/>
          <a:ext cx="7402193" cy="2405639"/>
        </p:xfrm>
        <a:graphic>
          <a:graphicData uri="http://schemas.openxmlformats.org/drawingml/2006/table">
            <a:tbl>
              <a:tblPr firstRow="1" firstCol="1" bandRow="1"/>
              <a:tblGrid>
                <a:gridCol w="1192018"/>
                <a:gridCol w="1298962"/>
                <a:gridCol w="1014327"/>
                <a:gridCol w="1298962"/>
                <a:gridCol w="1298962"/>
                <a:gridCol w="1298962"/>
              </a:tblGrid>
              <a:tr h="32526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Masuk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Diterima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Masa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7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3 tahun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 *)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7,0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9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4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625" y="4791075"/>
            <a:ext cx="496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*) karena ada prestasi yang dikonversi ke dalam </a:t>
            </a:r>
            <a:r>
              <a:rPr lang="en-US" smtClean="0"/>
              <a:t>sks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279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8.c.5) Masa Studi Lulusan Program Diploma Tiga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Efektivitas dan Produktivitas Pendidikan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57196754"/>
              </p:ext>
            </p:extLst>
          </p:nvPr>
        </p:nvGraphicFramePr>
        <p:xfrm>
          <a:off x="351155" y="1947285"/>
          <a:ext cx="6706872" cy="2110667"/>
        </p:xfrm>
        <a:graphic>
          <a:graphicData uri="http://schemas.openxmlformats.org/drawingml/2006/table">
            <a:tbl>
              <a:tblPr firstRow="1" firstCol="1" bandRow="1"/>
              <a:tblGrid>
                <a:gridCol w="1080046"/>
                <a:gridCol w="1176945"/>
                <a:gridCol w="919046"/>
                <a:gridCol w="1176945"/>
                <a:gridCol w="1176945"/>
                <a:gridCol w="1176945"/>
              </a:tblGrid>
              <a:tr h="2853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Masuk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Mahasiswa Diterima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Masa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75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3 tahun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tahun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tahun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0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5826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Program Doktor/Doktor Terapan tidak perlu mengisi Tabel 8.d.</a:t>
            </a:r>
            <a:br>
              <a:rPr lang="en-US" sz="240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Tabel </a:t>
            </a:r>
            <a:r>
              <a:rPr lang="en-US" sz="2400"/>
              <a:t>8.d.1 Waktu Tunggu Lulusan Program Sarjana 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Daya Saing Lulusan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41924381"/>
              </p:ext>
            </p:extLst>
          </p:nvPr>
        </p:nvGraphicFramePr>
        <p:xfrm>
          <a:off x="385445" y="2230025"/>
          <a:ext cx="6091556" cy="2627724"/>
        </p:xfrm>
        <a:graphic>
          <a:graphicData uri="http://schemas.openxmlformats.org/drawingml/2006/table">
            <a:tbl>
              <a:tblPr firstRow="1" firstCol="1" bandRow="1"/>
              <a:tblGrid>
                <a:gridCol w="913365"/>
                <a:gridCol w="1027536"/>
                <a:gridCol w="1060682"/>
                <a:gridCol w="699755"/>
                <a:gridCol w="1195109"/>
                <a:gridCol w="1195109"/>
              </a:tblGrid>
              <a:tr h="5972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terlacak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waktu tunggu mendapatkan pekerjaan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58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&lt; 6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≤ WT &lt; 18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≥ 18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88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98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4462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8.d.2 Waktu Tunggu Lulusan Program Sarjana Terapan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Daya Saing Lulusan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68038261"/>
              </p:ext>
            </p:extLst>
          </p:nvPr>
        </p:nvGraphicFramePr>
        <p:xfrm>
          <a:off x="337820" y="2182399"/>
          <a:ext cx="6415404" cy="2970625"/>
        </p:xfrm>
        <a:graphic>
          <a:graphicData uri="http://schemas.openxmlformats.org/drawingml/2006/table">
            <a:tbl>
              <a:tblPr firstRow="1" firstCol="1" bandRow="1"/>
              <a:tblGrid>
                <a:gridCol w="961922"/>
                <a:gridCol w="1082164"/>
                <a:gridCol w="1117071"/>
                <a:gridCol w="736957"/>
                <a:gridCol w="1258645"/>
                <a:gridCol w="1258645"/>
              </a:tblGrid>
              <a:tr h="67514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terlacak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waktu tunggu mendapatkan pekerjaan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27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&lt; 3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≤ WT &lt; 6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≥ 6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0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37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7147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123371"/>
            <a:ext cx="8705850" cy="823914"/>
          </a:xfrm>
        </p:spPr>
        <p:txBody>
          <a:bodyPr>
            <a:noAutofit/>
          </a:bodyPr>
          <a:lstStyle/>
          <a:p>
            <a:r>
              <a:rPr lang="en-US" sz="2400"/>
              <a:t>Tabel 8.d.3 Waktu Tunggu Lulusan Program Diploma Tiga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596265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Daya Saing Lulusan</a:t>
            </a:r>
            <a:endParaRPr lang="en-US" sz="24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38653373"/>
              </p:ext>
            </p:extLst>
          </p:nvPr>
        </p:nvGraphicFramePr>
        <p:xfrm>
          <a:off x="327025" y="2106198"/>
          <a:ext cx="6921500" cy="3065876"/>
        </p:xfrm>
        <a:graphic>
          <a:graphicData uri="http://schemas.openxmlformats.org/drawingml/2006/table">
            <a:tbl>
              <a:tblPr firstRow="1" firstCol="1" bandRow="1"/>
              <a:tblGrid>
                <a:gridCol w="842470"/>
                <a:gridCol w="947778"/>
                <a:gridCol w="978352"/>
                <a:gridCol w="1302770"/>
                <a:gridCol w="645440"/>
                <a:gridCol w="1102345"/>
                <a:gridCol w="1102345"/>
              </a:tblGrid>
              <a:tr h="69679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Terlacak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dipesan sebelum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dengan waktu wunggu mendapatkan pekerjaan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451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&lt; 3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≤ WT &lt; 6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WT ≥ 6 bulan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8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48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7323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37053" y="3092733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Tata Pamong, Tata Kelola, dan Kerjasama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580573" y="3117969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1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84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9" y="1014630"/>
            <a:ext cx="2686049" cy="823914"/>
          </a:xfrm>
        </p:spPr>
        <p:txBody>
          <a:bodyPr>
            <a:noAutofit/>
          </a:bodyPr>
          <a:lstStyle/>
          <a:p>
            <a:r>
              <a:rPr lang="en-US" sz="2400"/>
              <a:t>Tabel 8.e. Kepuasan Pengguna</a:t>
            </a:r>
          </a:p>
        </p:txBody>
      </p:sp>
      <p:sp>
        <p:nvSpPr>
          <p:cNvPr id="7" name="Pentagon 6"/>
          <p:cNvSpPr/>
          <p:nvPr/>
        </p:nvSpPr>
        <p:spPr>
          <a:xfrm>
            <a:off x="1" y="125307"/>
            <a:ext cx="26289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Kinerja Lulusan</a:t>
            </a:r>
            <a:endParaRPr lang="en-US" sz="240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28436182"/>
              </p:ext>
            </p:extLst>
          </p:nvPr>
        </p:nvGraphicFramePr>
        <p:xfrm>
          <a:off x="2776646" y="431577"/>
          <a:ext cx="6367354" cy="6334008"/>
        </p:xfrm>
        <a:graphic>
          <a:graphicData uri="http://schemas.openxmlformats.org/drawingml/2006/table">
            <a:tbl>
              <a:tblPr firstRow="1" firstCol="1" bandRow="1"/>
              <a:tblGrid>
                <a:gridCol w="640229"/>
                <a:gridCol w="1438053"/>
                <a:gridCol w="777011"/>
                <a:gridCol w="673582"/>
                <a:gridCol w="609052"/>
                <a:gridCol w="107309"/>
                <a:gridCol w="107309"/>
                <a:gridCol w="214618"/>
                <a:gridCol w="558176"/>
                <a:gridCol w="1242015"/>
              </a:tblGrid>
              <a:tr h="21576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Jenis Kemampuan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Tingkat Kepuasan Pengguna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Rencana Tindak Lanjut oleh UPPS/PS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7256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Sangat Baik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Baik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Cukup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Kurang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7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Etika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Keahlian pada bidang ilmu (kompetensi utama)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Kemampuan berbahasa asing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Penggunaan teknologi informasi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Kemampuan berkomunikasi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Kerjasama tim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Pengembangan diri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8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1" marR="41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351" y="2028825"/>
            <a:ext cx="2362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/>
              <a:t>Tuliskan hasil </a:t>
            </a:r>
            <a:r>
              <a:rPr lang="en-US"/>
              <a:t>pengukuran</a:t>
            </a:r>
            <a:r>
              <a:rPr lang="id-ID"/>
              <a:t> kepuasan pengguna lulusan berdasarkan aspek-aspek: 1)  etika, 2) keahlian pada bidang ilmu (kompetensi utama), 3) kemampuan berbahasa asing, 4) penggunaan teknologi informasi, 5) kemampuan berkomunikasi, 6) kerjasama dan 7) pengembangan diri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440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77" y="1014630"/>
            <a:ext cx="6936526" cy="823914"/>
          </a:xfrm>
        </p:spPr>
        <p:txBody>
          <a:bodyPr>
            <a:noAutofit/>
          </a:bodyPr>
          <a:lstStyle/>
          <a:p>
            <a:r>
              <a:rPr lang="id-ID" sz="2400"/>
              <a:t>Tabel </a:t>
            </a:r>
            <a:r>
              <a:rPr lang="en-US" sz="2400"/>
              <a:t>8.f</a:t>
            </a:r>
            <a:r>
              <a:rPr lang="id-ID" sz="2400"/>
              <a:t> Tempat Kerja Lulusan</a:t>
            </a:r>
            <a:endParaRPr lang="en-US" sz="2400"/>
          </a:p>
        </p:txBody>
      </p:sp>
      <p:sp>
        <p:nvSpPr>
          <p:cNvPr id="7" name="Pentagon 6"/>
          <p:cNvSpPr/>
          <p:nvPr/>
        </p:nvSpPr>
        <p:spPr>
          <a:xfrm>
            <a:off x="1" y="125307"/>
            <a:ext cx="26289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smtClean="0"/>
              <a:t>Kinerja Lulusan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200977" y="1838544"/>
            <a:ext cx="8400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/>
              <a:t>Tuliskan tingkat/ukuran tempat kerja/berwirausaha lulusan dalam 3 tahun, mulai TS-</a:t>
            </a:r>
            <a:r>
              <a:rPr lang="en-US"/>
              <a:t>4</a:t>
            </a:r>
            <a:r>
              <a:rPr lang="id-ID"/>
              <a:t> sampai dengan TS-</a:t>
            </a:r>
            <a:r>
              <a:rPr lang="en-US"/>
              <a:t>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46074604"/>
              </p:ext>
            </p:extLst>
          </p:nvPr>
        </p:nvGraphicFramePr>
        <p:xfrm>
          <a:off x="343852" y="2862483"/>
          <a:ext cx="6885623" cy="2875806"/>
        </p:xfrm>
        <a:graphic>
          <a:graphicData uri="http://schemas.openxmlformats.org/drawingml/2006/table">
            <a:tbl>
              <a:tblPr firstRow="1" firstCol="1" bandRow="1"/>
              <a:tblGrid>
                <a:gridCol w="1236241"/>
                <a:gridCol w="886377"/>
                <a:gridCol w="996490"/>
                <a:gridCol w="1236241"/>
                <a:gridCol w="1265137"/>
                <a:gridCol w="1265137"/>
              </a:tblGrid>
              <a:tr h="5151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Tahun Lulus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Bekerja/ Berwira-usaha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 Lulusan yang Bekerja berdasarkan Tingkat/Ukuran Tempat Kerja/Berwirausaha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03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Lokal/ Wilayah/ Berwirausaha tidak Berizin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Nasional/ Berwirausaha Berizin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Multinasiona/ Internasional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6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9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979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451983"/>
            <a:ext cx="8705850" cy="823914"/>
          </a:xfrm>
        </p:spPr>
        <p:txBody>
          <a:bodyPr>
            <a:noAutofit/>
          </a:bodyPr>
          <a:lstStyle/>
          <a:p>
            <a:r>
              <a:rPr lang="en-US" sz="2400" smtClean="0"/>
              <a:t/>
            </a:r>
            <a:br>
              <a:rPr lang="en-US" sz="2400" smtClean="0"/>
            </a:br>
            <a:r>
              <a:rPr lang="id-ID" sz="2000"/>
              <a:t>Tuliskan jumlah publikasi </a:t>
            </a:r>
            <a:r>
              <a:rPr lang="en-US" sz="2000"/>
              <a:t>ilmiah dengan judul </a:t>
            </a:r>
            <a:r>
              <a:rPr lang="id-ID" sz="2000"/>
              <a:t>yang </a:t>
            </a:r>
            <a:r>
              <a:rPr lang="en-US" sz="2000"/>
              <a:t>relevan dengan bidang Program Studi, </a:t>
            </a:r>
            <a:r>
              <a:rPr lang="id-ID" sz="2000"/>
              <a:t>dihasilkan </a:t>
            </a:r>
            <a:r>
              <a:rPr lang="en-US" sz="2000"/>
              <a:t>oleh DTPS bersama mahasiswa </a:t>
            </a:r>
            <a:r>
              <a:rPr lang="id-ID" sz="2000"/>
              <a:t>dalam 3 tahun </a:t>
            </a:r>
            <a:r>
              <a:rPr lang="id-ID" sz="2000" smtClean="0"/>
              <a:t>terakhir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/>
              <a:t/>
            </a:r>
            <a:br>
              <a:rPr lang="en-US" sz="2400"/>
            </a:br>
            <a:r>
              <a:rPr lang="id-ID" sz="2400" smtClean="0"/>
              <a:t>Tabel </a:t>
            </a:r>
            <a:r>
              <a:rPr lang="en-US" sz="2400"/>
              <a:t>8.g.</a:t>
            </a:r>
            <a:r>
              <a:rPr lang="id-ID" sz="2400"/>
              <a:t> Publikasi Ilmiah </a:t>
            </a:r>
            <a:r>
              <a:rPr lang="en-US" sz="2400"/>
              <a:t>yang dihasilkan oleh DTPS bersama </a:t>
            </a:r>
            <a:r>
              <a:rPr lang="en-US" sz="2400" smtClean="0"/>
              <a:t>Mahasiswa</a:t>
            </a:r>
            <a:br>
              <a:rPr lang="en-US" sz="2400" smtClean="0"/>
            </a:br>
            <a:endParaRPr lang="en-US" sz="2400"/>
          </a:p>
        </p:txBody>
      </p:sp>
      <p:sp>
        <p:nvSpPr>
          <p:cNvPr id="7" name="Pentagon 6"/>
          <p:cNvSpPr/>
          <p:nvPr/>
        </p:nvSpPr>
        <p:spPr>
          <a:xfrm>
            <a:off x="-1" y="125306"/>
            <a:ext cx="8896351" cy="839151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Luaran Penelitian dan PkM yang dihasilkan DTPS bersama Mahasiswa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9926638"/>
              </p:ext>
            </p:extLst>
          </p:nvPr>
        </p:nvGraphicFramePr>
        <p:xfrm>
          <a:off x="330200" y="2763424"/>
          <a:ext cx="6946900" cy="3867320"/>
        </p:xfrm>
        <a:graphic>
          <a:graphicData uri="http://schemas.openxmlformats.org/drawingml/2006/table">
            <a:tbl>
              <a:tblPr/>
              <a:tblGrid>
                <a:gridCol w="747825"/>
                <a:gridCol w="3207775"/>
                <a:gridCol w="747825"/>
                <a:gridCol w="747825"/>
                <a:gridCol w="747825"/>
                <a:gridCol w="747825"/>
              </a:tblGrid>
              <a:tr h="2612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 </a:t>
                      </a: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Judul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612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nasional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 terakreditasi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 terakreditasi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internasional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Jurnal internasional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bereputasi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wilayah/lokal/perguruan tinggi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Seminar internasional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ulisan di media massa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ulisan di media massa inter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nasional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1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1922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166233"/>
            <a:ext cx="8705850" cy="823914"/>
          </a:xfrm>
        </p:spPr>
        <p:txBody>
          <a:bodyPr>
            <a:noAutofit/>
          </a:bodyPr>
          <a:lstStyle/>
          <a:p>
            <a:r>
              <a:rPr lang="id-ID" sz="2000"/>
              <a:t>Tuliskan judul artikel </a:t>
            </a:r>
            <a:r>
              <a:rPr lang="en-US" sz="2000"/>
              <a:t>karya </a:t>
            </a:r>
            <a:r>
              <a:rPr lang="id-ID" sz="2000"/>
              <a:t>ilmiah </a:t>
            </a:r>
            <a:r>
              <a:rPr lang="en-US" sz="2000"/>
              <a:t>DTPS bersama mahasiswa </a:t>
            </a:r>
            <a:r>
              <a:rPr lang="id-ID" sz="2000"/>
              <a:t>yang disitasi dalam 3 tahun </a:t>
            </a:r>
            <a:r>
              <a:rPr lang="id-ID" sz="2000" smtClean="0"/>
              <a:t>terakhir</a:t>
            </a:r>
            <a:r>
              <a:rPr lang="en-US" sz="2000" smtClean="0"/>
              <a:t>.</a:t>
            </a:r>
            <a:r>
              <a:rPr lang="id-ID" sz="2000" smtClean="0"/>
              <a:t> </a:t>
            </a:r>
            <a:r>
              <a:rPr lang="en-US" sz="2000" smtClean="0"/>
              <a:t>Judul </a:t>
            </a:r>
            <a:r>
              <a:rPr lang="en-US" sz="2000"/>
              <a:t>artikel yang disitasi harus relevan dengan bidang Program Studi. Diisi oleh Program Sarjana/Magister/ Doktor.</a:t>
            </a:r>
          </a:p>
        </p:txBody>
      </p:sp>
      <p:sp>
        <p:nvSpPr>
          <p:cNvPr id="7" name="Pentagon 6"/>
          <p:cNvSpPr/>
          <p:nvPr/>
        </p:nvSpPr>
        <p:spPr>
          <a:xfrm>
            <a:off x="-1" y="125306"/>
            <a:ext cx="8896351" cy="839151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Luaran Penelitian dan PkM yang dihasilkan DTPS bersama Mahasiswa</a:t>
            </a:r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190501" y="2191923"/>
            <a:ext cx="8286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/>
              <a:t>Tabel </a:t>
            </a:r>
            <a:r>
              <a:rPr lang="en-US"/>
              <a:t>8.h.1) Karya i</a:t>
            </a:r>
            <a:r>
              <a:rPr lang="id-ID"/>
              <a:t>lmiah yang </a:t>
            </a:r>
            <a:r>
              <a:rPr lang="en-US"/>
              <a:t>dihasilkan DTPS bersama Mahasiswa yang disitasi </a:t>
            </a:r>
            <a:r>
              <a:rPr lang="id-ID"/>
              <a:t>dalam 3 tahun terakhir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2432081"/>
              </p:ext>
            </p:extLst>
          </p:nvPr>
        </p:nvGraphicFramePr>
        <p:xfrm>
          <a:off x="323214" y="3134882"/>
          <a:ext cx="6306185" cy="2542017"/>
        </p:xfrm>
        <a:graphic>
          <a:graphicData uri="http://schemas.openxmlformats.org/drawingml/2006/table">
            <a:tbl>
              <a:tblPr/>
              <a:tblGrid>
                <a:gridCol w="618236"/>
                <a:gridCol w="2348252"/>
                <a:gridCol w="1979403"/>
                <a:gridCol w="1360294"/>
              </a:tblGrid>
              <a:tr h="977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 Dosen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Judul Artikel yang Disitasi (Jurnal/Buku, Volume, </a:t>
                      </a: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Tahun, </a:t>
                      </a: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Nomor, Halaman)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Artikel yang Mensitasi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19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6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3653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166233"/>
            <a:ext cx="8705850" cy="823914"/>
          </a:xfrm>
        </p:spPr>
        <p:txBody>
          <a:bodyPr>
            <a:noAutofit/>
          </a:bodyPr>
          <a:lstStyle/>
          <a:p>
            <a:r>
              <a:rPr lang="id-ID" sz="2000"/>
              <a:t>Tuliskan </a:t>
            </a:r>
            <a:r>
              <a:rPr lang="en-US" sz="2000"/>
              <a:t>produk/jasa karya DTPS bersama mahasiswa </a:t>
            </a:r>
            <a:r>
              <a:rPr lang="id-ID" sz="2000"/>
              <a:t>yang </a:t>
            </a:r>
            <a:r>
              <a:rPr lang="en-US" sz="2000"/>
              <a:t>diadopsi oleh industri/masyarakat </a:t>
            </a:r>
            <a:r>
              <a:rPr lang="id-ID" sz="2000"/>
              <a:t>dalam 3 tahun </a:t>
            </a:r>
            <a:r>
              <a:rPr lang="id-ID" sz="2000" smtClean="0"/>
              <a:t>terakhir</a:t>
            </a:r>
            <a:r>
              <a:rPr lang="en-US" sz="2000" smtClean="0"/>
              <a:t>. Jenis </a:t>
            </a:r>
            <a:r>
              <a:rPr lang="en-US" sz="2000"/>
              <a:t>produk/jasa harus relevan dengan bidang Program Studi. Diisi oleh Program Diploma III/Sarjana Terapan/Magister Terapan/Doktor Terapan.</a:t>
            </a:r>
          </a:p>
        </p:txBody>
      </p:sp>
      <p:sp>
        <p:nvSpPr>
          <p:cNvPr id="7" name="Pentagon 6"/>
          <p:cNvSpPr/>
          <p:nvPr/>
        </p:nvSpPr>
        <p:spPr>
          <a:xfrm>
            <a:off x="-1" y="125306"/>
            <a:ext cx="8896351" cy="839151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Luaran Penelitian dan PkM yang dihasilkan DTPS bersama Mahasiswa</a:t>
            </a:r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190501" y="2191923"/>
            <a:ext cx="8286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/>
              <a:t>Tabel </a:t>
            </a:r>
            <a:r>
              <a:rPr lang="en-US"/>
              <a:t>8.h.2) Produk/Jasa yang dihasilkan oleh DTPS bersama Mahasiswa dan Diadopsi oleh Industri/Masyarakat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37448612"/>
              </p:ext>
            </p:extLst>
          </p:nvPr>
        </p:nvGraphicFramePr>
        <p:xfrm>
          <a:off x="364490" y="2954687"/>
          <a:ext cx="6131559" cy="3207989"/>
        </p:xfrm>
        <a:graphic>
          <a:graphicData uri="http://schemas.openxmlformats.org/drawingml/2006/table">
            <a:tbl>
              <a:tblPr/>
              <a:tblGrid>
                <a:gridCol w="639117"/>
                <a:gridCol w="2427564"/>
                <a:gridCol w="2046257"/>
                <a:gridCol w="1018621"/>
              </a:tblGrid>
              <a:tr h="1407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 Produk/Jasa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Deskripsi Produk/Jasa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Tingkat Kesiapterapan Teknologi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253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309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4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5235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00159"/>
            <a:ext cx="3409950" cy="728791"/>
          </a:xfrm>
        </p:spPr>
        <p:txBody>
          <a:bodyPr>
            <a:noAutofit/>
          </a:bodyPr>
          <a:lstStyle/>
          <a:p>
            <a:r>
              <a:rPr lang="id-ID" sz="1600"/>
              <a:t>Tabel </a:t>
            </a:r>
            <a:r>
              <a:rPr lang="en-US" sz="1600"/>
              <a:t>8.i</a:t>
            </a:r>
            <a:r>
              <a:rPr lang="id-ID" sz="1600"/>
              <a:t> Luaran </a:t>
            </a:r>
            <a:r>
              <a:rPr lang="en-US" sz="1600"/>
              <a:t>Lainnya yang dihasilkan oleh DTPS bersama Mahasiswa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894358"/>
            <a:ext cx="3267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/>
              <a:t>Tuliskan luaran penelitian </a:t>
            </a:r>
            <a:r>
              <a:rPr lang="en-US" sz="1600"/>
              <a:t>dan luaran PkM </a:t>
            </a:r>
            <a:r>
              <a:rPr lang="id-ID" sz="1600"/>
              <a:t>yang dihasilkan </a:t>
            </a:r>
            <a:r>
              <a:rPr lang="en-US" sz="1600"/>
              <a:t>oleh DTPS bersama mahasiswa </a:t>
            </a:r>
            <a:r>
              <a:rPr lang="id-ID" sz="1600"/>
              <a:t>dalam 3 tahun </a:t>
            </a:r>
            <a:r>
              <a:rPr lang="id-ID" sz="1600" smtClean="0"/>
              <a:t>terakhir</a:t>
            </a:r>
            <a:r>
              <a:rPr lang="en-US" sz="1600" smtClean="0"/>
              <a:t>. Jenis </a:t>
            </a:r>
            <a:r>
              <a:rPr lang="en-US" sz="1600"/>
              <a:t>dan judul luaran harus relevan dengan bidang Program Studi. Diisi oleh program pendidikan Sarjana/Sarjana Terapan/Diploma III.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6"/>
            <a:ext cx="3238500" cy="1989243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/>
              <a:t>Luaran Penelitian dan PkM yang dihasilkan DTPS bersama Mahasiswa</a:t>
            </a: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33776" y="125299"/>
          <a:ext cx="5343525" cy="6695151"/>
        </p:xfrm>
        <a:graphic>
          <a:graphicData uri="http://schemas.openxmlformats.org/drawingml/2006/table">
            <a:tbl>
              <a:tblPr/>
              <a:tblGrid>
                <a:gridCol w="465283"/>
                <a:gridCol w="2702321"/>
                <a:gridCol w="499457"/>
                <a:gridCol w="1676464"/>
              </a:tblGrid>
              <a:tr h="351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Judul </a:t>
                      </a: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Luaran Penel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itian/PkM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150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52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HKI 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</a:t>
                      </a: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Paten, 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Paten Sederhana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HKI </a:t>
                      </a:r>
                      <a:r>
                        <a:rPr lang="en-US" sz="105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Hak Cipta,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Desain Produk Industri,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Perlindungan Varietas Tanaman</a:t>
                      </a: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(Sertifikat Perlindungan Varietas Tanaman, Sertifikat Pelepasan Varietas, Sertifikat Pendaftaran Varietas)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Desain Tata Letak Sirkuit Terpadu,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dll.)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Teknologi Tepat Guna, Produk (Produk Terstandarisasi, Produk Tersertifikasi), Karya Seni, Rekayasa Sosial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Buku ber-ISBN</a:t>
                      </a:r>
                      <a:r>
                        <a:rPr lang="en-US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b="1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Book Chapter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...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951">
                <a:tc gridSpan="2"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05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05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61" marR="47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625" y="4829175"/>
            <a:ext cx="33623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Keterangan</a:t>
            </a:r>
            <a:r>
              <a:rPr lang="id-ID" sz="1600"/>
              <a:t>:</a:t>
            </a:r>
            <a:endParaRPr lang="en-US" sz="1600"/>
          </a:p>
          <a:p>
            <a:r>
              <a:rPr lang="en-US" sz="1600" baseline="30000"/>
              <a:t>1)</a:t>
            </a:r>
            <a:r>
              <a:rPr lang="en-US" sz="1600"/>
              <a:t> Luaran penelitian/PkM yang dihasilkan oleh DTPS bersama Mahasiswa mendapat pengakuan Hak Kekayaan Intelektual (HKI) dibuktikan dengan surat penetapan oleh Kemenkumham atau kementerian lain yang berwenang.</a:t>
            </a:r>
          </a:p>
          <a:p>
            <a:endParaRPr lang="en-US" sz="1600"/>
          </a:p>
        </p:txBody>
      </p:sp>
    </p:spTree>
    <p:extLst>
      <p:ext uri="{BB962C8B-B14F-4D97-AF65-F5344CB8AC3E}">
        <p14:creationId xmlns="" xmlns:p14="http://schemas.microsoft.com/office/powerpoint/2010/main" val="82984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marcusan.net/wp-content/uploads/2014/06/Thank-Yo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13555"/>
            <a:ext cx="7019925" cy="44000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1423447" cy="12077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54788" y="59229"/>
            <a:ext cx="70748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 smtClean="0"/>
              <a:t>Terimakasih atas perhatiannya</a:t>
            </a:r>
          </a:p>
          <a:p>
            <a:pPr algn="ctr"/>
            <a:r>
              <a:rPr lang="id-ID" sz="3600" b="1" dirty="0" smtClean="0"/>
              <a:t>Selamat menyusun dokumen</a:t>
            </a:r>
          </a:p>
          <a:p>
            <a:pPr algn="ctr"/>
            <a:r>
              <a:rPr lang="id-ID" sz="3600" b="1" dirty="0" smtClean="0"/>
              <a:t>IAPS 4.0 BAN PT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26477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21737"/>
            <a:ext cx="7886700" cy="823914"/>
          </a:xfrm>
        </p:spPr>
        <p:txBody>
          <a:bodyPr>
            <a:normAutofit/>
          </a:bodyPr>
          <a:lstStyle/>
          <a:p>
            <a:r>
              <a:rPr lang="id-ID" sz="2800"/>
              <a:t>Tabel 1.</a:t>
            </a:r>
            <a:r>
              <a:rPr lang="en-US" sz="2800"/>
              <a:t> Kerjasama </a:t>
            </a:r>
            <a:r>
              <a:rPr lang="en-US" sz="2800" smtClean="0"/>
              <a:t>Tridharma</a:t>
            </a:r>
            <a:endParaRPr lang="en-US" sz="28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99801274"/>
              </p:ext>
            </p:extLst>
          </p:nvPr>
        </p:nvGraphicFramePr>
        <p:xfrm>
          <a:off x="704850" y="1604964"/>
          <a:ext cx="6896100" cy="2803746"/>
        </p:xfrm>
        <a:graphic>
          <a:graphicData uri="http://schemas.openxmlformats.org/drawingml/2006/table">
            <a:tbl>
              <a:tblPr firstRow="1" firstCol="1" bandRow="1"/>
              <a:tblGrid>
                <a:gridCol w="667021"/>
                <a:gridCol w="765895"/>
                <a:gridCol w="667021"/>
                <a:gridCol w="682233"/>
                <a:gridCol w="682233"/>
                <a:gridCol w="1042743"/>
                <a:gridCol w="940826"/>
                <a:gridCol w="590964"/>
                <a:gridCol w="857164"/>
              </a:tblGrid>
              <a:tr h="23582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Lembaga Mitra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Tingkat </a:t>
                      </a:r>
                      <a:r>
                        <a:rPr lang="en-US" sz="900" b="1" baseline="30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Judul Kegiatan Kerjasama </a:t>
                      </a:r>
                      <a:r>
                        <a:rPr lang="en-US" sz="900" b="1" baseline="30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Manfaat bagi PS yang Diakreditasi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Waktu dan Durasi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Bukti Kerjasama </a:t>
                      </a:r>
                      <a:r>
                        <a:rPr lang="en-US" sz="900" b="1" baseline="30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433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Interna-sional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Nasi-onal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Lokal/ Wilayah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id-ID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4850" y="4527336"/>
            <a:ext cx="80581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Keterangan:</a:t>
            </a:r>
          </a:p>
          <a:p>
            <a:r>
              <a:rPr lang="id-ID" baseline="30000"/>
              <a:t>1) </a:t>
            </a:r>
            <a:r>
              <a:rPr lang="en-US" smtClean="0"/>
              <a:t>Beri </a:t>
            </a:r>
            <a:r>
              <a:rPr lang="en-US"/>
              <a:t>tanda V pada kolom yang sesuai.</a:t>
            </a:r>
          </a:p>
          <a:p>
            <a:r>
              <a:rPr lang="en-US" baseline="30000"/>
              <a:t>2</a:t>
            </a:r>
            <a:r>
              <a:rPr lang="id-ID" baseline="30000"/>
              <a:t>) </a:t>
            </a:r>
            <a:r>
              <a:rPr lang="en-US" smtClean="0"/>
              <a:t>Kegiatan </a:t>
            </a:r>
            <a:r>
              <a:rPr lang="en-US"/>
              <a:t>kerjasama sudah terimplementasikan, melibatkan sumber daya dan memberikan manfaat bagi Program Studi yang diakreditasi.</a:t>
            </a:r>
          </a:p>
          <a:p>
            <a:r>
              <a:rPr lang="en-US" baseline="30000"/>
              <a:t>3</a:t>
            </a:r>
            <a:r>
              <a:rPr lang="id-ID" baseline="30000"/>
              <a:t>) </a:t>
            </a:r>
            <a:r>
              <a:rPr lang="en-US" smtClean="0"/>
              <a:t>Bu</a:t>
            </a:r>
            <a:r>
              <a:rPr lang="id-ID"/>
              <a:t>kti kerjasama dapat berupa Surat Penugasan, Surat Perjanjian Kerjasama (SPK), bukti-bukti pelaksanaan (laporan, hasil kerjasama, luaran kerjasama), atau bukti lain yang relevan.</a:t>
            </a:r>
            <a:r>
              <a:rPr lang="en-US"/>
              <a:t> Mo</a:t>
            </a:r>
            <a:r>
              <a:rPr lang="id-ID"/>
              <a:t>U</a:t>
            </a:r>
            <a:r>
              <a:rPr lang="en-US"/>
              <a:t>, MoA, atau dokumen sejenis yang memayungi kerjasama,</a:t>
            </a:r>
            <a:r>
              <a:rPr lang="id-ID"/>
              <a:t> tidak dapat dijadikan</a:t>
            </a:r>
            <a:r>
              <a:rPr lang="en-US"/>
              <a:t> bukti realisasi kerjasama.</a:t>
            </a:r>
          </a:p>
          <a:p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2373491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Kerjasama</a:t>
            </a:r>
            <a:endParaRPr lang="en-US" sz="28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193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evron 20"/>
          <p:cNvSpPr/>
          <p:nvPr/>
        </p:nvSpPr>
        <p:spPr>
          <a:xfrm>
            <a:off x="2645224" y="955205"/>
            <a:ext cx="571300" cy="5039948"/>
          </a:xfrm>
          <a:prstGeom prst="chevron">
            <a:avLst>
              <a:gd name="adj" fmla="val 65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478566" y="2635485"/>
            <a:ext cx="2373491" cy="1619082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LKPS</a:t>
            </a:r>
          </a:p>
          <a:p>
            <a:pPr algn="ctr"/>
            <a:r>
              <a:rPr lang="en-US" sz="2800" smtClean="0">
                <a:latin typeface="Arial Rounded MT Bold" panose="020F0704030504030204" pitchFamily="34" charset="0"/>
              </a:rPr>
              <a:t>IKU</a:t>
            </a:r>
            <a:endParaRPr lang="en-US" sz="2800">
              <a:latin typeface="Arial Rounded MT Bold" panose="020F07040305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41803" y="3156329"/>
            <a:ext cx="4394643" cy="5343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>
                <a:solidFill>
                  <a:srgbClr val="FFFF00"/>
                </a:solidFill>
              </a:rPr>
              <a:t>Mahasiswa</a:t>
            </a:r>
            <a:endParaRPr lang="en-US" b="1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485323" y="3181565"/>
            <a:ext cx="453158" cy="4601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2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689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21737"/>
            <a:ext cx="7886700" cy="823914"/>
          </a:xfrm>
        </p:spPr>
        <p:txBody>
          <a:bodyPr>
            <a:normAutofit/>
          </a:bodyPr>
          <a:lstStyle/>
          <a:p>
            <a:r>
              <a:rPr lang="id-ID" sz="2800"/>
              <a:t>Tabel 2.a </a:t>
            </a:r>
            <a:r>
              <a:rPr lang="en-US" sz="2800"/>
              <a:t>Seleksi Mahasiswa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850" y="4527336"/>
            <a:ext cx="805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Keterangan: </a:t>
            </a:r>
            <a:endParaRPr lang="en-US"/>
          </a:p>
          <a:p>
            <a:r>
              <a:rPr lang="id-ID"/>
              <a:t>T</a:t>
            </a:r>
            <a:r>
              <a:rPr lang="fi-FI"/>
              <a:t>S</a:t>
            </a:r>
            <a:r>
              <a:rPr lang="id-ID"/>
              <a:t> = </a:t>
            </a:r>
            <a:r>
              <a:rPr lang="fi-FI"/>
              <a:t>Tahun akademik penuh terakhir saat pengisian borang</a:t>
            </a:r>
            <a:r>
              <a:rPr lang="id-ID"/>
              <a:t>.</a:t>
            </a:r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4448175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/>
              <a:t>Kualitas Input Mahasiswa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39165378"/>
              </p:ext>
            </p:extLst>
          </p:nvPr>
        </p:nvGraphicFramePr>
        <p:xfrm>
          <a:off x="704850" y="1545651"/>
          <a:ext cx="7181849" cy="2981684"/>
        </p:xfrm>
        <a:graphic>
          <a:graphicData uri="http://schemas.openxmlformats.org/drawingml/2006/table">
            <a:tbl>
              <a:tblPr/>
              <a:tblGrid>
                <a:gridCol w="803830"/>
                <a:gridCol w="918778"/>
                <a:gridCol w="803830"/>
                <a:gridCol w="917159"/>
                <a:gridCol w="917159"/>
                <a:gridCol w="951967"/>
                <a:gridCol w="951967"/>
                <a:gridCol w="917159"/>
              </a:tblGrid>
              <a:tr h="54709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 Akade-mik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Daya Tampung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Calon Mahasiswa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Mahasiswa Baru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Mahasiswa Aktif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Pen-daftar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Lulus Seleksi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</a:t>
                      </a:r>
                      <a:r>
                        <a:rPr lang="id-ID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246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27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TTS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4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d-ID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412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21737"/>
            <a:ext cx="7886700" cy="823914"/>
          </a:xfrm>
        </p:spPr>
        <p:txBody>
          <a:bodyPr>
            <a:normAutofit/>
          </a:bodyPr>
          <a:lstStyle/>
          <a:p>
            <a:r>
              <a:rPr lang="id-ID" sz="2800"/>
              <a:t>Tabel 2.b Mahasiswa Asing</a:t>
            </a:r>
            <a:r>
              <a:rPr lang="en-US" sz="2800"/>
              <a:t> (</a:t>
            </a:r>
            <a:r>
              <a:rPr lang="en-US" sz="2800" i="1"/>
              <a:t>Foreign Student</a:t>
            </a:r>
            <a:r>
              <a:rPr lang="en-US" sz="280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850" y="4527336"/>
            <a:ext cx="8058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Catatan: </a:t>
            </a:r>
            <a:endParaRPr lang="en-US"/>
          </a:p>
          <a:p>
            <a:r>
              <a:rPr lang="en-US"/>
              <a:t>Mahasiswa asing dapat terdaftar untuk mengikuti program secara penuh waktu (</a:t>
            </a:r>
            <a:r>
              <a:rPr lang="en-US" i="1"/>
              <a:t>full-time</a:t>
            </a:r>
            <a:r>
              <a:rPr lang="en-US"/>
              <a:t>) atau paroh waktu (</a:t>
            </a:r>
            <a:r>
              <a:rPr lang="en-US" i="1"/>
              <a:t>part-time</a:t>
            </a:r>
            <a:r>
              <a:rPr lang="en-US"/>
              <a:t>), yaitu mahasiswa yang mengikuti kegiatan pertukaran studi (</a:t>
            </a:r>
            <a:r>
              <a:rPr lang="en-US" i="1"/>
              <a:t>student exchange</a:t>
            </a:r>
            <a:r>
              <a:rPr lang="en-US"/>
              <a:t>), </a:t>
            </a:r>
            <a:r>
              <a:rPr lang="en-US" i="1"/>
              <a:t>credit earning</a:t>
            </a:r>
            <a:r>
              <a:rPr lang="en-US"/>
              <a:t>, atau kegiatan lain yang relevan.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125307"/>
            <a:ext cx="3238500" cy="612540"/>
          </a:xfrm>
          <a:prstGeom prst="homePlate">
            <a:avLst>
              <a:gd name="adj" fmla="val 2609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800" b="1"/>
              <a:t>Mahasiswa Asing</a:t>
            </a:r>
            <a:endParaRPr lang="en-US" sz="280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81678553"/>
              </p:ext>
            </p:extLst>
          </p:nvPr>
        </p:nvGraphicFramePr>
        <p:xfrm>
          <a:off x="704850" y="1448213"/>
          <a:ext cx="6638924" cy="3079122"/>
        </p:xfrm>
        <a:graphic>
          <a:graphicData uri="http://schemas.openxmlformats.org/drawingml/2006/table">
            <a:tbl>
              <a:tblPr firstRow="1" firstCol="1" bandRow="1"/>
              <a:tblGrid>
                <a:gridCol w="560157"/>
                <a:gridCol w="936776"/>
                <a:gridCol w="560157"/>
                <a:gridCol w="560157"/>
                <a:gridCol w="576308"/>
                <a:gridCol w="576308"/>
                <a:gridCol w="560891"/>
                <a:gridCol w="593194"/>
                <a:gridCol w="593194"/>
                <a:gridCol w="560891"/>
                <a:gridCol w="560891"/>
              </a:tblGrid>
              <a:tr h="93347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 Studi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Mahasiswa Aktif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Mahasiswa Asing Penuh Waktu (Full-time)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Mahasiswa Asing Paruh Waktu (Part-time)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TS-1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248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311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9323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3865</Words>
  <Application>Microsoft Office PowerPoint</Application>
  <PresentationFormat>On-screen Show (4:3)</PresentationFormat>
  <Paragraphs>2644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Slide 1</vt:lpstr>
      <vt:lpstr>Outline</vt:lpstr>
      <vt:lpstr>Dokumen yang di-submit pada Akreditasi Program Studi 4.0</vt:lpstr>
      <vt:lpstr>Slide 4</vt:lpstr>
      <vt:lpstr>Slide 5</vt:lpstr>
      <vt:lpstr>Tabel 1. Kerjasama Tridharma</vt:lpstr>
      <vt:lpstr>Slide 7</vt:lpstr>
      <vt:lpstr>Tabel 2.a Seleksi Mahasiswa</vt:lpstr>
      <vt:lpstr>Tabel 2.b Mahasiswa Asing (Foreign Student)</vt:lpstr>
      <vt:lpstr>Slide 10</vt:lpstr>
      <vt:lpstr>Tabel 3.a.1) Dosen Tetap di UPPS yang ditugaskan di Program Studi yang diakreditasi</vt:lpstr>
      <vt:lpstr>Tabel 3.a.2) Ekuivalen Waktu Mengajar Penuh (EWMP) Dosen Tetap di UPPS</vt:lpstr>
      <vt:lpstr>Tabel 3.a.3) Dosen Tidak Tetap di UPPS</vt:lpstr>
      <vt:lpstr>Tabel 3.b. Dosen Pembimbing Tugas Akhir/Skripsi/Tesis/Disertasi 4)</vt:lpstr>
      <vt:lpstr>Tabel 3.c. Dosen Industri/Praktisi</vt:lpstr>
      <vt:lpstr>Tabel 3.d.1 Rekognisi DTPS sesuai bidang Program Studi</vt:lpstr>
      <vt:lpstr>Tabel 3.d.1 Rekognisi DTPS sesuai bidang Program Studi</vt:lpstr>
      <vt:lpstr>Tabel 3.d.2 Rekognisi DTPS tidak sesuai bidang Program Studi (Diisi oleh PS Vokasi)</vt:lpstr>
      <vt:lpstr>Tabel 3.d.3. Penelitian DTPS</vt:lpstr>
      <vt:lpstr>Tabel 3.d.4. Pengabdian kepada Masyarakat DTPS</vt:lpstr>
      <vt:lpstr>Tabel 3.d.4. Pengabdian kepada Masyarakat DTPS</vt:lpstr>
      <vt:lpstr>Tabel 3.d.5. Publikasi Ilmiah DTPS</vt:lpstr>
      <vt:lpstr>Tabel 3.d.6. Luaran Lainnya DTPS</vt:lpstr>
      <vt:lpstr>Tabel 3.d.7. Karya ilmiah DTPS yang disitasi dalam 3 tahun terakhir</vt:lpstr>
      <vt:lpstr>Tabel 3.d.8. Produk/Jasa DTPS yang Diadopsi oleh Industri/Masyarakat (diisi oleh PS Vokasi) </vt:lpstr>
      <vt:lpstr>Slide 26</vt:lpstr>
      <vt:lpstr>Tabel 4. Penggunaan Dana</vt:lpstr>
      <vt:lpstr>Slide 28</vt:lpstr>
      <vt:lpstr>Tabel 5.a. Kurikulum, Capaian Pembelajaran dan Rencana Pembelajaran</vt:lpstr>
      <vt:lpstr>Tabel 5.b. Integrasi Kegiatan Penelitian/PkM ke dalam Pembelajaran  Tuliskan judul penelitian/PkM DTPS yang menjadi dasar pengembangan mata kuliah dalam 3 tahun terakhir </vt:lpstr>
      <vt:lpstr>Tabel 5.c. Kepuasan Mahasiswa  Tuliskan hasil pengukuran kepuasan mahasiswa terhadap proses pendidikan. Data diambil dari hasil studi penelusuran yang dilakukan pada saat TS.</vt:lpstr>
      <vt:lpstr>Slide 32</vt:lpstr>
      <vt:lpstr>Tabel 6.a. Penelitian DTPS  Tuliskan jumlah judul penelitian DTPS berdasarkan sumber pembiayaan yang dilaksanakan oleh dosen tetap UPPS yang relevan dengan bidang Program Studi pada TS-2 sampai dengan TS </vt:lpstr>
      <vt:lpstr>Tabel 6.b.1) Penelitian Mahasiswa Program Magister/Magister Terapan/ Doktor/ Doktor Terapan  Tuliskan kegiatan penelitian DTPS yang melibatkan mahasiswa pada TS-2 sampai dengan TS </vt:lpstr>
      <vt:lpstr>Tabel 6.b.2) Penelitian DTPS yang melibatkan Mahasiswa </vt:lpstr>
      <vt:lpstr>Slide 36</vt:lpstr>
      <vt:lpstr>Tabel 7.a. PkM DTPS  Tuliskan jumlah judul PkM DTPS berdasarkan sumber pembiayaan yang dilaksanakan oleh dosen tetap UPPS yang relevan dengan bidang program studi pada TS-2 sampai dengan TS </vt:lpstr>
      <vt:lpstr>Tabel 7.a. Keterlibatan Mahasiswa dalam PkM DTPS  Tuliskan kegiatan PkM DTPS yang melibatkan mahasiswa pada TS-2 sampai dengan TS</vt:lpstr>
      <vt:lpstr>Slide 39</vt:lpstr>
      <vt:lpstr>Tabel 8.a. IPK Lulusan  Tuliskan data Indeks Prestasi Kumulatif (IPK) lulusan dalam 3 tahun terakhir. Data dilengkapi dengan jumlah lulusan pada setiap tahun kelulusan.</vt:lpstr>
      <vt:lpstr>Tabel 8.b. Prestasi Akademik Mahasiswa  Tuliskan prestasi akademik yang dicapai mahasiswa dalam 5 tahun terakhir. Data dilengkapi dengan keterangan kegiatan prestasi yang diikuti (nama kegiatan, waktu, tingkat, dan prestasi yang dicapai).</vt:lpstr>
      <vt:lpstr>Tabel 8.c.1) Masa Studi Lulusan Program Doktor/Doktor Terapan</vt:lpstr>
      <vt:lpstr>Tabel 8.c.2) Masa Studi Lulusan Program Magister/Magister Terapan</vt:lpstr>
      <vt:lpstr>Tabel 8.c.3) Masa Studi Lulusan Program Profesi</vt:lpstr>
      <vt:lpstr>Tabel 8.c.4) Masa Studi Lulusan Program Sarjana/Sarjana Terapan</vt:lpstr>
      <vt:lpstr>Tabel 8.c.5) Masa Studi Lulusan Program Diploma Tiga</vt:lpstr>
      <vt:lpstr>Program Doktor/Doktor Terapan tidak perlu mengisi Tabel 8.d.  Tabel 8.d.1 Waktu Tunggu Lulusan Program Sarjana </vt:lpstr>
      <vt:lpstr>Tabel 8.d.2 Waktu Tunggu Lulusan Program Sarjana Terapan</vt:lpstr>
      <vt:lpstr>Tabel 8.d.3 Waktu Tunggu Lulusan Program Diploma Tiga</vt:lpstr>
      <vt:lpstr>Tabel 8.e. Kepuasan Pengguna</vt:lpstr>
      <vt:lpstr>Tabel 8.f Tempat Kerja Lulusan</vt:lpstr>
      <vt:lpstr> Tuliskan jumlah publikasi ilmiah dengan judul yang relevan dengan bidang Program Studi, dihasilkan oleh DTPS bersama mahasiswa dalam 3 tahun terakhir  Tabel 8.g. Publikasi Ilmiah yang dihasilkan oleh DTPS bersama Mahasiswa </vt:lpstr>
      <vt:lpstr>Tuliskan judul artikel karya ilmiah DTPS bersama mahasiswa yang disitasi dalam 3 tahun terakhir. Judul artikel yang disitasi harus relevan dengan bidang Program Studi. Diisi oleh Program Sarjana/Magister/ Doktor.</vt:lpstr>
      <vt:lpstr>Tuliskan produk/jasa karya DTPS bersama mahasiswa yang diadopsi oleh industri/masyarakat dalam 3 tahun terakhir. Jenis produk/jasa harus relevan dengan bidang Program Studi. Diisi oleh Program Diploma III/Sarjana Terapan/Magister Terapan/Doktor Terapan.</vt:lpstr>
      <vt:lpstr>Tabel 8.i Luaran Lainnya yang dihasilkan oleh DTPS bersama Mahasiswa</vt:lpstr>
      <vt:lpstr>Slide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Johny</dc:creator>
  <cp:lastModifiedBy>Johny</cp:lastModifiedBy>
  <cp:revision>12</cp:revision>
  <dcterms:created xsi:type="dcterms:W3CDTF">2018-12-09T06:24:27Z</dcterms:created>
  <dcterms:modified xsi:type="dcterms:W3CDTF">2019-02-13T10:24:13Z</dcterms:modified>
</cp:coreProperties>
</file>