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79" r:id="rId2"/>
    <p:sldId id="419" r:id="rId3"/>
    <p:sldId id="416" r:id="rId4"/>
    <p:sldId id="417" r:id="rId5"/>
    <p:sldId id="418" r:id="rId6"/>
    <p:sldId id="359" r:id="rId7"/>
    <p:sldId id="321" r:id="rId8"/>
    <p:sldId id="360" r:id="rId9"/>
    <p:sldId id="361" r:id="rId10"/>
    <p:sldId id="322" r:id="rId11"/>
    <p:sldId id="378" r:id="rId12"/>
    <p:sldId id="379" r:id="rId13"/>
    <p:sldId id="380" r:id="rId14"/>
    <p:sldId id="393" r:id="rId15"/>
    <p:sldId id="392" r:id="rId16"/>
    <p:sldId id="394" r:id="rId17"/>
    <p:sldId id="346" r:id="rId18"/>
    <p:sldId id="412" r:id="rId19"/>
    <p:sldId id="413" r:id="rId20"/>
    <p:sldId id="414" r:id="rId21"/>
    <p:sldId id="366" r:id="rId22"/>
    <p:sldId id="367" r:id="rId23"/>
    <p:sldId id="368" r:id="rId24"/>
    <p:sldId id="395" r:id="rId25"/>
    <p:sldId id="396" r:id="rId26"/>
    <p:sldId id="397" r:id="rId27"/>
    <p:sldId id="410" r:id="rId28"/>
    <p:sldId id="411" r:id="rId29"/>
    <p:sldId id="351" r:id="rId30"/>
    <p:sldId id="420" r:id="rId31"/>
    <p:sldId id="421" r:id="rId32"/>
    <p:sldId id="422" r:id="rId33"/>
    <p:sldId id="423" r:id="rId34"/>
    <p:sldId id="398" r:id="rId35"/>
    <p:sldId id="399" r:id="rId36"/>
    <p:sldId id="400" r:id="rId37"/>
    <p:sldId id="401" r:id="rId38"/>
    <p:sldId id="402" r:id="rId39"/>
    <p:sldId id="403" r:id="rId40"/>
    <p:sldId id="404" r:id="rId41"/>
    <p:sldId id="405" r:id="rId42"/>
    <p:sldId id="406" r:id="rId43"/>
    <p:sldId id="407" r:id="rId44"/>
    <p:sldId id="408" r:id="rId45"/>
    <p:sldId id="409" r:id="rId46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9822" autoAdjust="0"/>
  </p:normalViewPr>
  <p:slideViewPr>
    <p:cSldViewPr>
      <p:cViewPr varScale="1">
        <p:scale>
          <a:sx n="70" d="100"/>
          <a:sy n="70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50" d="100"/>
          <a:sy n="150" d="100"/>
        </p:scale>
        <p:origin x="-72" y="1656"/>
      </p:cViewPr>
      <p:guideLst>
        <p:guide orient="horz" pos="31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G:\QS%20rangking\Book1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bar"/>
        <c:varyColors val="1"/>
        <c:ser>
          <c:idx val="0"/>
          <c:order val="0"/>
          <c:tx>
            <c:strRef>
              <c:f>'ratio penilaian QS rangking'!$B$23:$B$28</c:f>
              <c:strCache>
                <c:ptCount val="6"/>
                <c:pt idx="0">
                  <c:v>Academic reputation</c:v>
                </c:pt>
                <c:pt idx="1">
                  <c:v>Employer reputation</c:v>
                </c:pt>
                <c:pt idx="2">
                  <c:v>Faculty/student ratio</c:v>
                </c:pt>
                <c:pt idx="3">
                  <c:v>Citation per faculty</c:v>
                </c:pt>
                <c:pt idx="4">
                  <c:v>International student ratio</c:v>
                </c:pt>
                <c:pt idx="5">
                  <c:v>International staff ratio</c:v>
                </c:pt>
              </c:strCache>
            </c:strRef>
          </c:tx>
          <c:dLbls>
            <c:dLbl>
              <c:idx val="4"/>
              <c:layout>
                <c:manualLayout>
                  <c:x val="-8.7962962962962965E-2"/>
                  <c:y val="0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8703703703703817E-2"/>
                  <c:y val="-1.877934272300469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'ratio penilaian QS rangking'!$B$23:$B$28</c:f>
              <c:strCache>
                <c:ptCount val="6"/>
                <c:pt idx="0">
                  <c:v>Academic reputation</c:v>
                </c:pt>
                <c:pt idx="1">
                  <c:v>Employer reputation</c:v>
                </c:pt>
                <c:pt idx="2">
                  <c:v>Faculty/student ratio</c:v>
                </c:pt>
                <c:pt idx="3">
                  <c:v>Citation per faculty</c:v>
                </c:pt>
                <c:pt idx="4">
                  <c:v>International student ratio</c:v>
                </c:pt>
                <c:pt idx="5">
                  <c:v>International staff ratio</c:v>
                </c:pt>
              </c:strCache>
            </c:strRef>
          </c:cat>
          <c:val>
            <c:numRef>
              <c:f>'ratio penilaian QS rangking'!$A$23:$A$28</c:f>
              <c:numCache>
                <c:formatCode>0%</c:formatCode>
                <c:ptCount val="6"/>
                <c:pt idx="0">
                  <c:v>0.4</c:v>
                </c:pt>
                <c:pt idx="1">
                  <c:v>0.1</c:v>
                </c:pt>
                <c:pt idx="2">
                  <c:v>0.2</c:v>
                </c:pt>
                <c:pt idx="3">
                  <c:v>0.2</c:v>
                </c:pt>
                <c:pt idx="4" formatCode="0.00%">
                  <c:v>0.05</c:v>
                </c:pt>
                <c:pt idx="5" formatCode="0.00%">
                  <c:v>0.05</c:v>
                </c:pt>
              </c:numCache>
            </c:numRef>
          </c:val>
        </c:ser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plotVisOnly val="1"/>
    <c:dispBlanksAs val="gap"/>
    <c:showDLblsOverMax val="0"/>
  </c:chart>
  <c:txPr>
    <a:bodyPr/>
    <a:lstStyle/>
    <a:p>
      <a:pPr>
        <a:defRPr sz="1600"/>
      </a:pPr>
      <a:endParaRPr lang="id-ID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935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935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639D567C-0CBA-4C25-8943-1AC15F11DE12}" type="datetimeFigureOut">
              <a:rPr lang="id-ID" smtClean="0"/>
              <a:t>27/06/2019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924"/>
            <a:ext cx="2972547" cy="49935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3852" y="9447924"/>
            <a:ext cx="2972547" cy="49935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AD40B203-F5C4-492A-BAB9-AABF8202212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3634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76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7762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FD7B111-EB41-4C78-99A8-202763F9B4CA}" type="datetimeFigureOut">
              <a:rPr lang="id-ID"/>
              <a:pPr>
                <a:defRPr/>
              </a:pPr>
              <a:t>27/06/2019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pPr lvl="0"/>
            <a:endParaRPr lang="id-ID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480" y="4724757"/>
            <a:ext cx="5487041" cy="4476671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id-ID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924"/>
            <a:ext cx="2972547" cy="497761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3852" y="9447924"/>
            <a:ext cx="2972547" cy="497761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4C6247-4C5F-4B9E-BDB3-340B8B3CAEE2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1768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6368" indent="-287064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8258" indent="-22965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7561" indent="-22965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6864" indent="-22965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616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5470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4773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407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17098E-BC1C-425C-A4D5-463CD2C7F8BD}" type="slidenum">
              <a:rPr lang="id-ID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d-ID" altLang="en-US" smtClean="0"/>
          </a:p>
        </p:txBody>
      </p:sp>
    </p:spTree>
    <p:extLst>
      <p:ext uri="{BB962C8B-B14F-4D97-AF65-F5344CB8AC3E}">
        <p14:creationId xmlns:p14="http://schemas.microsoft.com/office/powerpoint/2010/main" val="255596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z="160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6368" indent="-287064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8258" indent="-22965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7561" indent="-22965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6864" indent="-22965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616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5470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4773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407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2B4CEF-280E-4FBB-8645-713C5534E891}" type="slidenum">
              <a:rPr lang="id-ID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id-ID" altLang="en-US" smtClean="0"/>
          </a:p>
        </p:txBody>
      </p:sp>
    </p:spTree>
    <p:extLst>
      <p:ext uri="{BB962C8B-B14F-4D97-AF65-F5344CB8AC3E}">
        <p14:creationId xmlns:p14="http://schemas.microsoft.com/office/powerpoint/2010/main" val="3425721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6368" indent="-287064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8258" indent="-22965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7561" indent="-22965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6864" indent="-22965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616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5470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4773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407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FE7EA2-83CE-4A2E-98E6-A0C14387BBE7}" type="slidenum">
              <a:rPr lang="id-ID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id-ID" altLang="en-US" smtClean="0"/>
          </a:p>
        </p:txBody>
      </p:sp>
    </p:spTree>
    <p:extLst>
      <p:ext uri="{BB962C8B-B14F-4D97-AF65-F5344CB8AC3E}">
        <p14:creationId xmlns:p14="http://schemas.microsoft.com/office/powerpoint/2010/main" val="2807987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z="160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6368" indent="-287064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8258" indent="-22965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7561" indent="-22965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6864" indent="-22965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616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5470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4773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407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2B4CEF-280E-4FBB-8645-713C5534E891}" type="slidenum">
              <a:rPr lang="id-ID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id-ID" altLang="en-US" smtClean="0"/>
          </a:p>
        </p:txBody>
      </p:sp>
    </p:spTree>
    <p:extLst>
      <p:ext uri="{BB962C8B-B14F-4D97-AF65-F5344CB8AC3E}">
        <p14:creationId xmlns:p14="http://schemas.microsoft.com/office/powerpoint/2010/main" val="3710436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746046"/>
            <a:ext cx="6096000" cy="373022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1D8F4F-189C-4B95-8C8B-FD02273A068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965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746046"/>
            <a:ext cx="6096000" cy="373022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1D8F4F-189C-4B95-8C8B-FD02273A068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52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1D8F4F-189C-4B95-8C8B-FD02273A068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79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6368" indent="-28706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8258" indent="-229652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7561" indent="-229652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6864" indent="-229652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26167" indent="-2296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85470" indent="-2296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44773" indent="-2296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04077" indent="-2296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9F1DDD3-64CE-466F-8E7D-C2E6455D6AFF}" type="slidenum">
              <a:rPr lang="en-US" altLang="id-ID">
                <a:latin typeface="Calibri" panose="020F0502020204030204" pitchFamily="34" charset="0"/>
              </a:rPr>
              <a:pPr eaLnBrk="1" hangingPunct="1"/>
              <a:t>10</a:t>
            </a:fld>
            <a:endParaRPr lang="en-US" altLang="id-ID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535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z="160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6368" indent="-287064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8258" indent="-22965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7561" indent="-22965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6864" indent="-22965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616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5470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4773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407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2B4CEF-280E-4FBB-8645-713C5534E891}" type="slidenum">
              <a:rPr lang="id-ID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id-ID" altLang="en-US" smtClean="0"/>
          </a:p>
        </p:txBody>
      </p:sp>
    </p:spTree>
    <p:extLst>
      <p:ext uri="{BB962C8B-B14F-4D97-AF65-F5344CB8AC3E}">
        <p14:creationId xmlns:p14="http://schemas.microsoft.com/office/powerpoint/2010/main" val="3425721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Akses ke laman ijinkerma.ristekdikti.go.id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4C6247-4C5F-4B9E-BDB3-340B8B3CAEE2}" type="slidenum">
              <a:rPr lang="id-ID" smtClean="0"/>
              <a:pPr>
                <a:defRPr/>
              </a:pPr>
              <a:t>23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2573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z="160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6368" indent="-287064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8258" indent="-22965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7561" indent="-22965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6864" indent="-22965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616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5470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4773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4077" indent="-22965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2B4CEF-280E-4FBB-8645-713C5534E891}" type="slidenum">
              <a:rPr lang="id-ID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id-ID" altLang="en-US" smtClean="0"/>
          </a:p>
        </p:txBody>
      </p:sp>
    </p:spTree>
    <p:extLst>
      <p:ext uri="{BB962C8B-B14F-4D97-AF65-F5344CB8AC3E}">
        <p14:creationId xmlns:p14="http://schemas.microsoft.com/office/powerpoint/2010/main" val="3425721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2CA23-894D-4D2C-B56B-AD5CFC6179C5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87114-2D0D-479C-8242-52CF2385F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14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B7B33-F518-4488-9128-14619779DC80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0F0F3-F63C-4345-A634-94623F529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82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D6AFE-725D-47CE-9699-773DDA02392D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EDFAB-3334-49AA-91D9-91AD89C61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8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C1BC1-BF22-41F7-ADCF-D306133AE23E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1CA92-6CA0-4A91-B849-7CC8030F4A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4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E81A0-869F-47E3-BC0D-BB5BDD145B9F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1FD0-2B30-4BE6-9438-F3EB991C4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88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D27F6-1EA7-4446-89A9-DE677300B9F8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720B-11E2-46BA-B778-63873D052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61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67937-5590-4672-A691-A365B6427F4B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573B9-C1E0-4885-8952-519AFBC70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0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D8304-56BB-4F1E-A5E5-7B97DE4AED1D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DBEAB-ACDA-4087-8D87-2463F3AF05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02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30193-3C07-432F-9790-F72E208E1304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69802-E05E-44D8-AEE1-191C4B131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1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3FF1A-68A0-49B7-8A8E-3D0430A4192F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2ED24-1A1D-41A4-9815-DEFB2A939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05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58757-41C2-42CD-B003-D13921C5532D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BFF5E-E302-4BFC-B3A9-FF2B220B8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0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6D6593-ECBC-42B8-9133-E6F594E129A4}" type="datetimeFigureOut">
              <a:rPr lang="en-US"/>
              <a:pPr>
                <a:defRPr/>
              </a:pPr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D49F6D-EC60-4B20-9FD3-0ECD118A5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pemeringkatan.ristekdikti.go.id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pada.ristekdikti.go.id/e-monitoring" TargetMode="External"/><Relationship Id="rId2" Type="http://schemas.openxmlformats.org/officeDocument/2006/relationships/hyperlink" Target="http://bit.ly/pelaporandosenasing2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ijinkerma.ristekdikti.go.id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140075"/>
            <a:ext cx="9144000" cy="15843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/>
          </a:p>
        </p:txBody>
      </p:sp>
      <p:sp>
        <p:nvSpPr>
          <p:cNvPr id="16" name="TextBox 15"/>
          <p:cNvSpPr txBox="1"/>
          <p:nvPr/>
        </p:nvSpPr>
        <p:spPr>
          <a:xfrm>
            <a:off x="190500" y="2438400"/>
            <a:ext cx="8786813" cy="10772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91433" tIns="45717" rIns="91433" bIns="45717">
            <a:spAutoFit/>
          </a:bodyPr>
          <a:lstStyle/>
          <a:p>
            <a:pPr marL="361950" indent="-3619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O</a:t>
            </a:r>
            <a:r>
              <a:rPr lang="id-ID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ptimalisasi Manfaat Kerjasama Internasional untuk Meningkatkan Kualitas Perguruan Tinggi</a:t>
            </a:r>
            <a:endParaRPr lang="id-ID" sz="3200" b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063" y="6324600"/>
            <a:ext cx="8858250" cy="369326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+mn-cs"/>
              </a:rPr>
              <a:t>Balikpapan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+mn-cs"/>
              </a:rPr>
              <a:t>,  </a:t>
            </a:r>
            <a:r>
              <a:rPr lang="id-ID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+mn-cs"/>
              </a:rPr>
              <a:t>27</a:t>
            </a:r>
            <a:r>
              <a:rPr lang="id-ID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+mn-cs"/>
              </a:rPr>
              <a:t>Juni </a:t>
            </a:r>
            <a:r>
              <a:rPr lang="id-ID" dirty="0" smtClean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  <a:cs typeface="+mn-cs"/>
              </a:rPr>
              <a:t>2019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232" y="381000"/>
            <a:ext cx="1585912" cy="1471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13" y="1119188"/>
            <a:ext cx="5329237" cy="79692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Kriteria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penilaian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QS 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W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UR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304800" y="1835224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91440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/>
          <a:lstStyle>
            <a:defPPr>
              <a:defRPr lang="en-US"/>
            </a:defPPr>
            <a:lvl1pPr algn="ctr">
              <a:defRPr sz="32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cs typeface="Arial" charset="0"/>
              </a:rPr>
              <a:t>Program </a:t>
            </a:r>
            <a:r>
              <a:rPr lang="en-US" dirty="0" err="1" smtClean="0">
                <a:cs typeface="Arial" charset="0"/>
              </a:rPr>
              <a:t>Peningkatan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Mutu</a:t>
            </a:r>
            <a:endParaRPr lang="id-ID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86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243329"/>
            <a:ext cx="8001000" cy="1107975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r>
              <a:rPr lang="en-US" sz="3200" b="1" dirty="0" err="1"/>
              <a:t>Aspek</a:t>
            </a:r>
            <a:r>
              <a:rPr lang="en-US" sz="3200" b="1" dirty="0"/>
              <a:t> &amp; </a:t>
            </a:r>
            <a:r>
              <a:rPr lang="en-US" sz="3200" b="1" dirty="0" err="1"/>
              <a:t>bobot</a:t>
            </a:r>
            <a:r>
              <a:rPr lang="en-US" sz="3200" b="1" dirty="0"/>
              <a:t> </a:t>
            </a:r>
            <a:r>
              <a:rPr lang="en-US" sz="3200" b="1" dirty="0" err="1"/>
              <a:t>setiap</a:t>
            </a:r>
            <a:r>
              <a:rPr lang="en-US" sz="3200" b="1" dirty="0"/>
              <a:t> </a:t>
            </a:r>
            <a:r>
              <a:rPr lang="en-US" sz="3200" b="1" dirty="0" err="1"/>
              <a:t>Indikator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 smtClean="0"/>
              <a:t>Klasterisasi</a:t>
            </a:r>
            <a:r>
              <a:rPr lang="en-US" sz="3200" b="1" dirty="0" smtClean="0"/>
              <a:t> PT </a:t>
            </a:r>
            <a:r>
              <a:rPr lang="en-US" sz="3200" b="1" dirty="0" smtClean="0">
                <a:solidFill>
                  <a:srgbClr val="FF0000"/>
                </a:solidFill>
              </a:rPr>
              <a:t>2018</a:t>
            </a:r>
            <a:endParaRPr lang="en-US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95535" y="1243002"/>
          <a:ext cx="8640961" cy="5443336"/>
        </p:xfrm>
        <a:graphic>
          <a:graphicData uri="http://schemas.openxmlformats.org/drawingml/2006/table">
            <a:tbl>
              <a:tblPr/>
              <a:tblGrid>
                <a:gridCol w="1983911"/>
                <a:gridCol w="5462591"/>
                <a:gridCol w="631898"/>
                <a:gridCol w="562561"/>
              </a:tblGrid>
              <a:tr h="233294">
                <a:tc gridSpan="4"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647" marR="6647" marT="6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11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Aspek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Indikator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yang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digunakan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Bobot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Sumberdaya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Manusia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(25%)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Persentasi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dosen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berpendidikan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0.45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024">
                <a:tc vMerge="1">
                  <a:txBody>
                    <a:bodyPr/>
                    <a:lstStyle/>
                    <a:p>
                      <a:pPr algn="ctr" rtl="0" fontAlgn="ctr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Persentase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dosen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dalam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jabatan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Lektor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Kepala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Guru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Besar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0.45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4024">
                <a:tc vMerge="1"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Rasio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jumlah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mahasiswa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terhadap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dosen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0.10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Kelembagaan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(28%)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Akreditasi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Institusi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BAN-PT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0.35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Akreditasi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program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studi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BAN-PT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0.50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Jumlah program studi terakreditasi internasional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Jumlah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mahasiswa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asing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Kerjasama</a:t>
                      </a:r>
                      <a:r>
                        <a:rPr lang="en-US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perguruan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tinggi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B5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Kemahasiswaan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US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12%)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Kinerja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kemahasiswaan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i-FI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Penelitian dan Pengabdian </a:t>
                      </a:r>
                      <a:r>
                        <a:rPr lang="fi-FI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kepada Masyarakat (30%)</a:t>
                      </a:r>
                      <a:endParaRPr lang="fi-FI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Kinerja penelitian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0.50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Kinerja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pengabdian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kepada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masyarakat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0.30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Jumlah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artikel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ilmiah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terindeks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per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jumlah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dosen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0.20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55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i-FI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</a:t>
                      </a:r>
                      <a:r>
                        <a:rPr lang="fi-FI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ovasi </a:t>
                      </a:r>
                      <a:r>
                        <a:rPr lang="fi-FI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(5%)</a:t>
                      </a:r>
                      <a:endParaRPr lang="fi-FI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4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Kinerja</a:t>
                      </a:r>
                      <a:r>
                        <a:rPr lang="en-US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Inovasi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6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6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1.00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/>
              <a:t>Hasil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Klasterisasi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Perguruan</a:t>
            </a:r>
            <a:r>
              <a:rPr lang="en-US" sz="2800" b="1" dirty="0" smtClean="0"/>
              <a:t> Tinggi </a:t>
            </a:r>
            <a:r>
              <a:rPr lang="id-ID" sz="2800" b="1" dirty="0" smtClean="0"/>
              <a:t>Non-Vokasi</a:t>
            </a:r>
            <a:r>
              <a:rPr lang="en-US" sz="2800" b="1" dirty="0" smtClean="0"/>
              <a:t> </a:t>
            </a:r>
            <a:r>
              <a:rPr lang="id-ID" sz="2800" b="1" dirty="0" smtClean="0"/>
              <a:t/>
            </a:r>
            <a:br>
              <a:rPr lang="id-ID" sz="2800" b="1" dirty="0" smtClean="0"/>
            </a:br>
            <a:r>
              <a:rPr lang="en-US" sz="2800" b="1" dirty="0" err="1" smtClean="0"/>
              <a:t>Tahun</a:t>
            </a:r>
            <a:r>
              <a:rPr lang="en-US" sz="2800" b="1" dirty="0" smtClean="0"/>
              <a:t> 2018</a:t>
            </a:r>
            <a:endParaRPr lang="en-US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95616" y="2425701"/>
          <a:ext cx="8839201" cy="30892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8781"/>
                <a:gridCol w="967691"/>
                <a:gridCol w="990071"/>
                <a:gridCol w="1448957"/>
                <a:gridCol w="1699207"/>
                <a:gridCol w="1058521"/>
                <a:gridCol w="894039"/>
                <a:gridCol w="581934"/>
              </a:tblGrid>
              <a:tr h="2341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Kelompok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Jumlah</a:t>
                      </a: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PT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Nilai Rataan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605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Kualitas</a:t>
                      </a: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SDM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Kelembagaan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Kemahasiswaan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Penelitian</a:t>
                      </a:r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&amp; PPM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Inovasi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Skor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tx2"/>
                    </a:solidFill>
                  </a:tcPr>
                </a:tc>
              </a:tr>
              <a:tr h="234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Klaster</a:t>
                      </a:r>
                      <a:r>
                        <a:rPr lang="en-US" sz="1800" u="none" strike="noStrike" dirty="0">
                          <a:effectLst/>
                        </a:rPr>
                        <a:t> 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3.64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3.06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234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Klaster</a:t>
                      </a:r>
                      <a:r>
                        <a:rPr lang="en-US" sz="1800" u="none" strike="noStrike" dirty="0">
                          <a:effectLst/>
                        </a:rPr>
                        <a:t> 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4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Klaster</a:t>
                      </a:r>
                      <a:r>
                        <a:rPr lang="en-US" sz="1800" u="none" strike="noStrike" dirty="0">
                          <a:effectLst/>
                        </a:rPr>
                        <a:t> 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1.26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234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Klaster</a:t>
                      </a:r>
                      <a:r>
                        <a:rPr lang="en-US" sz="1800" u="none" strike="noStrike" dirty="0">
                          <a:effectLst/>
                        </a:rPr>
                        <a:t> 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1470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0.63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414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Klaster</a:t>
                      </a:r>
                      <a:r>
                        <a:rPr lang="en-US" sz="1800" u="none" strike="noStrike" dirty="0">
                          <a:effectLst/>
                        </a:rPr>
                        <a:t> 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6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 smtClean="0">
                          <a:effectLst/>
                        </a:rPr>
                        <a:t>Nasional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2010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15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7544" y="2121149"/>
            <a:ext cx="8136904" cy="698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dirty="0" err="1" smtClean="0">
                <a:solidFill>
                  <a:schemeClr val="tx2">
                    <a:lumMod val="50000"/>
                  </a:schemeClr>
                </a:solidFill>
              </a:rPr>
              <a:t>Laman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sz="3000" dirty="0" smtClean="0">
                <a:solidFill>
                  <a:schemeClr val="tx2">
                    <a:lumMod val="50000"/>
                  </a:schemeClr>
                </a:solidFill>
              </a:rPr>
              <a:t>Klasterisasi PT</a:t>
            </a:r>
            <a:endParaRPr lang="en-GB" sz="30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52600" y="3059668"/>
            <a:ext cx="6491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>
                <a:hlinkClick r:id="rId2"/>
              </a:rPr>
              <a:t>http</a:t>
            </a:r>
            <a:r>
              <a:rPr lang="en-GB" sz="2400" b="1" i="1" dirty="0" smtClean="0">
                <a:hlinkClick r:id="rId2"/>
              </a:rPr>
              <a:t>://</a:t>
            </a:r>
            <a:r>
              <a:rPr lang="id-ID" sz="2400" b="1" i="1" dirty="0" smtClean="0">
                <a:hlinkClick r:id="rId2"/>
              </a:rPr>
              <a:t>pemeringkatan.ristekdikti.go.id</a:t>
            </a:r>
            <a:endParaRPr lang="en-GB" sz="2400" b="1" i="1" dirty="0" smtClean="0"/>
          </a:p>
          <a:p>
            <a:pPr algn="ctr"/>
            <a:endParaRPr lang="en-GB" sz="2400" b="1" i="1" dirty="0"/>
          </a:p>
          <a:p>
            <a:pPr algn="ctr"/>
            <a:endParaRPr lang="en-GB" sz="2400" b="1" i="1" dirty="0"/>
          </a:p>
        </p:txBody>
      </p:sp>
    </p:spTree>
    <p:extLst>
      <p:ext uri="{BB962C8B-B14F-4D97-AF65-F5344CB8AC3E}">
        <p14:creationId xmlns:p14="http://schemas.microsoft.com/office/powerpoint/2010/main" val="129812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2"/>
            <a:ext cx="7886700" cy="1325563"/>
          </a:xfrm>
        </p:spPr>
        <p:txBody>
          <a:bodyPr>
            <a:normAutofit/>
          </a:bodyPr>
          <a:lstStyle/>
          <a:p>
            <a:r>
              <a:rPr lang="id-ID" sz="3200" b="1" dirty="0" smtClean="0"/>
              <a:t>Perubahan </a:t>
            </a:r>
            <a:r>
              <a:rPr lang="en-US" sz="3200" b="1" dirty="0" err="1" smtClean="0"/>
              <a:t>Indikator</a:t>
            </a:r>
            <a:r>
              <a:rPr lang="en-US" sz="3200" b="1" dirty="0" smtClean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 smtClean="0"/>
              <a:t>Bobot</a:t>
            </a:r>
            <a:r>
              <a:rPr lang="id-ID" sz="3200" b="1" dirty="0" smtClean="0"/>
              <a:t> </a:t>
            </a:r>
            <a:r>
              <a:rPr lang="en-US" sz="3200" b="1" dirty="0" smtClean="0"/>
              <a:t> </a:t>
            </a:r>
            <a:r>
              <a:rPr lang="id-ID" sz="3200" b="1" dirty="0" smtClean="0"/>
              <a:t>dalam Klasterisasi 2019</a:t>
            </a:r>
            <a:endParaRPr lang="en-US" sz="32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010910"/>
              </p:ext>
            </p:extLst>
          </p:nvPr>
        </p:nvGraphicFramePr>
        <p:xfrm>
          <a:off x="516467" y="1699934"/>
          <a:ext cx="8081100" cy="4522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16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2451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6745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026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No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INPUT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PROSES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OUTPUT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OUTCOME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26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35%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20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>
                          <a:effectLst/>
                        </a:rPr>
                        <a:t>% </a:t>
                      </a:r>
                      <a:r>
                        <a:rPr lang="en-US" sz="1200" u="none" strike="noStrike" dirty="0" err="1">
                          <a:effectLst/>
                        </a:rPr>
                        <a:t>dosen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berpendidikan</a:t>
                      </a:r>
                      <a:r>
                        <a:rPr lang="en-US" sz="1200" u="none" strike="noStrike" dirty="0">
                          <a:effectLst/>
                        </a:rPr>
                        <a:t> S3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it-IT" sz="1200" u="none" strike="noStrike" dirty="0">
                          <a:effectLst/>
                        </a:rPr>
                        <a:t>Jumlah program studi terakreditasi internasional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Jumlah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artikel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ilmiah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terindeks</a:t>
                      </a:r>
                      <a:r>
                        <a:rPr lang="en-US" sz="1200" u="none" strike="noStrike" dirty="0">
                          <a:effectLst/>
                        </a:rPr>
                        <a:t> per </a:t>
                      </a:r>
                      <a:r>
                        <a:rPr lang="en-US" sz="1200" u="none" strike="noStrike" dirty="0" err="1">
                          <a:effectLst/>
                        </a:rPr>
                        <a:t>dosen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Kinerja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Inovasi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34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>
                          <a:effectLst/>
                        </a:rPr>
                        <a:t>% </a:t>
                      </a:r>
                      <a:r>
                        <a:rPr lang="en-US" sz="1200" u="none" strike="noStrike" dirty="0" err="1">
                          <a:effectLst/>
                        </a:rPr>
                        <a:t>dosen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dalam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jabatan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Lektor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Kepala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dan</a:t>
                      </a:r>
                      <a:r>
                        <a:rPr lang="en-US" sz="1200" u="none" strike="noStrike" dirty="0">
                          <a:effectLst/>
                        </a:rPr>
                        <a:t> Guru </a:t>
                      </a:r>
                      <a:r>
                        <a:rPr lang="en-US" sz="1200" u="none" strike="noStrike" dirty="0" err="1">
                          <a:effectLst/>
                        </a:rPr>
                        <a:t>Besar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Akreditasi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Institusi</a:t>
                      </a:r>
                      <a:r>
                        <a:rPr lang="en-US" sz="1200" u="none" strike="noStrike" dirty="0">
                          <a:effectLst/>
                        </a:rPr>
                        <a:t> BAN-PT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Kinerja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penelitian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sv-SE" sz="1200" u="none" strike="noStrike" dirty="0">
                          <a:effectLst/>
                        </a:rPr>
                        <a:t>% lulusan yang memperoleh pekerjaan dalam waktu 6 (enam) bulan</a:t>
                      </a:r>
                      <a:endParaRPr lang="sv-SE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8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Rasio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jumlah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mahasiswa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terhadap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dosen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Akreditasi</a:t>
                      </a:r>
                      <a:r>
                        <a:rPr lang="en-US" sz="1200" u="none" strike="noStrike" dirty="0">
                          <a:effectLst/>
                        </a:rPr>
                        <a:t> program </a:t>
                      </a:r>
                      <a:r>
                        <a:rPr lang="en-US" sz="1200" u="none" strike="noStrike" dirty="0" err="1">
                          <a:effectLst/>
                        </a:rPr>
                        <a:t>studi</a:t>
                      </a:r>
                      <a:r>
                        <a:rPr lang="en-US" sz="1200" u="none" strike="noStrike" dirty="0">
                          <a:effectLst/>
                        </a:rPr>
                        <a:t> BAN-PT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Kinerja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kemahasiswaan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Jumlah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sitasi</a:t>
                      </a:r>
                      <a:r>
                        <a:rPr lang="en-US" sz="1200" u="none" strike="noStrike" dirty="0">
                          <a:effectLst/>
                        </a:rPr>
                        <a:t> per </a:t>
                      </a:r>
                      <a:r>
                        <a:rPr lang="en-US" sz="1200" u="none" strike="noStrike" dirty="0" err="1">
                          <a:effectLst/>
                        </a:rPr>
                        <a:t>dosen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53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Jumlah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mahasiswa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asing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Pembelajaran</a:t>
                      </a:r>
                      <a:r>
                        <a:rPr lang="en-US" sz="1200" u="none" strike="noStrike" dirty="0">
                          <a:effectLst/>
                        </a:rPr>
                        <a:t> Daring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Jumlah</a:t>
                      </a:r>
                      <a:r>
                        <a:rPr lang="en-US" sz="1200" u="none" strike="noStrike" dirty="0">
                          <a:effectLst/>
                        </a:rPr>
                        <a:t> patent per </a:t>
                      </a:r>
                      <a:r>
                        <a:rPr lang="en-US" sz="1200" u="none" strike="noStrike" dirty="0" err="1">
                          <a:effectLst/>
                        </a:rPr>
                        <a:t>dosen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08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Jumlah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dosen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asing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Kerjasama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perguruan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tinggi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Kinerja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pengabdian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kepada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masyarakat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53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Kelengkapan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Laporan</a:t>
                      </a:r>
                      <a:r>
                        <a:rPr lang="en-US" sz="1200" u="none" strike="noStrike" dirty="0">
                          <a:effectLst/>
                        </a:rPr>
                        <a:t> PDDIKTI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20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8738" indent="0" algn="l" fontAlgn="ctr"/>
                      <a:r>
                        <a:rPr lang="en-US" sz="1200" u="none" strike="noStrike" dirty="0" err="1">
                          <a:effectLst/>
                        </a:rPr>
                        <a:t>Laporan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Keuangan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26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95" marR="4495" marT="449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510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l"/>
            <a:r>
              <a:rPr lang="en-US" sz="3200" b="1" dirty="0" err="1">
                <a:solidFill>
                  <a:schemeClr val="accent1"/>
                </a:solidFill>
              </a:rPr>
              <a:t>Sumber</a:t>
            </a:r>
            <a:r>
              <a:rPr lang="en-US" sz="3200" b="1" dirty="0">
                <a:solidFill>
                  <a:schemeClr val="accent1"/>
                </a:solidFill>
              </a:rPr>
              <a:t> Data-1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818238"/>
              </p:ext>
            </p:extLst>
          </p:nvPr>
        </p:nvGraphicFramePr>
        <p:xfrm>
          <a:off x="533402" y="914398"/>
          <a:ext cx="7814733" cy="5638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76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022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86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523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03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13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Kriteria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Sumber</a:t>
                      </a:r>
                      <a:r>
                        <a:rPr lang="en-US" sz="1200" dirty="0">
                          <a:effectLst/>
                        </a:rPr>
                        <a:t> Data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Unit di Ristekdikti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0339">
                <a:tc gridSpan="5">
                  <a:txBody>
                    <a:bodyPr/>
                    <a:lstStyle/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n-US" sz="1200" dirty="0">
                          <a:effectLst/>
                        </a:rPr>
                        <a:t>INPUT (15%)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4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 dosen berpendidikan S3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PD DIKTI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PUSDATIN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6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 dosen dalam jabatan Lektor Kepala dan Guru Besar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PD DIKTI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PUSDATIN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03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Rasio jumlah mahasiswa terhadap dosen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PD DIKTI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PUSDATIN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66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Jumlah mahasiswa asing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izinbelajar.ristekdikti.go.id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Dit</a:t>
                      </a:r>
                      <a:r>
                        <a:rPr lang="en-US" sz="1200" dirty="0">
                          <a:effectLst/>
                        </a:rPr>
                        <a:t>. </a:t>
                      </a:r>
                      <a:r>
                        <a:rPr lang="en-US" sz="1200" dirty="0" err="1">
                          <a:effectLst/>
                        </a:rPr>
                        <a:t>Pembinaan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Kelembagaan</a:t>
                      </a:r>
                      <a:r>
                        <a:rPr lang="en-US" sz="1200" dirty="0">
                          <a:effectLst/>
                        </a:rPr>
                        <a:t> PT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27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Jumlah dosen asing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http://bit.ly/pelaporandosenasing2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Dit</a:t>
                      </a:r>
                      <a:r>
                        <a:rPr lang="en-US" sz="1200" dirty="0">
                          <a:effectLst/>
                        </a:rPr>
                        <a:t>. </a:t>
                      </a:r>
                      <a:r>
                        <a:rPr lang="en-US" sz="1200" dirty="0" err="1">
                          <a:effectLst/>
                        </a:rPr>
                        <a:t>Karier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dan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Kompetensi</a:t>
                      </a:r>
                      <a:r>
                        <a:rPr lang="en-US" sz="1200" dirty="0">
                          <a:effectLst/>
                        </a:rPr>
                        <a:t> SDM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0339">
                <a:tc gridSpan="5">
                  <a:txBody>
                    <a:bodyPr/>
                    <a:lstStyle/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n-US" sz="1200">
                          <a:effectLst/>
                        </a:rPr>
                        <a:t>PROSES (25%)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3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Pembelajaran Daring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>
                          <a:effectLst/>
                          <a:hlinkClick r:id="rId3"/>
                        </a:rPr>
                        <a:t>https://spada.ristekdikti.go.id/e-monitoring</a:t>
                      </a:r>
                      <a:r>
                        <a:rPr lang="en-US" sz="1200">
                          <a:effectLst/>
                        </a:rPr>
                        <a:t> 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Dit. Pembelajaran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3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Kelengkapan Laporan PD DIKTI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PD DIKTI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PUSDATIN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3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Laporan Keuangan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Sekretariat Jenderal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6166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Kerjasama perguruan tinggi 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laporankerma.ristekdikti.go.id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Dit</a:t>
                      </a:r>
                      <a:r>
                        <a:rPr lang="en-US" sz="1200" dirty="0">
                          <a:effectLst/>
                        </a:rPr>
                        <a:t>. </a:t>
                      </a:r>
                      <a:r>
                        <a:rPr lang="en-US" sz="1200" dirty="0" err="1">
                          <a:effectLst/>
                        </a:rPr>
                        <a:t>Pembinaan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Kelembagaan</a:t>
                      </a:r>
                      <a:r>
                        <a:rPr lang="en-US" sz="1200" dirty="0">
                          <a:effectLst/>
                        </a:rPr>
                        <a:t> PT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3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Akreditasi program studi BAN-PT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BAN-PT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13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Akreditasi Institusi BAN-PT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BAN-PT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45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b="1" dirty="0" err="1">
                <a:solidFill>
                  <a:schemeClr val="accent1"/>
                </a:solidFill>
              </a:rPr>
              <a:t>Sumber</a:t>
            </a:r>
            <a:r>
              <a:rPr lang="en-US" sz="3200" b="1" dirty="0">
                <a:solidFill>
                  <a:schemeClr val="accent1"/>
                </a:solidFill>
              </a:rPr>
              <a:t> Data-2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745584"/>
              </p:ext>
            </p:extLst>
          </p:nvPr>
        </p:nvGraphicFramePr>
        <p:xfrm>
          <a:off x="533399" y="990605"/>
          <a:ext cx="7924801" cy="56131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1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374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432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78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8689">
                <a:tc gridSpan="4">
                  <a:txBody>
                    <a:bodyPr/>
                    <a:lstStyle/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n-US" sz="1200" dirty="0">
                          <a:effectLst/>
                        </a:rPr>
                        <a:t>OUTPUT (25%)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93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Kinerja kemahasiswaan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simkatmawa.ristekdikti.go.id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Dit. Kemahasiswaan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Jumlah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artikel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ilmiah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terindeks</a:t>
                      </a:r>
                      <a:r>
                        <a:rPr lang="en-US" sz="1200" dirty="0">
                          <a:effectLst/>
                        </a:rPr>
                        <a:t> per </a:t>
                      </a:r>
                      <a:r>
                        <a:rPr lang="en-US" sz="1200" dirty="0" err="1">
                          <a:effectLst/>
                        </a:rPr>
                        <a:t>dosen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SCOPUS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Kinerja penelitian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simlitabmas.ristekdikti.go.id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Dit. Sistem Riset dan Pengembangan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Jumlah program studi terakreditasi internasional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bit.ly/ProdiAkreditasiInternasional 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Dit. Penjaminan Mutu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3556">
                <a:tc gridSpan="4">
                  <a:txBody>
                    <a:bodyPr/>
                    <a:lstStyle/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en-US" sz="1200">
                          <a:effectLst/>
                        </a:rPr>
                        <a:t>OUTCOME (35%)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93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Kinerja Inovasi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data.inovasi.ristekdikti.go.id 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Dit. Sistem Inovasi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Jumlah patent per dosen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sinta2.ristekdikti.go.id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Dit. Pengelolaan Kekayaan Intelektual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Jumlah sitasi per dosen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sinta2.ristekdikti.go.id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Dit. Pengelolaan Kekayaan Intelektual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706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Kinerja pengabdian kepada masyarakat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simlitabmas.ristekdikti.go.id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Dit. Sistem Riset dan Pengembangan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8726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 lulusan yang memperoleh pekerjaan dalam waktu 6 (enam) bulan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pkts.belmawa.ristekdikti.go.id</a:t>
                      </a:r>
                      <a:endParaRPr lang="en-US" sz="12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Dit</a:t>
                      </a:r>
                      <a:r>
                        <a:rPr lang="en-US" sz="1200" dirty="0">
                          <a:effectLst/>
                        </a:rPr>
                        <a:t>. </a:t>
                      </a:r>
                      <a:r>
                        <a:rPr lang="en-US" sz="1200" dirty="0" err="1">
                          <a:effectLst/>
                        </a:rPr>
                        <a:t>Kemahasiswaan</a:t>
                      </a:r>
                      <a:endParaRPr lang="en-US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948" marR="41948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634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9"/>
          <p:cNvSpPr txBox="1">
            <a:spLocks noChangeArrowheads="1"/>
          </p:cNvSpPr>
          <p:nvPr/>
        </p:nvSpPr>
        <p:spPr bwMode="auto">
          <a:xfrm>
            <a:off x="234950" y="2209800"/>
            <a:ext cx="8675688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dirty="0" smtClean="0">
                <a:latin typeface="David" pitchFamily="34" charset="-79"/>
                <a:cs typeface="David" pitchFamily="34" charset="-79"/>
              </a:rPr>
              <a:t>Kerjasama Akademik</a:t>
            </a:r>
            <a:endParaRPr lang="fi-FI" sz="4000" dirty="0">
              <a:solidFill>
                <a:schemeClr val="accent6">
                  <a:lumMod val="75000"/>
                </a:schemeClr>
              </a:solidFill>
              <a:latin typeface="Franklin Gothic Book" pitchFamily="34" charset="0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96950" y="3352800"/>
            <a:ext cx="72278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2"/>
          <p:cNvSpPr txBox="1"/>
          <p:nvPr/>
        </p:nvSpPr>
        <p:spPr>
          <a:xfrm>
            <a:off x="8821738" y="6586538"/>
            <a:ext cx="338137" cy="2746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+mn-cs"/>
              </a:rPr>
              <a:t>2</a:t>
            </a:r>
            <a:endParaRPr lang="id-ID" sz="105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28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24648"/>
          </a:xfrm>
        </p:spPr>
        <p:txBody>
          <a:bodyPr>
            <a:normAutofit/>
          </a:bodyPr>
          <a:lstStyle/>
          <a:p>
            <a:r>
              <a:rPr lang="id-ID" sz="3600" b="1" dirty="0" smtClean="0">
                <a:solidFill>
                  <a:schemeClr val="accent6"/>
                </a:solidFill>
                <a:effectLst/>
              </a:rPr>
              <a:t>Landasan hukum</a:t>
            </a:r>
            <a:endParaRPr lang="id-ID" sz="3600" b="1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86346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6"/>
              </a:buClr>
            </a:pPr>
            <a:r>
              <a:rPr lang="id-ID" sz="2200" dirty="0" smtClean="0"/>
              <a:t>Permendik</a:t>
            </a:r>
            <a:r>
              <a:rPr lang="en-US" sz="2200" dirty="0" smtClean="0"/>
              <a:t>bud</a:t>
            </a:r>
            <a:r>
              <a:rPr lang="id-ID" sz="2200" dirty="0" smtClean="0"/>
              <a:t> No. </a:t>
            </a:r>
            <a:r>
              <a:rPr lang="en-US" sz="2200" dirty="0" smtClean="0"/>
              <a:t>14</a:t>
            </a:r>
            <a:r>
              <a:rPr lang="id-ID" sz="2200" dirty="0" smtClean="0"/>
              <a:t> tahun 20</a:t>
            </a:r>
            <a:r>
              <a:rPr lang="en-US" sz="2200" dirty="0" smtClean="0"/>
              <a:t>14</a:t>
            </a:r>
            <a:r>
              <a:rPr lang="id-ID" sz="2200" dirty="0" smtClean="0"/>
              <a:t> ttg kerja sama PT di Indonesia</a:t>
            </a:r>
          </a:p>
          <a:p>
            <a:pPr>
              <a:buClr>
                <a:schemeClr val="accent6"/>
              </a:buClr>
              <a:buNone/>
            </a:pPr>
            <a:r>
              <a:rPr lang="id-ID" sz="2200" b="1" dirty="0" smtClean="0"/>
              <a:t>Isi:</a:t>
            </a:r>
            <a:r>
              <a:rPr lang="id-ID" sz="2200" dirty="0" smtClean="0"/>
              <a:t> </a:t>
            </a:r>
            <a:endParaRPr lang="en-US" sz="2200" dirty="0" smtClean="0"/>
          </a:p>
          <a:p>
            <a:pPr>
              <a:buClr>
                <a:schemeClr val="accent6"/>
              </a:buClr>
              <a:buNone/>
            </a:pPr>
            <a:endParaRPr lang="en-US" sz="2200" dirty="0" smtClean="0"/>
          </a:p>
          <a:p>
            <a:pPr marL="566928" indent="-457200">
              <a:buClr>
                <a:schemeClr val="accent6"/>
              </a:buClr>
              <a:buAutoNum type="alphaUcPeriod"/>
            </a:pPr>
            <a:r>
              <a:rPr lang="id-ID" sz="2200" dirty="0" smtClean="0"/>
              <a:t>kerja sama </a:t>
            </a:r>
            <a:r>
              <a:rPr lang="en-US" sz="2200" dirty="0" smtClean="0"/>
              <a:t>PT </a:t>
            </a:r>
            <a:r>
              <a:rPr lang="en-US" sz="2200" dirty="0" err="1" smtClean="0"/>
              <a:t>bertujuan</a:t>
            </a:r>
            <a:r>
              <a:rPr lang="en-US" sz="2200" dirty="0" smtClean="0"/>
              <a:t> </a:t>
            </a:r>
            <a:r>
              <a:rPr lang="en-US" sz="2200" dirty="0" err="1" smtClean="0"/>
              <a:t>meningkatkan</a:t>
            </a:r>
            <a:r>
              <a:rPr lang="en-US" sz="2200" dirty="0" smtClean="0"/>
              <a:t> </a:t>
            </a:r>
            <a:r>
              <a:rPr lang="en-US" sz="2200" dirty="0" err="1" smtClean="0"/>
              <a:t>efektifitas</a:t>
            </a:r>
            <a:r>
              <a:rPr lang="en-US" sz="2200" dirty="0" smtClean="0"/>
              <a:t>, </a:t>
            </a:r>
            <a:r>
              <a:rPr lang="en-US" sz="2200" dirty="0" err="1" smtClean="0"/>
              <a:t>efisiensi</a:t>
            </a:r>
            <a:r>
              <a:rPr lang="en-US" sz="2200" dirty="0" smtClean="0"/>
              <a:t>, </a:t>
            </a:r>
            <a:r>
              <a:rPr lang="en-US" sz="2200" dirty="0" err="1" smtClean="0"/>
              <a:t>produktifitas</a:t>
            </a:r>
            <a:r>
              <a:rPr lang="en-US" sz="2200" dirty="0" smtClean="0"/>
              <a:t>, </a:t>
            </a:r>
            <a:r>
              <a:rPr lang="en-US" sz="2200" dirty="0" err="1" smtClean="0"/>
              <a:t>kreatifitas</a:t>
            </a:r>
            <a:r>
              <a:rPr lang="en-US" sz="2200" dirty="0" smtClean="0"/>
              <a:t>, </a:t>
            </a:r>
            <a:r>
              <a:rPr lang="en-US" sz="2200" dirty="0" err="1" smtClean="0"/>
              <a:t>inovasi</a:t>
            </a:r>
            <a:r>
              <a:rPr lang="en-US" sz="2200" dirty="0" smtClean="0"/>
              <a:t>, </a:t>
            </a:r>
            <a:r>
              <a:rPr lang="en-US" sz="2200" dirty="0" err="1" smtClean="0"/>
              <a:t>mutu</a:t>
            </a:r>
            <a:r>
              <a:rPr lang="en-US" sz="2200" dirty="0" smtClean="0"/>
              <a:t>,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relevansi</a:t>
            </a:r>
            <a:r>
              <a:rPr lang="en-US" sz="2200" dirty="0" smtClean="0"/>
              <a:t> </a:t>
            </a:r>
            <a:r>
              <a:rPr lang="en-US" sz="2200" dirty="0" err="1" smtClean="0"/>
              <a:t>pelaksanaan</a:t>
            </a:r>
            <a:r>
              <a:rPr lang="en-US" sz="2200" dirty="0" smtClean="0"/>
              <a:t> </a:t>
            </a:r>
            <a:r>
              <a:rPr lang="en-US" sz="2200" dirty="0" err="1" smtClean="0"/>
              <a:t>Tridharma</a:t>
            </a:r>
            <a:r>
              <a:rPr lang="en-US" sz="2200" dirty="0" smtClean="0"/>
              <a:t> PT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meningkatkan</a:t>
            </a:r>
            <a:r>
              <a:rPr lang="en-US" sz="2200" dirty="0" smtClean="0"/>
              <a:t> </a:t>
            </a:r>
            <a:r>
              <a:rPr lang="en-US" sz="2200" dirty="0" err="1" smtClean="0"/>
              <a:t>daya</a:t>
            </a:r>
            <a:r>
              <a:rPr lang="en-US" sz="2200" dirty="0" smtClean="0"/>
              <a:t> </a:t>
            </a:r>
            <a:r>
              <a:rPr lang="en-US" sz="2200" dirty="0" err="1" smtClean="0"/>
              <a:t>saing</a:t>
            </a:r>
            <a:r>
              <a:rPr lang="en-US" sz="2200" dirty="0" smtClean="0"/>
              <a:t>.</a:t>
            </a:r>
          </a:p>
          <a:p>
            <a:pPr marL="566928" indent="-457200">
              <a:buClr>
                <a:schemeClr val="accent6"/>
              </a:buClr>
              <a:buAutoNum type="alphaUcPeriod"/>
            </a:pPr>
            <a:endParaRPr lang="en-US" sz="2200" dirty="0" smtClean="0"/>
          </a:p>
          <a:p>
            <a:pPr marL="566928" indent="-457200">
              <a:buClr>
                <a:schemeClr val="accent6"/>
              </a:buClr>
              <a:buAutoNum type="alphaUcPeriod"/>
            </a:pPr>
            <a:r>
              <a:rPr lang="en-US" sz="2200" dirty="0" err="1" smtClean="0"/>
              <a:t>Prinsip-prinsip</a:t>
            </a:r>
            <a:r>
              <a:rPr lang="en-US" sz="2200" dirty="0" smtClean="0"/>
              <a:t> </a:t>
            </a:r>
            <a:r>
              <a:rPr lang="en-US" sz="2200" dirty="0" err="1" smtClean="0"/>
              <a:t>kerjasama</a:t>
            </a:r>
            <a:r>
              <a:rPr lang="en-US" sz="2200" dirty="0" smtClean="0"/>
              <a:t> :</a:t>
            </a:r>
          </a:p>
          <a:p>
            <a:pPr lvl="1">
              <a:buClr>
                <a:schemeClr val="accent6"/>
              </a:buClr>
            </a:pPr>
            <a:r>
              <a:rPr lang="en-US" sz="2200" dirty="0" err="1" smtClean="0"/>
              <a:t>Mengutamakan</a:t>
            </a:r>
            <a:r>
              <a:rPr lang="en-US" sz="2200" dirty="0" smtClean="0"/>
              <a:t> </a:t>
            </a:r>
            <a:r>
              <a:rPr lang="en-US" sz="2200" dirty="0" err="1" smtClean="0"/>
              <a:t>kepentingan</a:t>
            </a:r>
            <a:r>
              <a:rPr lang="en-US" sz="2200" dirty="0" smtClean="0"/>
              <a:t> </a:t>
            </a:r>
            <a:r>
              <a:rPr lang="en-US" sz="2200" dirty="0" err="1" smtClean="0"/>
              <a:t>pembangunan</a:t>
            </a:r>
            <a:r>
              <a:rPr lang="en-US" sz="2200" dirty="0" smtClean="0"/>
              <a:t> </a:t>
            </a:r>
            <a:r>
              <a:rPr lang="en-US" sz="2200" dirty="0" err="1" smtClean="0"/>
              <a:t>nasional</a:t>
            </a:r>
            <a:r>
              <a:rPr lang="en-US" sz="2200" dirty="0" smtClean="0"/>
              <a:t>;</a:t>
            </a:r>
          </a:p>
          <a:p>
            <a:pPr lvl="1">
              <a:buClr>
                <a:schemeClr val="accent6"/>
              </a:buClr>
            </a:pPr>
            <a:r>
              <a:rPr lang="en-US" sz="2200" dirty="0" err="1" smtClean="0"/>
              <a:t>Menghargai</a:t>
            </a:r>
            <a:r>
              <a:rPr lang="en-US" sz="2200" dirty="0" smtClean="0"/>
              <a:t> </a:t>
            </a:r>
            <a:r>
              <a:rPr lang="en-US" sz="2200" dirty="0" err="1" smtClean="0"/>
              <a:t>kesetaraan</a:t>
            </a:r>
            <a:r>
              <a:rPr lang="en-US" sz="2200" dirty="0" smtClean="0"/>
              <a:t> </a:t>
            </a:r>
            <a:r>
              <a:rPr lang="en-US" sz="2200" dirty="0" err="1" smtClean="0"/>
              <a:t>mutu</a:t>
            </a:r>
            <a:r>
              <a:rPr lang="en-US" sz="2200" dirty="0" smtClean="0"/>
              <a:t>;</a:t>
            </a:r>
          </a:p>
          <a:p>
            <a:pPr lvl="1">
              <a:buClr>
                <a:schemeClr val="accent6"/>
              </a:buClr>
            </a:pPr>
            <a:r>
              <a:rPr lang="en-US" sz="2200" dirty="0" err="1" smtClean="0"/>
              <a:t>Saling</a:t>
            </a:r>
            <a:r>
              <a:rPr lang="en-US" sz="2200" dirty="0" smtClean="0"/>
              <a:t> </a:t>
            </a:r>
            <a:r>
              <a:rPr lang="en-US" sz="2200" dirty="0" err="1" smtClean="0"/>
              <a:t>menghormati</a:t>
            </a:r>
            <a:r>
              <a:rPr lang="en-US" sz="2200" dirty="0" smtClean="0"/>
              <a:t>;</a:t>
            </a:r>
          </a:p>
          <a:p>
            <a:pPr lvl="1">
              <a:buClr>
                <a:schemeClr val="accent6"/>
              </a:buClr>
            </a:pPr>
            <a:r>
              <a:rPr lang="en-US" sz="2200" dirty="0" err="1" smtClean="0"/>
              <a:t>Menghasilkan</a:t>
            </a:r>
            <a:r>
              <a:rPr lang="en-US" sz="2200" dirty="0" smtClean="0"/>
              <a:t> </a:t>
            </a:r>
            <a:r>
              <a:rPr lang="en-US" sz="2200" dirty="0" err="1" smtClean="0"/>
              <a:t>peningkatan</a:t>
            </a:r>
            <a:r>
              <a:rPr lang="en-US" sz="2200" dirty="0" smtClean="0"/>
              <a:t> </a:t>
            </a:r>
            <a:r>
              <a:rPr lang="en-US" sz="2200" dirty="0" err="1" smtClean="0"/>
              <a:t>mutu</a:t>
            </a:r>
            <a:r>
              <a:rPr lang="en-US" sz="2200" dirty="0" smtClean="0"/>
              <a:t> </a:t>
            </a:r>
            <a:r>
              <a:rPr lang="en-US" sz="2200" dirty="0" err="1" smtClean="0"/>
              <a:t>pendidikan</a:t>
            </a:r>
            <a:r>
              <a:rPr lang="en-US" sz="2200" dirty="0" smtClean="0"/>
              <a:t>;</a:t>
            </a:r>
          </a:p>
          <a:p>
            <a:pPr lvl="1">
              <a:buClr>
                <a:schemeClr val="accent6"/>
              </a:buClr>
            </a:pPr>
            <a:r>
              <a:rPr lang="en-US" sz="2200" dirty="0" err="1" smtClean="0"/>
              <a:t>Berkelanjutan</a:t>
            </a:r>
            <a:r>
              <a:rPr lang="en-US" sz="2200" dirty="0" smtClean="0"/>
              <a:t>;</a:t>
            </a:r>
          </a:p>
          <a:p>
            <a:pPr lvl="1">
              <a:buClr>
                <a:schemeClr val="accent6"/>
              </a:buClr>
            </a:pPr>
            <a:r>
              <a:rPr lang="en-US" sz="2200" dirty="0" err="1" smtClean="0"/>
              <a:t>Mempertimbangkan</a:t>
            </a:r>
            <a:r>
              <a:rPr lang="en-US" sz="2200" dirty="0" smtClean="0"/>
              <a:t> </a:t>
            </a:r>
            <a:r>
              <a:rPr lang="en-US" sz="2200" dirty="0" err="1" smtClean="0"/>
              <a:t>keberagaman</a:t>
            </a:r>
            <a:r>
              <a:rPr lang="en-US" sz="2200" dirty="0" smtClean="0"/>
              <a:t> </a:t>
            </a:r>
            <a:r>
              <a:rPr lang="en-US" sz="2200" dirty="0" err="1" smtClean="0"/>
              <a:t>kultur</a:t>
            </a:r>
            <a:r>
              <a:rPr lang="en-US" sz="2200" dirty="0" smtClean="0"/>
              <a:t> yang </a:t>
            </a:r>
            <a:r>
              <a:rPr lang="en-US" sz="2200" dirty="0" err="1" smtClean="0"/>
              <a:t>bersifat</a:t>
            </a:r>
            <a:r>
              <a:rPr lang="en-US" sz="2200" dirty="0" smtClean="0"/>
              <a:t> </a:t>
            </a:r>
            <a:r>
              <a:rPr lang="en-US" sz="2200" dirty="0" err="1" smtClean="0"/>
              <a:t>lintas</a:t>
            </a:r>
            <a:r>
              <a:rPr lang="en-US" sz="2200" dirty="0" smtClean="0"/>
              <a:t> </a:t>
            </a:r>
            <a:r>
              <a:rPr lang="en-US" sz="2200" dirty="0" err="1" smtClean="0"/>
              <a:t>daerah</a:t>
            </a:r>
            <a:r>
              <a:rPr lang="en-US" sz="2200" dirty="0" smtClean="0"/>
              <a:t>, </a:t>
            </a:r>
            <a:r>
              <a:rPr lang="en-US" sz="2200" dirty="0" err="1" smtClean="0"/>
              <a:t>nasional</a:t>
            </a:r>
            <a:r>
              <a:rPr lang="en-US" sz="2200" dirty="0" smtClean="0"/>
              <a:t>, </a:t>
            </a:r>
            <a:r>
              <a:rPr lang="en-US" sz="2200" dirty="0" err="1" smtClean="0"/>
              <a:t>dan</a:t>
            </a:r>
            <a:r>
              <a:rPr lang="en-US" sz="2200" dirty="0" smtClean="0"/>
              <a:t>/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internasional</a:t>
            </a:r>
            <a:r>
              <a:rPr lang="en-US" sz="2200" dirty="0" smtClean="0"/>
              <a:t>.</a:t>
            </a:r>
          </a:p>
          <a:p>
            <a:pPr marL="109728" indent="0">
              <a:buClr>
                <a:schemeClr val="accent6"/>
              </a:buClr>
              <a:buNone/>
            </a:pPr>
            <a:r>
              <a:rPr lang="en-US" sz="2000" dirty="0" smtClean="0"/>
              <a:t>	</a:t>
            </a:r>
          </a:p>
          <a:p>
            <a:pPr>
              <a:buClr>
                <a:schemeClr val="accent6"/>
              </a:buClr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96352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786346"/>
          </a:xfrm>
        </p:spPr>
        <p:txBody>
          <a:bodyPr>
            <a:normAutofit/>
          </a:bodyPr>
          <a:lstStyle/>
          <a:p>
            <a:pPr marL="566928" indent="-457200">
              <a:buClr>
                <a:schemeClr val="accent6"/>
              </a:buClr>
              <a:buAutoNum type="alphaUcPeriod" startAt="3"/>
            </a:pPr>
            <a:r>
              <a:rPr lang="en-US" sz="2000" dirty="0" err="1" smtClean="0"/>
              <a:t>Perguruan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kerjasama</a:t>
            </a:r>
            <a:r>
              <a:rPr lang="en-US" sz="2000" dirty="0" smtClean="0"/>
              <a:t> </a:t>
            </a:r>
            <a:r>
              <a:rPr lang="en-US" sz="2000" dirty="0" err="1" smtClean="0"/>
              <a:t>bidang</a:t>
            </a:r>
            <a:r>
              <a:rPr lang="en-US" sz="2000" dirty="0" smtClean="0"/>
              <a:t> </a:t>
            </a:r>
            <a:r>
              <a:rPr lang="en-US" sz="2000" dirty="0" err="1" smtClean="0"/>
              <a:t>akademik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/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bidang</a:t>
            </a:r>
            <a:r>
              <a:rPr lang="en-US" sz="2000" dirty="0" smtClean="0"/>
              <a:t> non-</a:t>
            </a:r>
            <a:r>
              <a:rPr lang="en-US" sz="2000" dirty="0" err="1" smtClean="0"/>
              <a:t>akademik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perguruan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lain, </a:t>
            </a:r>
            <a:r>
              <a:rPr lang="en-US" sz="2000" dirty="0" err="1" smtClean="0"/>
              <a:t>dunia</a:t>
            </a:r>
            <a:r>
              <a:rPr lang="en-US" sz="2000" dirty="0" smtClean="0"/>
              <a:t> </a:t>
            </a:r>
            <a:r>
              <a:rPr lang="en-US" sz="2000" dirty="0" err="1" smtClean="0"/>
              <a:t>usaha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lain,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maupun</a:t>
            </a:r>
            <a:r>
              <a:rPr lang="en-US" sz="2000" dirty="0" smtClean="0"/>
              <a:t> </a:t>
            </a:r>
            <a:r>
              <a:rPr lang="en-US" sz="2000" dirty="0" err="1" smtClean="0"/>
              <a:t>luar</a:t>
            </a:r>
            <a:r>
              <a:rPr lang="en-US" sz="2000" dirty="0" smtClean="0"/>
              <a:t> </a:t>
            </a:r>
            <a:r>
              <a:rPr lang="en-US" sz="2000" dirty="0" err="1" smtClean="0"/>
              <a:t>negeri</a:t>
            </a:r>
            <a:r>
              <a:rPr lang="en-US" sz="2000" dirty="0" smtClean="0"/>
              <a:t>.</a:t>
            </a:r>
          </a:p>
          <a:p>
            <a:pPr marL="566928" indent="-457200">
              <a:buClr>
                <a:schemeClr val="accent6"/>
              </a:buClr>
              <a:buAutoNum type="alphaUcPeriod" startAt="3"/>
            </a:pPr>
            <a:endParaRPr lang="en-US" sz="2000" dirty="0" smtClean="0"/>
          </a:p>
          <a:p>
            <a:pPr marL="566928" indent="-457200">
              <a:buClr>
                <a:schemeClr val="accent6"/>
              </a:buClr>
              <a:buAutoNum type="alphaUcPeriod" startAt="3"/>
            </a:pPr>
            <a:r>
              <a:rPr lang="en-US" sz="2000" dirty="0" err="1" smtClean="0"/>
              <a:t>Kerjasama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modus </a:t>
            </a:r>
            <a:r>
              <a:rPr lang="en-US" sz="2000" dirty="0" err="1" smtClean="0"/>
              <a:t>penawaran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/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permintaan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diselenggarakan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pola</a:t>
            </a:r>
            <a:r>
              <a:rPr lang="en-US" sz="2000" dirty="0" smtClean="0"/>
              <a:t> :</a:t>
            </a:r>
          </a:p>
          <a:p>
            <a:pPr marL="1124712" lvl="2" indent="-457200">
              <a:buClr>
                <a:schemeClr val="accent6"/>
              </a:buClr>
              <a:buAutoNum type="alphaLcPeriod"/>
            </a:pPr>
            <a:r>
              <a:rPr lang="en-US" sz="1800" dirty="0" err="1" smtClean="0"/>
              <a:t>pembimbing-dibimbing</a:t>
            </a:r>
            <a:r>
              <a:rPr lang="en-US" sz="1800" dirty="0" smtClean="0"/>
              <a:t>; </a:t>
            </a:r>
            <a:r>
              <a:rPr lang="en-US" sz="1800" dirty="0" err="1" smtClean="0"/>
              <a:t>dan</a:t>
            </a:r>
            <a:r>
              <a:rPr lang="en-US" sz="1800" dirty="0" smtClean="0"/>
              <a:t>/</a:t>
            </a:r>
            <a:r>
              <a:rPr lang="en-US" sz="1800" dirty="0" err="1" smtClean="0"/>
              <a:t>atau</a:t>
            </a:r>
            <a:endParaRPr lang="en-US" sz="1800" dirty="0" smtClean="0"/>
          </a:p>
          <a:p>
            <a:pPr marL="1124712" lvl="2" indent="-457200">
              <a:buClr>
                <a:schemeClr val="accent6"/>
              </a:buClr>
              <a:buAutoNum type="alphaLcPeriod"/>
            </a:pPr>
            <a:r>
              <a:rPr lang="en-US" sz="1800" dirty="0" err="1" smtClean="0"/>
              <a:t>Kolaborasi</a:t>
            </a:r>
            <a:r>
              <a:rPr lang="en-US" sz="1800" dirty="0" smtClean="0"/>
              <a:t>.</a:t>
            </a:r>
          </a:p>
          <a:p>
            <a:pPr marL="109728" indent="0">
              <a:buClr>
                <a:schemeClr val="accent6"/>
              </a:buClr>
              <a:buNone/>
            </a:pPr>
            <a:r>
              <a:rPr lang="en-US" sz="2000" dirty="0" smtClean="0"/>
              <a:t>	</a:t>
            </a:r>
          </a:p>
          <a:p>
            <a:pPr>
              <a:buClr>
                <a:schemeClr val="accent6"/>
              </a:buClr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52577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9"/>
          <p:cNvSpPr txBox="1">
            <a:spLocks noChangeArrowheads="1"/>
          </p:cNvSpPr>
          <p:nvPr/>
        </p:nvSpPr>
        <p:spPr bwMode="auto">
          <a:xfrm>
            <a:off x="234950" y="2209800"/>
            <a:ext cx="8675688" cy="132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dirty="0" smtClean="0">
                <a:latin typeface="David" pitchFamily="34" charset="-79"/>
                <a:cs typeface="David" pitchFamily="34" charset="-79"/>
              </a:rPr>
              <a:t>Internasionalisasi Pendidikan Tinggi dan Rencana Strategis Kemenristekdikti</a:t>
            </a:r>
            <a:endParaRPr lang="fi-FI" sz="4000" dirty="0">
              <a:solidFill>
                <a:schemeClr val="accent6">
                  <a:lumMod val="75000"/>
                </a:schemeClr>
              </a:solidFill>
              <a:latin typeface="Franklin Gothic Book" pitchFamily="34" charset="0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96950" y="3533233"/>
            <a:ext cx="72278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2"/>
          <p:cNvSpPr txBox="1"/>
          <p:nvPr/>
        </p:nvSpPr>
        <p:spPr>
          <a:xfrm>
            <a:off x="8821738" y="6586538"/>
            <a:ext cx="338137" cy="2746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+mn-cs"/>
              </a:rPr>
              <a:t>2</a:t>
            </a:r>
            <a:endParaRPr lang="id-ID" sz="105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116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/>
          </a:bodyPr>
          <a:lstStyle/>
          <a:p>
            <a:r>
              <a:rPr lang="id-ID" sz="3600" b="1" dirty="0" smtClean="0">
                <a:solidFill>
                  <a:schemeClr val="accent6"/>
                </a:solidFill>
                <a:effectLst/>
              </a:rPr>
              <a:t>Jenis Program Kerja Sama</a:t>
            </a:r>
            <a:endParaRPr lang="id-ID" sz="3600" b="1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id-ID" dirty="0" smtClean="0"/>
              <a:t>1  Program Gelar Bersama (</a:t>
            </a:r>
            <a:r>
              <a:rPr lang="id-ID" i="1" dirty="0" smtClean="0"/>
              <a:t>Joint Degree</a:t>
            </a:r>
            <a:r>
              <a:rPr lang="id-ID" dirty="0" smtClean="0"/>
              <a:t>); </a:t>
            </a:r>
          </a:p>
          <a:p>
            <a:pPr lvl="0">
              <a:buNone/>
            </a:pPr>
            <a:r>
              <a:rPr lang="id-ID" dirty="0" smtClean="0"/>
              <a:t>2  Program Gelar Ganda </a:t>
            </a:r>
            <a:r>
              <a:rPr lang="id-ID" i="1" dirty="0" smtClean="0"/>
              <a:t>(Double/Dual Degrees</a:t>
            </a:r>
            <a:r>
              <a:rPr lang="id-ID" dirty="0" smtClean="0"/>
              <a:t>)</a:t>
            </a:r>
          </a:p>
          <a:p>
            <a:pPr>
              <a:buNone/>
            </a:pPr>
            <a:r>
              <a:rPr lang="id-ID" dirty="0" smtClean="0"/>
              <a:t>    2a  Program Gelar Ganda Reguler dan</a:t>
            </a:r>
          </a:p>
          <a:p>
            <a:pPr>
              <a:buNone/>
            </a:pPr>
            <a:r>
              <a:rPr lang="id-ID" dirty="0" smtClean="0"/>
              <a:t>    2b  Program Gelar Ganda Percepatan (Akselerasi)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Program Gelar Bersama dan Program Gelar Ganda dapat dilaksanakan melalui </a:t>
            </a:r>
          </a:p>
          <a:p>
            <a:pPr marL="514350" indent="-514350">
              <a:buClr>
                <a:schemeClr val="accent6"/>
              </a:buClr>
              <a:buFont typeface="+mj-lt"/>
              <a:buAutoNum type="arabicParenR"/>
            </a:pPr>
            <a:r>
              <a:rPr lang="id-ID" dirty="0" smtClean="0"/>
              <a:t> Program Alih Kredit (</a:t>
            </a:r>
            <a:r>
              <a:rPr lang="id-ID" i="1" dirty="0" smtClean="0"/>
              <a:t>Credit Transfer)</a:t>
            </a:r>
            <a:endParaRPr lang="id-ID" dirty="0" smtClean="0"/>
          </a:p>
          <a:p>
            <a:pPr marL="514350" indent="-514350">
              <a:buClr>
                <a:schemeClr val="accent6"/>
              </a:buClr>
              <a:buFont typeface="+mj-lt"/>
              <a:buAutoNum type="arabicParenR"/>
            </a:pPr>
            <a:r>
              <a:rPr lang="id-ID" dirty="0" smtClean="0"/>
              <a:t> Program Ambil Kredit (</a:t>
            </a:r>
            <a:r>
              <a:rPr lang="id-ID" i="1" dirty="0" smtClean="0"/>
              <a:t>Credit Earning)</a:t>
            </a:r>
            <a:endParaRPr lang="id-ID" dirty="0" smtClean="0"/>
          </a:p>
          <a:p>
            <a:pPr marL="514350" indent="-514350">
              <a:buClr>
                <a:schemeClr val="accent6"/>
              </a:buClr>
              <a:buFont typeface="+mj-lt"/>
              <a:buAutoNum type="arabicParenR"/>
            </a:pPr>
            <a:r>
              <a:rPr lang="id-ID" dirty="0" smtClean="0"/>
              <a:t> Program Kembaran (</a:t>
            </a:r>
            <a:r>
              <a:rPr lang="id-ID" i="1" dirty="0" smtClean="0"/>
              <a:t>Twinning)</a:t>
            </a:r>
            <a:endParaRPr lang="id-ID" dirty="0" smtClean="0"/>
          </a:p>
          <a:p>
            <a:pPr marL="514350" indent="-514350">
              <a:buClr>
                <a:schemeClr val="accent6"/>
              </a:buClr>
              <a:buFont typeface="+mj-lt"/>
              <a:buAutoNum type="arabicParenR"/>
            </a:pPr>
            <a:r>
              <a:rPr lang="id-ID" dirty="0" smtClean="0"/>
              <a:t> Program Pembimbingan Bersama dalam Penelitian</a:t>
            </a:r>
            <a:r>
              <a:rPr lang="id-ID" i="1" dirty="0" smtClean="0"/>
              <a:t> (Joint Supervision)</a:t>
            </a:r>
          </a:p>
          <a:p>
            <a:pPr marL="0" indent="0">
              <a:buClr>
                <a:schemeClr val="accent6"/>
              </a:buClr>
              <a:buNone/>
            </a:pPr>
            <a:r>
              <a:rPr lang="id-ID" dirty="0" smtClean="0"/>
              <a:t>Pelaksanaan 4 (empat) program tersebut di atas dapat dilakukan melalui Program Pertukaran Mahasiswa dan/atau Dosen  (</a:t>
            </a:r>
            <a:r>
              <a:rPr lang="id-ID" i="1" dirty="0" smtClean="0"/>
              <a:t>Student and/or Academic  Staff Exchange). </a:t>
            </a:r>
            <a:endParaRPr lang="id-ID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3061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Autofit/>
          </a:bodyPr>
          <a:lstStyle/>
          <a:p>
            <a:r>
              <a:rPr lang="id-ID" sz="3000" b="1" dirty="0" smtClean="0">
                <a:solidFill>
                  <a:schemeClr val="accent6"/>
                </a:solidFill>
                <a:effectLst/>
              </a:rPr>
              <a:t>Program Gelar Bersama (</a:t>
            </a:r>
            <a:r>
              <a:rPr lang="id-ID" sz="3000" b="1" i="1" dirty="0" smtClean="0">
                <a:solidFill>
                  <a:schemeClr val="accent6"/>
                </a:solidFill>
                <a:effectLst/>
              </a:rPr>
              <a:t>Joint Degree</a:t>
            </a:r>
            <a:r>
              <a:rPr lang="id-ID" sz="3000" b="1" dirty="0" smtClean="0">
                <a:solidFill>
                  <a:schemeClr val="accent6"/>
                </a:solidFill>
                <a:effectLst/>
              </a:rPr>
              <a:t>)</a:t>
            </a:r>
            <a:endParaRPr lang="id-ID" sz="3000" b="1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143932" cy="556260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6"/>
              </a:buClr>
            </a:pPr>
            <a:r>
              <a:rPr lang="id-ID" sz="2400" dirty="0" smtClean="0"/>
              <a:t>Dilakukan sekurang-kurangnya oleh dua PT</a:t>
            </a:r>
          </a:p>
          <a:p>
            <a:pPr>
              <a:buClr>
                <a:schemeClr val="accent6"/>
              </a:buClr>
            </a:pPr>
            <a:r>
              <a:rPr lang="id-ID" sz="2400" dirty="0" smtClean="0"/>
              <a:t>Program studi sama, jenjang sama </a:t>
            </a:r>
          </a:p>
          <a:p>
            <a:pPr>
              <a:buClr>
                <a:schemeClr val="accent6"/>
              </a:buClr>
            </a:pPr>
            <a:r>
              <a:rPr lang="id-ID" sz="2400" dirty="0" smtClean="0"/>
              <a:t>Menghasilkan </a:t>
            </a:r>
            <a:r>
              <a:rPr lang="id-ID" sz="2400" u="sng" dirty="0" smtClean="0"/>
              <a:t>satu gelar</a:t>
            </a:r>
            <a:r>
              <a:rPr lang="id-ID" sz="2400" dirty="0" smtClean="0"/>
              <a:t>  S-1, S-2, atau S-3 </a:t>
            </a:r>
          </a:p>
          <a:p>
            <a:pPr lvl="0">
              <a:buClr>
                <a:schemeClr val="accent6"/>
              </a:buClr>
            </a:pPr>
            <a:r>
              <a:rPr lang="id-ID" sz="2400" dirty="0" smtClean="0"/>
              <a:t>Harus memperhatikan kedekatan bidang ilmu (bidang serumpun);</a:t>
            </a:r>
          </a:p>
          <a:p>
            <a:pPr lvl="0">
              <a:buClr>
                <a:schemeClr val="accent6"/>
              </a:buClr>
            </a:pPr>
            <a:r>
              <a:rPr lang="id-ID" sz="2400" dirty="0" smtClean="0"/>
              <a:t>Kesetaraan akreditasi  PTDN dan PTLN sekurang-kurangnya B atau kategori “baik”;</a:t>
            </a:r>
          </a:p>
          <a:p>
            <a:pPr lvl="0">
              <a:buClr>
                <a:schemeClr val="accent6"/>
              </a:buClr>
            </a:pPr>
            <a:r>
              <a:rPr lang="id-ID" sz="2400" dirty="0" smtClean="0"/>
              <a:t>Kerjasama harus bersifat “Reciprocal”</a:t>
            </a:r>
          </a:p>
          <a:p>
            <a:pPr lvl="0">
              <a:buClr>
                <a:schemeClr val="accent6"/>
              </a:buClr>
            </a:pPr>
            <a:r>
              <a:rPr lang="id-ID" sz="2400" dirty="0"/>
              <a:t>Hak cipta atas kurikulum, HAKI (paten), legalisasi ijazah, dan hal lain yang bersifat fundamental wajib dituangkan dalam MOA </a:t>
            </a:r>
          </a:p>
          <a:p>
            <a:pPr lvl="0">
              <a:buClr>
                <a:schemeClr val="accent6"/>
              </a:buClr>
            </a:pPr>
            <a:r>
              <a:rPr lang="id-ID" sz="2400" dirty="0"/>
              <a:t>Mahasiswa menjalankan Gelar Bersama apabila telah menempuh beban studi kurikulum inti sesuai dengan kompetensi utama, atau telah menempuh beban studi sedikitnya 50% dari  total beban studi yang dipersyaratkan di PT asal</a:t>
            </a:r>
          </a:p>
          <a:p>
            <a:pPr lvl="0">
              <a:buClr>
                <a:schemeClr val="accent6"/>
              </a:buClr>
            </a:pPr>
            <a:r>
              <a:rPr lang="id-ID" sz="2400" dirty="0"/>
              <a:t>Lulusan program Gelar Bersama memperoleh </a:t>
            </a:r>
            <a:r>
              <a:rPr lang="id-ID" sz="2400" b="1" dirty="0"/>
              <a:t>dua ijazah (diploma) </a:t>
            </a:r>
            <a:r>
              <a:rPr lang="id-ID" sz="2400" dirty="0"/>
              <a:t>yang diterbitkan oleh PT asal dan PT mitra untuk satu </a:t>
            </a:r>
            <a:r>
              <a:rPr lang="id-ID" sz="2400" b="1" dirty="0"/>
              <a:t>jenjang kualfikasi (degree)</a:t>
            </a:r>
          </a:p>
          <a:p>
            <a:pPr lvl="0">
              <a:buClr>
                <a:schemeClr val="accent6"/>
              </a:buClr>
            </a:pPr>
            <a:r>
              <a:rPr lang="id-ID" sz="2400" dirty="0"/>
              <a:t>Setiap ijazah </a:t>
            </a:r>
            <a:r>
              <a:rPr lang="id-ID" sz="2400" b="1" dirty="0"/>
              <a:t>wajib </a:t>
            </a:r>
            <a:r>
              <a:rPr lang="id-ID" sz="2400" dirty="0"/>
              <a:t>dilengkapi dengan </a:t>
            </a:r>
            <a:r>
              <a:rPr lang="id-ID" sz="2400" b="1" dirty="0"/>
              <a:t>Surat Keterangan Pendamping Ijazah (SKPI)/ </a:t>
            </a:r>
            <a:r>
              <a:rPr lang="id-ID" sz="2400" b="1" i="1" dirty="0"/>
              <a:t>Diploma Supplement.</a:t>
            </a:r>
            <a:endParaRPr lang="id-ID" sz="2400" dirty="0" smtClean="0"/>
          </a:p>
          <a:p>
            <a:pPr lvl="0">
              <a:buClr>
                <a:schemeClr val="accent6"/>
              </a:buClr>
            </a:pPr>
            <a:endParaRPr lang="id-ID" sz="2200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707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653210"/>
          </a:xfrm>
        </p:spPr>
        <p:txBody>
          <a:bodyPr>
            <a:normAutofit/>
          </a:bodyPr>
          <a:lstStyle/>
          <a:p>
            <a:r>
              <a:rPr lang="id-ID" sz="3600" b="1" dirty="0" smtClean="0">
                <a:solidFill>
                  <a:schemeClr val="accent6"/>
                </a:solidFill>
                <a:effectLst/>
              </a:rPr>
              <a:t>Program Gelar Ganda Reguler (1)</a:t>
            </a:r>
            <a:endParaRPr lang="id-ID" sz="3600" b="1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143000"/>
            <a:ext cx="7786742" cy="5500710"/>
          </a:xfrm>
        </p:spPr>
        <p:txBody>
          <a:bodyPr>
            <a:normAutofit/>
          </a:bodyPr>
          <a:lstStyle/>
          <a:p>
            <a:pPr lvl="0">
              <a:buClr>
                <a:schemeClr val="accent6"/>
              </a:buClr>
            </a:pPr>
            <a:r>
              <a:rPr lang="id-ID" sz="2200" dirty="0" smtClean="0"/>
              <a:t>Dilakukan oleh </a:t>
            </a:r>
            <a:r>
              <a:rPr lang="id-ID" sz="2200" u="sng" dirty="0" smtClean="0"/>
              <a:t>satu</a:t>
            </a:r>
            <a:r>
              <a:rPr lang="id-ID" sz="2200" dirty="0" smtClean="0"/>
              <a:t> atau </a:t>
            </a:r>
            <a:r>
              <a:rPr lang="id-ID" sz="2200" b="1" u="sng" dirty="0" smtClean="0"/>
              <a:t>dua</a:t>
            </a:r>
            <a:r>
              <a:rPr lang="id-ID" sz="2200" b="1" dirty="0" smtClean="0"/>
              <a:t> PT  atau lebih pada program </a:t>
            </a:r>
            <a:r>
              <a:rPr lang="id-ID" sz="2200" b="1" u="sng" dirty="0" smtClean="0"/>
              <a:t>studi yang berbeda</a:t>
            </a:r>
            <a:r>
              <a:rPr lang="id-ID" sz="2200" b="1" dirty="0" smtClean="0"/>
              <a:t> dengan jenjang yang sama  </a:t>
            </a:r>
            <a:r>
              <a:rPr lang="id-ID" sz="2200" dirty="0" smtClean="0"/>
              <a:t>untuk menghasilkan dua gelar </a:t>
            </a:r>
            <a:r>
              <a:rPr lang="id-ID" sz="2200" b="1" dirty="0" smtClean="0"/>
              <a:t>(degree)</a:t>
            </a:r>
            <a:r>
              <a:rPr lang="id-ID" sz="2200" dirty="0" smtClean="0"/>
              <a:t>  yang  merupakan pengakuan atas hasil pendidikan pada strata1 (S-1), strata2 (S-2), atau strata3 (S-3);</a:t>
            </a:r>
          </a:p>
          <a:p>
            <a:pPr lvl="0"/>
            <a:r>
              <a:rPr lang="id-ID" sz="2200" dirty="0" smtClean="0"/>
              <a:t>Program Gelar </a:t>
            </a:r>
            <a:r>
              <a:rPr lang="en-US" sz="2200" dirty="0" err="1" smtClean="0"/>
              <a:t>Ganda</a:t>
            </a:r>
            <a:r>
              <a:rPr lang="en-US" sz="2200" dirty="0" smtClean="0"/>
              <a:t> </a:t>
            </a:r>
            <a:r>
              <a:rPr lang="en-US" sz="2200" dirty="0" err="1" smtClean="0"/>
              <a:t>Reguler</a:t>
            </a:r>
            <a:r>
              <a:rPr lang="en-US" sz="2200" dirty="0" smtClean="0"/>
              <a:t> </a:t>
            </a:r>
            <a:r>
              <a:rPr lang="en-US" sz="2200" dirty="0" err="1" smtClean="0"/>
              <a:t>dapat</a:t>
            </a:r>
            <a:r>
              <a:rPr lang="en-US" sz="2200" dirty="0" smtClean="0"/>
              <a:t> </a:t>
            </a:r>
            <a:r>
              <a:rPr lang="en-US" sz="2200" dirty="0" err="1" smtClean="0"/>
              <a:t>dilaksanakan</a:t>
            </a:r>
            <a:r>
              <a:rPr lang="en-US" sz="2200" dirty="0" smtClean="0"/>
              <a:t> </a:t>
            </a:r>
            <a:r>
              <a:rPr lang="en-US" sz="2200" dirty="0" err="1" smtClean="0"/>
              <a:t>apabila</a:t>
            </a:r>
            <a:r>
              <a:rPr lang="en-US" sz="2200" dirty="0" smtClean="0"/>
              <a:t> </a:t>
            </a:r>
            <a:r>
              <a:rPr lang="id-ID" sz="2200" dirty="0" smtClean="0"/>
              <a:t>program studi yang bekerja sama memiliki kesamaan </a:t>
            </a:r>
            <a:r>
              <a:rPr lang="en-US" sz="2200" dirty="0" smtClean="0"/>
              <a:t>minimum 50</a:t>
            </a:r>
            <a:r>
              <a:rPr lang="id-ID" sz="2200" dirty="0" smtClean="0"/>
              <a:t>% </a:t>
            </a:r>
            <a:r>
              <a:rPr lang="en-US" sz="2200" dirty="0" err="1" smtClean="0"/>
              <a:t>dari</a:t>
            </a:r>
            <a:r>
              <a:rPr lang="en-US" sz="2200" dirty="0" smtClean="0"/>
              <a:t> total </a:t>
            </a:r>
            <a:r>
              <a:rPr lang="id-ID" sz="2200" dirty="0" smtClean="0"/>
              <a:t>beban studi</a:t>
            </a:r>
            <a:r>
              <a:rPr lang="en-US" sz="2200" dirty="0" smtClean="0"/>
              <a:t>;</a:t>
            </a:r>
            <a:endParaRPr lang="id-ID" sz="2200" dirty="0" smtClean="0"/>
          </a:p>
          <a:p>
            <a:pPr lvl="0"/>
            <a:r>
              <a:rPr lang="en-US" sz="2200" dirty="0" smtClean="0"/>
              <a:t>P</a:t>
            </a:r>
            <a:r>
              <a:rPr lang="id-ID" sz="2200" dirty="0" smtClean="0"/>
              <a:t>rogram studi yang melaksanakan Program Gelar Ganda memiliki akreditasi sekurang-kurangnya </a:t>
            </a:r>
            <a:r>
              <a:rPr lang="id-ID" sz="2200" b="1" dirty="0" smtClean="0"/>
              <a:t>B</a:t>
            </a:r>
            <a:r>
              <a:rPr lang="id-ID" sz="2200" dirty="0" smtClean="0"/>
              <a:t>;</a:t>
            </a:r>
          </a:p>
          <a:p>
            <a:pPr lvl="0"/>
            <a:r>
              <a:rPr lang="id-ID" sz="2200" dirty="0" smtClean="0"/>
              <a:t>Kerjasama harus bersifat “Reciprocal”</a:t>
            </a:r>
            <a:endParaRPr lang="id-ID" sz="2200" dirty="0"/>
          </a:p>
          <a:p>
            <a:pPr lvl="0"/>
            <a:r>
              <a:rPr lang="id-ID" sz="2200" dirty="0" smtClean="0"/>
              <a:t>Hak </a:t>
            </a:r>
            <a:r>
              <a:rPr lang="id-ID" sz="2200" dirty="0"/>
              <a:t>cipta atas kurikulum, HAKI (paten), legalisasi ijazah, dan hal lain yang bersifat fundamental wajib dituangkan dalam MOA </a:t>
            </a:r>
          </a:p>
          <a:p>
            <a:pPr lvl="0">
              <a:buClr>
                <a:schemeClr val="accent6"/>
              </a:buClr>
              <a:buNone/>
            </a:pPr>
            <a:endParaRPr lang="id-ID" sz="2000" dirty="0" smtClean="0"/>
          </a:p>
        </p:txBody>
      </p:sp>
    </p:spTree>
    <p:extLst>
      <p:ext uri="{BB962C8B-B14F-4D97-AF65-F5344CB8AC3E}">
        <p14:creationId xmlns:p14="http://schemas.microsoft.com/office/powerpoint/2010/main" val="329845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153400" cy="609600"/>
          </a:xfrm>
        </p:spPr>
        <p:txBody>
          <a:bodyPr>
            <a:normAutofit/>
          </a:bodyPr>
          <a:lstStyle/>
          <a:p>
            <a:r>
              <a:rPr lang="id-ID" sz="3000" b="1" dirty="0" smtClean="0">
                <a:solidFill>
                  <a:schemeClr val="accent6"/>
                </a:solidFill>
              </a:rPr>
              <a:t>Program Gelar Ganda Reguler (2)</a:t>
            </a:r>
            <a:endParaRPr lang="id-ID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4953000"/>
          </a:xfrm>
        </p:spPr>
        <p:txBody>
          <a:bodyPr>
            <a:noAutofit/>
          </a:bodyPr>
          <a:lstStyle/>
          <a:p>
            <a:pPr lvl="0"/>
            <a:r>
              <a:rPr lang="en-US" sz="2200" dirty="0" err="1" smtClean="0"/>
              <a:t>Mahasiswa</a:t>
            </a:r>
            <a:r>
              <a:rPr lang="en-US" sz="2200" dirty="0" smtClean="0"/>
              <a:t> yang </a:t>
            </a:r>
            <a:r>
              <a:rPr lang="en-US" sz="2200" dirty="0" err="1" smtClean="0"/>
              <a:t>mengikuti</a:t>
            </a:r>
            <a:r>
              <a:rPr lang="en-US" sz="2200" dirty="0" smtClean="0"/>
              <a:t> </a:t>
            </a:r>
            <a:r>
              <a:rPr lang="id-ID" sz="2200" dirty="0" smtClean="0"/>
              <a:t>Program Gelar Ganda Reguler harus telah </a:t>
            </a:r>
            <a:r>
              <a:rPr lang="en-US" sz="2200" dirty="0" err="1" smtClean="0"/>
              <a:t>menempuh</a:t>
            </a:r>
            <a:r>
              <a:rPr lang="en-US" sz="2200" dirty="0" smtClean="0"/>
              <a:t> minimum 25% </a:t>
            </a:r>
            <a:r>
              <a:rPr lang="en-US" sz="2200" dirty="0" err="1" smtClean="0"/>
              <a:t>dari</a:t>
            </a:r>
            <a:r>
              <a:rPr lang="en-US" sz="2200" dirty="0" smtClean="0"/>
              <a:t> total </a:t>
            </a:r>
            <a:r>
              <a:rPr lang="en-US" sz="2200" dirty="0" err="1" smtClean="0"/>
              <a:t>beban</a:t>
            </a:r>
            <a:r>
              <a:rPr lang="en-US" sz="2200" dirty="0" smtClean="0"/>
              <a:t> </a:t>
            </a:r>
            <a:r>
              <a:rPr lang="en-US" sz="2200" dirty="0" err="1" smtClean="0"/>
              <a:t>sks</a:t>
            </a:r>
            <a:r>
              <a:rPr lang="en-US" sz="2200" dirty="0" smtClean="0"/>
              <a:t> program </a:t>
            </a:r>
            <a:r>
              <a:rPr lang="en-US" sz="2200" dirty="0" err="1" smtClean="0"/>
              <a:t>studi</a:t>
            </a:r>
            <a:r>
              <a:rPr lang="en-US" sz="2200" dirty="0" smtClean="0"/>
              <a:t> </a:t>
            </a:r>
            <a:r>
              <a:rPr lang="en-US" sz="2200" dirty="0" err="1" smtClean="0"/>
              <a:t>ke</a:t>
            </a:r>
            <a:r>
              <a:rPr lang="en-US" sz="2200" dirty="0" smtClean="0"/>
              <a:t> I di </a:t>
            </a:r>
            <a:r>
              <a:rPr lang="en-US" sz="2200" dirty="0" err="1" smtClean="0"/>
              <a:t>perguruan</a:t>
            </a:r>
            <a:r>
              <a:rPr lang="en-US" sz="2200" dirty="0" smtClean="0"/>
              <a:t> </a:t>
            </a:r>
            <a:r>
              <a:rPr lang="en-US" sz="2200" dirty="0" err="1" smtClean="0"/>
              <a:t>tinggi</a:t>
            </a:r>
            <a:r>
              <a:rPr lang="en-US" sz="2200" dirty="0" smtClean="0"/>
              <a:t> A,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IPK minimum 3,</a:t>
            </a:r>
            <a:r>
              <a:rPr lang="id-ID" sz="2200" dirty="0" smtClean="0"/>
              <a:t>25</a:t>
            </a:r>
            <a:r>
              <a:rPr lang="en-US" sz="2200" dirty="0" smtClean="0"/>
              <a:t>. </a:t>
            </a:r>
            <a:endParaRPr lang="id-ID" sz="2200" dirty="0" smtClean="0"/>
          </a:p>
          <a:p>
            <a:pPr lvl="0"/>
            <a:r>
              <a:rPr lang="id-ID" sz="2200" dirty="0" smtClean="0"/>
              <a:t>Lulusan Program </a:t>
            </a:r>
            <a:r>
              <a:rPr lang="en-US" sz="2200" dirty="0" err="1" smtClean="0"/>
              <a:t>Gelar</a:t>
            </a:r>
            <a:r>
              <a:rPr lang="en-US" sz="2200" dirty="0" smtClean="0"/>
              <a:t> </a:t>
            </a:r>
            <a:r>
              <a:rPr lang="en-US" sz="2200" dirty="0" err="1" smtClean="0"/>
              <a:t>Ganda</a:t>
            </a:r>
            <a:r>
              <a:rPr lang="en-US" sz="2200" dirty="0" smtClean="0"/>
              <a:t> </a:t>
            </a:r>
            <a:r>
              <a:rPr lang="en-US" sz="2200" dirty="0" err="1" smtClean="0"/>
              <a:t>Reguler</a:t>
            </a:r>
            <a:r>
              <a:rPr lang="en-US" sz="2200" dirty="0" smtClean="0"/>
              <a:t> </a:t>
            </a:r>
            <a:r>
              <a:rPr lang="en-US" sz="2200" dirty="0" err="1" smtClean="0"/>
              <a:t>dapat</a:t>
            </a:r>
            <a:r>
              <a:rPr lang="id-ID" sz="2200" dirty="0" smtClean="0"/>
              <a:t> memperoleh </a:t>
            </a:r>
            <a:r>
              <a:rPr lang="en-US" sz="2200" dirty="0" err="1" smtClean="0"/>
              <a:t>dua</a:t>
            </a:r>
            <a:r>
              <a:rPr lang="en-US" sz="2200" dirty="0" smtClean="0"/>
              <a:t> </a:t>
            </a:r>
            <a:r>
              <a:rPr lang="en-US" sz="2200" dirty="0" err="1" smtClean="0"/>
              <a:t>gelar</a:t>
            </a:r>
            <a:r>
              <a:rPr lang="en-US" sz="2200" dirty="0" smtClean="0"/>
              <a:t> (</a:t>
            </a:r>
            <a:r>
              <a:rPr lang="en-US" sz="2200" i="1" dirty="0" smtClean="0"/>
              <a:t>degree)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b="1" dirty="0" err="1" smtClean="0"/>
              <a:t>dua</a:t>
            </a:r>
            <a:r>
              <a:rPr lang="id-ID" sz="2200" b="1" dirty="0" smtClean="0"/>
              <a:t> ijazah </a:t>
            </a:r>
            <a:r>
              <a:rPr lang="en-US" sz="2200" b="1" dirty="0" smtClean="0"/>
              <a:t>(diploma)</a:t>
            </a:r>
            <a:r>
              <a:rPr lang="id-ID" sz="2200" dirty="0" smtClean="0"/>
              <a:t> yang diterbitkan </a:t>
            </a:r>
            <a:r>
              <a:rPr lang="en-US" sz="2200" dirty="0" err="1" smtClean="0"/>
              <a:t>oleh</a:t>
            </a:r>
            <a:r>
              <a:rPr lang="en-US" sz="2200" dirty="0" smtClean="0"/>
              <a:t> </a:t>
            </a:r>
            <a:r>
              <a:rPr lang="id-ID" sz="2200" dirty="0" smtClean="0"/>
              <a:t>PT </a:t>
            </a:r>
            <a:r>
              <a:rPr lang="en-US" sz="2200" dirty="0" smtClean="0"/>
              <a:t>A </a:t>
            </a:r>
            <a:r>
              <a:rPr lang="en-US" sz="2200" dirty="0" err="1" smtClean="0"/>
              <a:t>dan</a:t>
            </a:r>
            <a:r>
              <a:rPr lang="en-US" sz="2200" dirty="0" smtClean="0"/>
              <a:t> PT  B  </a:t>
            </a:r>
            <a:r>
              <a:rPr lang="id-ID" sz="2200" dirty="0" smtClean="0"/>
              <a:t>untuk </a:t>
            </a:r>
            <a:r>
              <a:rPr lang="id-ID" sz="2200" b="1" dirty="0" smtClean="0"/>
              <a:t>satu </a:t>
            </a:r>
            <a:r>
              <a:rPr lang="en-US" sz="2200" b="1" dirty="0" err="1" smtClean="0"/>
              <a:t>jenjang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kualifikasi</a:t>
            </a:r>
            <a:r>
              <a:rPr lang="en-US" sz="2200" b="1" dirty="0" smtClean="0"/>
              <a:t> (degree)</a:t>
            </a:r>
            <a:r>
              <a:rPr lang="en-US" sz="2200" dirty="0" smtClean="0"/>
              <a:t> </a:t>
            </a:r>
            <a:r>
              <a:rPr lang="id-ID" sz="2200" dirty="0" smtClean="0"/>
              <a:t>yang sama;</a:t>
            </a:r>
          </a:p>
          <a:p>
            <a:pPr lvl="0"/>
            <a:r>
              <a:rPr lang="en-US" sz="2200" dirty="0" err="1" smtClean="0"/>
              <a:t>Dua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id-ID" sz="2200" dirty="0" smtClean="0"/>
              <a:t>jazah</a:t>
            </a:r>
            <a:r>
              <a:rPr lang="en-US" sz="2200" dirty="0" smtClean="0"/>
              <a:t> (diploma)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dua</a:t>
            </a:r>
            <a:r>
              <a:rPr lang="en-US" sz="2200" dirty="0" smtClean="0"/>
              <a:t> </a:t>
            </a:r>
            <a:r>
              <a:rPr lang="en-US" sz="2200" dirty="0" err="1" smtClean="0"/>
              <a:t>gelar</a:t>
            </a:r>
            <a:r>
              <a:rPr lang="en-US" sz="2200" dirty="0" smtClean="0"/>
              <a:t> (</a:t>
            </a:r>
            <a:r>
              <a:rPr lang="en-US" sz="2200" i="1" dirty="0" smtClean="0"/>
              <a:t>degree) </a:t>
            </a:r>
            <a:r>
              <a:rPr lang="en-US" sz="2200" dirty="0" smtClean="0"/>
              <a:t>yang </a:t>
            </a:r>
            <a:r>
              <a:rPr lang="en-US" sz="2200" dirty="0" err="1" smtClean="0"/>
              <a:t>diperoleh</a:t>
            </a:r>
            <a:r>
              <a:rPr lang="en-US" sz="2200" dirty="0" smtClean="0"/>
              <a:t> </a:t>
            </a:r>
            <a:r>
              <a:rPr lang="id-ID" sz="2200" dirty="0" smtClean="0"/>
              <a:t>ditandatangani oleh pimpinan </a:t>
            </a:r>
            <a:r>
              <a:rPr lang="en-US" sz="2200" dirty="0" err="1" smtClean="0"/>
              <a:t>masing-masing</a:t>
            </a:r>
            <a:r>
              <a:rPr lang="en-US" sz="2200" dirty="0" smtClean="0"/>
              <a:t> </a:t>
            </a:r>
            <a:r>
              <a:rPr lang="id-ID" sz="2200" dirty="0" smtClean="0"/>
              <a:t>PT,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id-ID" sz="2200" dirty="0" smtClean="0"/>
              <a:t>setiap ijazah dilengkapi dengan Keterangan Tambahan Ijazah</a:t>
            </a:r>
            <a:r>
              <a:rPr lang="id-ID" sz="2200" i="1" dirty="0" smtClean="0"/>
              <a:t> (Diploma Supplement)</a:t>
            </a:r>
            <a:r>
              <a:rPr lang="id-ID" sz="2200" dirty="0" smtClean="0"/>
              <a:t> yang dapat menjelaskan proses dan keluaran</a:t>
            </a:r>
            <a:r>
              <a:rPr lang="en-US" sz="2200" dirty="0" smtClean="0"/>
              <a:t> (outcomes)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Gelar</a:t>
            </a:r>
            <a:r>
              <a:rPr lang="en-US" sz="2200" dirty="0" smtClean="0"/>
              <a:t> </a:t>
            </a:r>
            <a:r>
              <a:rPr lang="en-US" sz="2200" dirty="0" err="1" smtClean="0"/>
              <a:t>Ganda</a:t>
            </a:r>
            <a:r>
              <a:rPr lang="en-US" sz="2200" dirty="0" smtClean="0"/>
              <a:t> </a:t>
            </a:r>
            <a:r>
              <a:rPr lang="en-US" sz="2200" dirty="0" err="1" smtClean="0"/>
              <a:t>Reguler</a:t>
            </a:r>
            <a:endParaRPr lang="id-ID" sz="2200" dirty="0" smtClean="0"/>
          </a:p>
          <a:p>
            <a:endParaRPr lang="id-ID" sz="1900" dirty="0"/>
          </a:p>
        </p:txBody>
      </p:sp>
    </p:spTree>
    <p:extLst>
      <p:ext uri="{BB962C8B-B14F-4D97-AF65-F5344CB8AC3E}">
        <p14:creationId xmlns:p14="http://schemas.microsoft.com/office/powerpoint/2010/main" val="248107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724648"/>
          </a:xfrm>
        </p:spPr>
        <p:txBody>
          <a:bodyPr>
            <a:normAutofit/>
          </a:bodyPr>
          <a:lstStyle/>
          <a:p>
            <a:pPr algn="ctr"/>
            <a:r>
              <a:rPr lang="id-ID" sz="3600" b="1" dirty="0" smtClean="0">
                <a:solidFill>
                  <a:schemeClr val="accent6"/>
                </a:solidFill>
                <a:effectLst/>
              </a:rPr>
              <a:t>Program Alih Kredit</a:t>
            </a:r>
            <a:endParaRPr lang="id-ID" sz="3600" b="1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143000"/>
            <a:ext cx="8229600" cy="5038724"/>
          </a:xfrm>
        </p:spPr>
        <p:txBody>
          <a:bodyPr>
            <a:normAutofit fontScale="92500" lnSpcReduction="20000"/>
          </a:bodyPr>
          <a:lstStyle/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Program Alih Kredit adalah program yang dilaksanakan dengan cara saling mengakui proses pendidikan yang dilakukan di antara program studi yang sama dengan jenjang </a:t>
            </a:r>
            <a:r>
              <a:rPr lang="en-US" sz="2400" dirty="0" smtClean="0"/>
              <a:t>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 / </a:t>
            </a:r>
            <a:r>
              <a:rPr lang="id-ID" sz="2400" dirty="0" smtClean="0"/>
              <a:t>berbeda atau di antara program studi yang berbeda dengan jenjang yang sama; 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Program A</a:t>
            </a:r>
            <a:r>
              <a:rPr lang="en-US" sz="2400" dirty="0" err="1" smtClean="0"/>
              <a:t>lih</a:t>
            </a:r>
            <a:r>
              <a:rPr lang="id-ID" sz="2400" dirty="0" smtClean="0"/>
              <a:t> Kredit dilaksanakan bila mahasiswa mengambil mata kuliah yang </a:t>
            </a:r>
            <a:r>
              <a:rPr lang="id-ID" sz="2400" b="1" dirty="0" smtClean="0"/>
              <a:t>diberikan oleh PT</a:t>
            </a:r>
            <a:r>
              <a:rPr lang="en-US" sz="2400" b="1" dirty="0" smtClean="0"/>
              <a:t>-</a:t>
            </a:r>
            <a:r>
              <a:rPr lang="en-US" sz="2400" b="1" dirty="0" err="1" smtClean="0"/>
              <a:t>Mitra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sebetulnya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juga</a:t>
            </a:r>
            <a:r>
              <a:rPr lang="id-ID" sz="2400" b="1" dirty="0" smtClean="0"/>
              <a:t> diberikan </a:t>
            </a:r>
            <a:r>
              <a:rPr lang="en-US" sz="2400" b="1" dirty="0" err="1" smtClean="0"/>
              <a:t>di</a:t>
            </a:r>
            <a:r>
              <a:rPr lang="id-ID" sz="2400" b="1" dirty="0" smtClean="0"/>
              <a:t> PT</a:t>
            </a:r>
            <a:r>
              <a:rPr lang="en-US" sz="2400" b="1" dirty="0" smtClean="0"/>
              <a:t>-A</a:t>
            </a:r>
            <a:r>
              <a:rPr lang="id-ID" sz="2400" b="1" dirty="0" smtClean="0"/>
              <a:t>sal</a:t>
            </a:r>
            <a:r>
              <a:rPr lang="id-ID" sz="2400" dirty="0" smtClean="0"/>
              <a:t>;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sebab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j</a:t>
            </a:r>
            <a:r>
              <a:rPr lang="id-ID" sz="2400" dirty="0" smtClean="0"/>
              <a:t>umlah sks PT mitra yang dapat diakui oleh PT asal adalah </a:t>
            </a:r>
            <a:r>
              <a:rPr lang="en-US" sz="2400" dirty="0" err="1" smtClean="0"/>
              <a:t>maksimum</a:t>
            </a:r>
            <a:r>
              <a:rPr lang="en-US" sz="2400" dirty="0" smtClean="0"/>
              <a:t> 5</a:t>
            </a:r>
            <a:r>
              <a:rPr lang="id-ID" sz="2400" dirty="0" smtClean="0"/>
              <a:t>0% dari total </a:t>
            </a:r>
            <a:r>
              <a:rPr lang="en-US" sz="2400" dirty="0" err="1" smtClean="0"/>
              <a:t>beban</a:t>
            </a:r>
            <a:r>
              <a:rPr lang="en-US" sz="2400" dirty="0" smtClean="0"/>
              <a:t> </a:t>
            </a:r>
            <a:r>
              <a:rPr lang="id-ID" sz="2400" dirty="0" smtClean="0"/>
              <a:t>sks; 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Pernyataan pengakuan atas jumlah sks </a:t>
            </a:r>
            <a:r>
              <a:rPr lang="en-US" sz="2400" dirty="0" smtClean="0"/>
              <a:t>yang </a:t>
            </a:r>
            <a:r>
              <a:rPr lang="id-ID" sz="2400" dirty="0" smtClean="0"/>
              <a:t>di</a:t>
            </a:r>
            <a:r>
              <a:rPr lang="en-US" sz="2400" dirty="0" err="1" smtClean="0"/>
              <a:t>ambil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PT-</a:t>
            </a:r>
            <a:r>
              <a:rPr lang="en-US" sz="2400" dirty="0" err="1" smtClean="0"/>
              <a:t>Mitra</a:t>
            </a:r>
            <a:r>
              <a:rPr lang="en-US" sz="2400" dirty="0" smtClean="0"/>
              <a:t> </a:t>
            </a:r>
            <a:r>
              <a:rPr lang="id-ID" sz="2400" dirty="0" smtClean="0"/>
              <a:t>dituliskan pada transkrip mahasiswa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dilengkapi</a:t>
            </a:r>
            <a:r>
              <a:rPr lang="id-ID" sz="2400" dirty="0" smtClean="0"/>
              <a:t> Keterangan Tambahan Ijazah (</a:t>
            </a:r>
            <a:r>
              <a:rPr lang="id-ID" sz="2400" i="1" dirty="0" smtClean="0"/>
              <a:t>Diploma Supplement</a:t>
            </a:r>
            <a:r>
              <a:rPr lang="id-ID" sz="2400" dirty="0" smtClean="0"/>
              <a:t>) yang dapat menjelaskan proses dan keluaran</a:t>
            </a:r>
            <a:r>
              <a:rPr lang="en-US" sz="2400" dirty="0" smtClean="0"/>
              <a:t> (outcomes) </a:t>
            </a:r>
            <a:r>
              <a:rPr lang="en-US" sz="2400" dirty="0" err="1" smtClean="0"/>
              <a:t>dari</a:t>
            </a:r>
            <a:r>
              <a:rPr lang="en-US" sz="2400" dirty="0" smtClean="0"/>
              <a:t> program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Dapat diselenggarakan oleh program studi minimal terakreditasi C.</a:t>
            </a:r>
          </a:p>
          <a:p>
            <a:pPr marL="566928" lvl="0" indent="-457200">
              <a:buFont typeface="+mj-lt"/>
              <a:buAutoNum type="arabicPeriod"/>
            </a:pPr>
            <a:endParaRPr lang="id-ID" sz="2400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2190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653210"/>
          </a:xfrm>
        </p:spPr>
        <p:txBody>
          <a:bodyPr>
            <a:normAutofit/>
          </a:bodyPr>
          <a:lstStyle/>
          <a:p>
            <a:pPr algn="ctr"/>
            <a:r>
              <a:rPr lang="id-ID" sz="3600" b="1" dirty="0" smtClean="0">
                <a:solidFill>
                  <a:schemeClr val="accent6"/>
                </a:solidFill>
                <a:effectLst/>
              </a:rPr>
              <a:t>Program Ambil Kredit</a:t>
            </a:r>
            <a:endParaRPr lang="id-ID" sz="3600" b="1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214422"/>
            <a:ext cx="7929618" cy="5357850"/>
          </a:xfrm>
        </p:spPr>
        <p:txBody>
          <a:bodyPr>
            <a:noAutofit/>
          </a:bodyPr>
          <a:lstStyle/>
          <a:p>
            <a:pPr marL="566928" lvl="0" indent="-457200">
              <a:buFont typeface="+mj-lt"/>
              <a:buAutoNum type="arabicPeriod"/>
            </a:pPr>
            <a:r>
              <a:rPr lang="id-ID" sz="2000" dirty="0" smtClean="0"/>
              <a:t>Program Ambil Kredit adalah program yang dilaksanakan dengan cara saling mengakui proses pendidikan yang dilakukan di antara program studi yang sama dengan jenjang </a:t>
            </a:r>
            <a:r>
              <a:rPr lang="en-US" sz="2000" dirty="0" smtClean="0"/>
              <a:t>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 / </a:t>
            </a:r>
            <a:r>
              <a:rPr lang="id-ID" sz="2000" dirty="0" smtClean="0"/>
              <a:t>berbeda  atau di antara program studi yang berbeda dengan jenjang yang sama; 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000" dirty="0" smtClean="0"/>
              <a:t>Program Ambil Kredit dilaksanakan bila mahasiswa mengambil mata kuliah yang </a:t>
            </a:r>
            <a:r>
              <a:rPr lang="id-ID" sz="2000" b="1" dirty="0" smtClean="0"/>
              <a:t>diberikan oleh PT</a:t>
            </a:r>
            <a:r>
              <a:rPr lang="en-US" sz="2000" b="1" dirty="0" smtClean="0"/>
              <a:t>-</a:t>
            </a:r>
            <a:r>
              <a:rPr lang="en-US" sz="2000" b="1" dirty="0" err="1" smtClean="0"/>
              <a:t>Mitra</a:t>
            </a:r>
            <a:r>
              <a:rPr lang="en-US" sz="2000" b="1" dirty="0" smtClean="0"/>
              <a:t> </a:t>
            </a:r>
            <a:r>
              <a:rPr lang="id-ID" sz="2000" b="1" dirty="0" smtClean="0"/>
              <a:t>tetapi tidak diberikan oleh PT</a:t>
            </a:r>
            <a:r>
              <a:rPr lang="en-US" sz="2000" b="1" dirty="0" smtClean="0"/>
              <a:t>-A</a:t>
            </a:r>
            <a:r>
              <a:rPr lang="id-ID" sz="2000" b="1" dirty="0" smtClean="0"/>
              <a:t>sal</a:t>
            </a:r>
            <a:r>
              <a:rPr lang="id-ID" sz="2000" dirty="0" smtClean="0"/>
              <a:t>; 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000" dirty="0" smtClean="0"/>
              <a:t>Jumlah sks PT</a:t>
            </a:r>
            <a:r>
              <a:rPr lang="en-US" sz="2000" dirty="0" smtClean="0"/>
              <a:t>-M</a:t>
            </a:r>
            <a:r>
              <a:rPr lang="id-ID" sz="2000" dirty="0" smtClean="0"/>
              <a:t>itra yang dapat diakui oleh PT</a:t>
            </a:r>
            <a:r>
              <a:rPr lang="en-US" sz="2000" dirty="0" smtClean="0"/>
              <a:t>-A</a:t>
            </a:r>
            <a:r>
              <a:rPr lang="id-ID" sz="2000" dirty="0" smtClean="0"/>
              <a:t>sal adalah sebanyak-banyaknya </a:t>
            </a:r>
            <a:r>
              <a:rPr lang="en-US" sz="2000" dirty="0" smtClean="0"/>
              <a:t>5</a:t>
            </a:r>
            <a:r>
              <a:rPr lang="id-ID" sz="2000" dirty="0" smtClean="0"/>
              <a:t>0% dari total sks kurikulum; 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000" dirty="0" smtClean="0"/>
              <a:t>Pernyataan pengakuan atas jumlah sks </a:t>
            </a:r>
            <a:r>
              <a:rPr lang="en-US" sz="2000" dirty="0" smtClean="0"/>
              <a:t>yang </a:t>
            </a:r>
            <a:r>
              <a:rPr lang="id-ID" sz="2000" dirty="0" smtClean="0"/>
              <a:t>di</a:t>
            </a:r>
            <a:r>
              <a:rPr lang="en-US" sz="2000" dirty="0" err="1" smtClean="0"/>
              <a:t>ambil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PT-</a:t>
            </a:r>
            <a:r>
              <a:rPr lang="en-US" sz="2000" dirty="0" err="1" smtClean="0"/>
              <a:t>Mitra</a:t>
            </a:r>
            <a:r>
              <a:rPr lang="en-US" sz="2000" dirty="0" smtClean="0"/>
              <a:t> </a:t>
            </a:r>
            <a:r>
              <a:rPr lang="id-ID" sz="2000" dirty="0" smtClean="0"/>
              <a:t>dituliskan pada transkrip mahasiswa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dilengkapi</a:t>
            </a:r>
            <a:r>
              <a:rPr lang="en-US" sz="2000" dirty="0" smtClean="0"/>
              <a:t> </a:t>
            </a:r>
            <a:r>
              <a:rPr lang="id-ID" sz="2000" dirty="0" smtClean="0"/>
              <a:t>Keterangan Tambahan Ijazah </a:t>
            </a:r>
            <a:r>
              <a:rPr lang="id-ID" sz="2000" i="1" dirty="0" smtClean="0"/>
              <a:t>(Diploma Supplement)</a:t>
            </a:r>
            <a:r>
              <a:rPr lang="id-ID" sz="2000" dirty="0" smtClean="0"/>
              <a:t> yang dapat menjelaskan proses dan keluaran</a:t>
            </a:r>
            <a:r>
              <a:rPr lang="en-US" sz="2000" dirty="0" smtClean="0"/>
              <a:t> (outcomes) </a:t>
            </a:r>
            <a:r>
              <a:rPr lang="en-US" sz="2000" dirty="0" err="1" smtClean="0"/>
              <a:t>dari</a:t>
            </a:r>
            <a:r>
              <a:rPr lang="en-US" sz="2000" dirty="0" smtClean="0"/>
              <a:t> program </a:t>
            </a:r>
            <a:r>
              <a:rPr lang="en-US" sz="2000" dirty="0" err="1" smtClean="0"/>
              <a:t>kerja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marL="566928" lvl="0" indent="-457200">
              <a:buFont typeface="+mj-lt"/>
              <a:buAutoNum type="arabicPeriod"/>
            </a:pPr>
            <a:r>
              <a:rPr lang="id-ID" sz="2000" dirty="0"/>
              <a:t>Dapat diselenggarakan oleh program studi minimal terakreditasi </a:t>
            </a:r>
            <a:r>
              <a:rPr lang="id-ID" sz="2000" dirty="0" smtClean="0"/>
              <a:t>C.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18234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/>
          </a:bodyPr>
          <a:lstStyle/>
          <a:p>
            <a:pPr algn="ctr"/>
            <a:r>
              <a:rPr lang="id-ID" sz="3200" b="1" dirty="0" smtClean="0">
                <a:solidFill>
                  <a:schemeClr val="accent6"/>
                </a:solidFill>
                <a:effectLst/>
              </a:rPr>
              <a:t>Rekruitmen Mahasiswa Peserta</a:t>
            </a:r>
            <a:endParaRPr lang="id-ID" sz="3200" b="1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89120"/>
          </a:xfrm>
        </p:spPr>
        <p:txBody>
          <a:bodyPr>
            <a:normAutofit/>
          </a:bodyPr>
          <a:lstStyle/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Mahasiswa peserta program kerja sama adalah mahasiswa reguler yang telah diterima oleh PT asal</a:t>
            </a:r>
            <a:r>
              <a:rPr lang="en-US" sz="2400" dirty="0" smtClean="0"/>
              <a:t>; </a:t>
            </a:r>
            <a:r>
              <a:rPr lang="en-US" sz="2400" dirty="0" err="1" smtClean="0"/>
              <a:t>jadi</a:t>
            </a:r>
            <a:r>
              <a:rPr lang="en-US" sz="2400" dirty="0" smtClean="0"/>
              <a:t>,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id-ID" sz="2400" b="1" dirty="0" smtClean="0"/>
              <a:t>ada calon mahasiswa yang sejak awal diterima khusus untuk program kerja sama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 marL="566928" lvl="0" indent="-457200">
              <a:buFont typeface="+mj-lt"/>
              <a:buAutoNum type="arabicPeriod"/>
            </a:pPr>
            <a:r>
              <a:rPr lang="en-US" sz="2400" dirty="0" smtClean="0"/>
              <a:t>S</a:t>
            </a:r>
            <a:r>
              <a:rPr lang="id-ID" sz="2400" dirty="0" smtClean="0"/>
              <a:t>eleksi berdasarkan prestasi akademik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mahasiswa</a:t>
            </a:r>
            <a:r>
              <a:rPr lang="en-US" sz="2400" dirty="0" smtClean="0"/>
              <a:t>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mengikuti</a:t>
            </a:r>
            <a:r>
              <a:rPr lang="en-US" sz="2400" dirty="0" smtClean="0"/>
              <a:t> program </a:t>
            </a:r>
            <a:r>
              <a:rPr lang="en-US" sz="2400" dirty="0" err="1" smtClean="0"/>
              <a:t>kerjasama</a:t>
            </a:r>
            <a:r>
              <a:rPr lang="en-US" sz="2400" dirty="0" smtClean="0"/>
              <a:t> </a:t>
            </a:r>
            <a:r>
              <a:rPr lang="en-US" sz="2400" dirty="0" err="1" smtClean="0"/>
              <a:t>mengingat</a:t>
            </a:r>
            <a:r>
              <a:rPr lang="id-ID" sz="2400" dirty="0" smtClean="0"/>
              <a:t> beban studi yang akan dijalani lebih berat dibandingkan mahasiswa program reguler</a:t>
            </a:r>
            <a:r>
              <a:rPr lang="en-US" sz="2400" dirty="0" smtClean="0"/>
              <a:t>; s</a:t>
            </a:r>
            <a:r>
              <a:rPr lang="id-ID" sz="2400" dirty="0" smtClean="0"/>
              <a:t>eleksi harus dilakukan secara transparan dan objektif untuk mengurangi risiko kegagalan program.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58800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id-ID" sz="3200" b="1" dirty="0" smtClean="0">
                <a:solidFill>
                  <a:schemeClr val="accent6"/>
                </a:solidFill>
                <a:effectLst/>
              </a:rPr>
              <a:t>Hal-hal yang perlu menjadi perhatian dalam pelaksanaan program JD/DD</a:t>
            </a:r>
            <a:endParaRPr lang="id-ID" sz="3200" b="1" dirty="0">
              <a:solidFill>
                <a:schemeClr val="accent6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389120"/>
          </a:xfrm>
        </p:spPr>
        <p:txBody>
          <a:bodyPr>
            <a:normAutofit fontScale="92500" lnSpcReduction="10000"/>
          </a:bodyPr>
          <a:lstStyle/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Profile PT Mitra dan program studi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Dokumen Kerjasama (MoU/MoA/IA) : definisi, durasi, tugas dan tanggungjawab, dll.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Reciprocal Approach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Keberlanjutan studi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Kesiapan sumber daya (SDM dan Infrastrukture)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Pemetaan kurrikulum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Pengakuan credit/mata kuliah yang diambil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Pola Pembelajaran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Durasi pelaksanaan pendidikan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Biaya pelaksanaan kegiatan</a:t>
            </a:r>
          </a:p>
          <a:p>
            <a:pPr marL="566928" lvl="0" indent="-457200">
              <a:buFont typeface="+mj-lt"/>
              <a:buAutoNum type="arabicPeriod"/>
            </a:pPr>
            <a:r>
              <a:rPr lang="id-ID" sz="2400" dirty="0" smtClean="0"/>
              <a:t>Surat Keterangan Pendampiing Ijasah/Diploma Supplement</a:t>
            </a:r>
          </a:p>
          <a:p>
            <a:pPr marL="566928" lvl="0" indent="-457200">
              <a:buFont typeface="+mj-lt"/>
              <a:buAutoNum type="arabicPeriod"/>
            </a:pPr>
            <a:endParaRPr lang="id-ID" sz="2400" dirty="0" smtClean="0"/>
          </a:p>
        </p:txBody>
      </p:sp>
    </p:spTree>
    <p:extLst>
      <p:ext uri="{BB962C8B-B14F-4D97-AF65-F5344CB8AC3E}">
        <p14:creationId xmlns:p14="http://schemas.microsoft.com/office/powerpoint/2010/main" val="10596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Contact Person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8638" indent="-514350">
              <a:buAutoNum type="arabicPeriod"/>
            </a:pPr>
            <a:r>
              <a:rPr lang="id-ID" dirty="0" smtClean="0"/>
              <a:t>Purwanto Subroto (Kasubdit Kerjasama PT)</a:t>
            </a:r>
          </a:p>
          <a:p>
            <a:pPr marL="528638" indent="-514350">
              <a:buNone/>
            </a:pPr>
            <a:r>
              <a:rPr lang="id-ID" dirty="0"/>
              <a:t>	</a:t>
            </a:r>
            <a:r>
              <a:rPr lang="id-ID" dirty="0" smtClean="0"/>
              <a:t>Hp. 081399664725</a:t>
            </a:r>
          </a:p>
          <a:p>
            <a:pPr marL="528638" indent="-514350">
              <a:buAutoNum type="arabicPeriod" startAt="2"/>
            </a:pPr>
            <a:r>
              <a:rPr lang="id-ID" dirty="0" smtClean="0"/>
              <a:t>Adhrial Refaddin (Kasi Kerjasama LN)</a:t>
            </a:r>
          </a:p>
          <a:p>
            <a:pPr marL="14288" indent="0">
              <a:buNone/>
              <a:tabLst>
                <a:tab pos="531813" algn="l"/>
              </a:tabLst>
            </a:pPr>
            <a:r>
              <a:rPr lang="id-ID" dirty="0"/>
              <a:t>	</a:t>
            </a:r>
            <a:r>
              <a:rPr lang="id-ID" dirty="0" smtClean="0"/>
              <a:t>Hp. 081297974648</a:t>
            </a:r>
          </a:p>
          <a:p>
            <a:pPr marL="14288" indent="0">
              <a:buNone/>
              <a:tabLst>
                <a:tab pos="531813" algn="l"/>
              </a:tabLst>
            </a:pPr>
            <a:r>
              <a:rPr lang="id-ID" dirty="0" smtClean="0"/>
              <a:t>3.	Annisa Pranowo (Kasi Kerjasama DN)</a:t>
            </a:r>
          </a:p>
          <a:p>
            <a:pPr marL="14288" indent="0">
              <a:buNone/>
              <a:tabLst>
                <a:tab pos="531813" algn="l"/>
              </a:tabLst>
            </a:pPr>
            <a:r>
              <a:rPr lang="id-ID" dirty="0"/>
              <a:t>	</a:t>
            </a:r>
            <a:r>
              <a:rPr lang="id-ID" dirty="0" smtClean="0"/>
              <a:t>Hp. 08161493952</a:t>
            </a:r>
          </a:p>
          <a:p>
            <a:pPr marL="14288" indent="0">
              <a:buNone/>
              <a:tabLst>
                <a:tab pos="531813" algn="l"/>
              </a:tabLst>
            </a:pPr>
            <a:endParaRPr lang="id-ID" dirty="0" smtClean="0"/>
          </a:p>
          <a:p>
            <a:pPr marL="14288" indent="0">
              <a:buNone/>
              <a:tabLst>
                <a:tab pos="531813" algn="l"/>
              </a:tabLst>
            </a:pPr>
            <a:r>
              <a:rPr lang="id-ID" dirty="0" smtClean="0"/>
              <a:t>Alamat email : subdit.kermapt@ristekdikti.go.id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986520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 descr="venture small fis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797425"/>
            <a:ext cx="260667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288" y="271463"/>
            <a:ext cx="8424862" cy="6217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 dirty="0"/>
              <a:t>PERAN INTERNATIONAL RELATIONS OFFICE DI PERGURUAN TINGGI </a:t>
            </a:r>
          </a:p>
          <a:p>
            <a:pPr>
              <a:defRPr/>
            </a:pPr>
            <a:endParaRPr lang="en-US" dirty="0"/>
          </a:p>
          <a:p>
            <a:pPr marL="342900" indent="-342900">
              <a:buFontTx/>
              <a:buAutoNum type="arabicPeriod"/>
              <a:defRPr/>
            </a:pPr>
            <a:r>
              <a:rPr lang="en-US" sz="2200" dirty="0" err="1"/>
              <a:t>Fasilitator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hubungan</a:t>
            </a:r>
            <a:r>
              <a:rPr lang="en-US" sz="2200" dirty="0"/>
              <a:t> </a:t>
            </a:r>
            <a:r>
              <a:rPr lang="en-US" sz="2200" dirty="0" err="1"/>
              <a:t>internasional</a:t>
            </a:r>
            <a:r>
              <a:rPr lang="en-US" sz="2200" dirty="0"/>
              <a:t> (</a:t>
            </a:r>
            <a:r>
              <a:rPr lang="en-US" sz="2200" dirty="0" err="1"/>
              <a:t>pendidikan</a:t>
            </a:r>
            <a:r>
              <a:rPr lang="en-US" sz="2200" dirty="0"/>
              <a:t>, </a:t>
            </a:r>
            <a:r>
              <a:rPr lang="en-US" sz="2200" dirty="0" err="1"/>
              <a:t>penelitian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pengabdian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masyarakat</a:t>
            </a:r>
            <a:r>
              <a:rPr lang="en-US" sz="2200" dirty="0"/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200" dirty="0" err="1"/>
              <a:t>Promotor</a:t>
            </a:r>
            <a:r>
              <a:rPr lang="en-US" sz="2200" dirty="0"/>
              <a:t>: </a:t>
            </a:r>
            <a:r>
              <a:rPr lang="en-US" sz="2200" dirty="0" err="1"/>
              <a:t>Proaktif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mempromosikan</a:t>
            </a:r>
            <a:r>
              <a:rPr lang="en-US" sz="2200" dirty="0"/>
              <a:t> </a:t>
            </a:r>
            <a:r>
              <a:rPr lang="en-US" sz="2200" dirty="0" err="1"/>
              <a:t>perguruan</a:t>
            </a:r>
            <a:r>
              <a:rPr lang="en-US" sz="2200" dirty="0"/>
              <a:t> </a:t>
            </a:r>
            <a:r>
              <a:rPr lang="en-US" sz="2200" dirty="0" err="1"/>
              <a:t>tinggi</a:t>
            </a:r>
            <a:r>
              <a:rPr lang="en-US" sz="2200" dirty="0"/>
              <a:t> </a:t>
            </a:r>
            <a:r>
              <a:rPr lang="en-US" sz="2200" dirty="0" err="1"/>
              <a:t>ke</a:t>
            </a:r>
            <a:r>
              <a:rPr lang="en-US" sz="2200" dirty="0"/>
              <a:t> </a:t>
            </a:r>
            <a:r>
              <a:rPr lang="en-US" sz="2200" dirty="0" err="1"/>
              <a:t>dunia</a:t>
            </a:r>
            <a:r>
              <a:rPr lang="en-US" sz="2200" dirty="0"/>
              <a:t> </a:t>
            </a:r>
            <a:r>
              <a:rPr lang="en-US" sz="2200" dirty="0" err="1"/>
              <a:t>luar</a:t>
            </a:r>
            <a:r>
              <a:rPr lang="en-US" sz="2200" dirty="0"/>
              <a:t> (</a:t>
            </a:r>
            <a:r>
              <a:rPr lang="en-US" sz="2200" dirty="0" err="1"/>
              <a:t>harus</a:t>
            </a:r>
            <a:r>
              <a:rPr lang="en-US" sz="2200" dirty="0"/>
              <a:t> </a:t>
            </a:r>
            <a:r>
              <a:rPr lang="en-US" sz="2200" dirty="0" err="1"/>
              <a:t>siap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data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informasi</a:t>
            </a:r>
            <a:r>
              <a:rPr lang="en-US" sz="2200" dirty="0"/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200" dirty="0" err="1"/>
              <a:t>Komunikator</a:t>
            </a:r>
            <a:r>
              <a:rPr lang="en-US" sz="2200" dirty="0"/>
              <a:t>: </a:t>
            </a:r>
            <a:r>
              <a:rPr lang="en-US" sz="2200" dirty="0" err="1"/>
              <a:t>berkomunikasi</a:t>
            </a:r>
            <a:r>
              <a:rPr lang="en-US" sz="2200" dirty="0"/>
              <a:t> </a:t>
            </a:r>
            <a:r>
              <a:rPr lang="en-US" sz="2200" dirty="0" err="1"/>
              <a:t>secara</a:t>
            </a:r>
            <a:r>
              <a:rPr lang="en-US" sz="2200" dirty="0"/>
              <a:t> </a:t>
            </a:r>
            <a:r>
              <a:rPr lang="en-US" sz="2200" dirty="0" err="1"/>
              <a:t>efektif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aktif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memberikan</a:t>
            </a:r>
            <a:r>
              <a:rPr lang="en-US" sz="2200" dirty="0"/>
              <a:t> </a:t>
            </a:r>
            <a:r>
              <a:rPr lang="en-US" sz="2200" dirty="0" err="1"/>
              <a:t>pelayanan</a:t>
            </a:r>
            <a:r>
              <a:rPr lang="en-US" sz="2200" dirty="0"/>
              <a:t> </a:t>
            </a:r>
            <a:r>
              <a:rPr lang="en-US" sz="2200" dirty="0" err="1"/>
              <a:t>informasi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pelayanan</a:t>
            </a:r>
            <a:r>
              <a:rPr lang="en-US" sz="2200" dirty="0"/>
              <a:t> prima </a:t>
            </a:r>
            <a:r>
              <a:rPr lang="en-US" sz="2200" dirty="0" err="1"/>
              <a:t>kepada</a:t>
            </a:r>
            <a:r>
              <a:rPr lang="en-US" sz="2200" dirty="0"/>
              <a:t> </a:t>
            </a:r>
            <a:r>
              <a:rPr lang="en-US" sz="2200" dirty="0" err="1"/>
              <a:t>jejaring</a:t>
            </a:r>
            <a:r>
              <a:rPr lang="en-US" sz="2200" dirty="0"/>
              <a:t> </a:t>
            </a:r>
            <a:r>
              <a:rPr lang="en-US" sz="2200" dirty="0" err="1"/>
              <a:t>internasional</a:t>
            </a:r>
            <a:r>
              <a:rPr lang="en-US" sz="2200" dirty="0"/>
              <a:t> (</a:t>
            </a:r>
            <a:r>
              <a:rPr lang="en-US" sz="2200" dirty="0" err="1"/>
              <a:t>baik</a:t>
            </a:r>
            <a:r>
              <a:rPr lang="en-US" sz="2200" dirty="0"/>
              <a:t> yang </a:t>
            </a:r>
            <a:r>
              <a:rPr lang="en-US" sz="2200" dirty="0" err="1"/>
              <a:t>sudah</a:t>
            </a:r>
            <a:r>
              <a:rPr lang="en-US" sz="2200" dirty="0"/>
              <a:t> </a:t>
            </a:r>
            <a:r>
              <a:rPr lang="en-US" sz="2200" dirty="0" err="1"/>
              <a:t>ada</a:t>
            </a:r>
            <a:r>
              <a:rPr lang="en-US" sz="2200" dirty="0"/>
              <a:t> </a:t>
            </a:r>
            <a:r>
              <a:rPr lang="en-US" sz="2200" dirty="0" err="1"/>
              <a:t>di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perguruan</a:t>
            </a:r>
            <a:r>
              <a:rPr lang="en-US" sz="2200" dirty="0"/>
              <a:t> </a:t>
            </a:r>
            <a:r>
              <a:rPr lang="en-US" sz="2200" dirty="0" err="1"/>
              <a:t>tinggi</a:t>
            </a:r>
            <a:r>
              <a:rPr lang="en-US" sz="2200" dirty="0"/>
              <a:t> </a:t>
            </a:r>
            <a:r>
              <a:rPr lang="en-US" sz="2200" dirty="0" err="1"/>
              <a:t>maupun</a:t>
            </a:r>
            <a:r>
              <a:rPr lang="en-US" sz="2200" dirty="0"/>
              <a:t> yang </a:t>
            </a:r>
            <a:r>
              <a:rPr lang="en-US" sz="2200" dirty="0" err="1"/>
              <a:t>masih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perencanaan</a:t>
            </a:r>
            <a:r>
              <a:rPr lang="en-US" sz="2200" dirty="0"/>
              <a:t>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200" dirty="0" err="1"/>
              <a:t>Eksekutor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berbagai</a:t>
            </a:r>
            <a:r>
              <a:rPr lang="en-US" sz="2200" dirty="0"/>
              <a:t> agenda yang </a:t>
            </a:r>
            <a:r>
              <a:rPr lang="en-US" sz="2200" dirty="0" err="1"/>
              <a:t>berkaitan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hubungan</a:t>
            </a:r>
            <a:r>
              <a:rPr lang="en-US" sz="2200" dirty="0"/>
              <a:t> </a:t>
            </a:r>
            <a:r>
              <a:rPr lang="en-US" sz="2200" dirty="0" err="1"/>
              <a:t>internasional</a:t>
            </a:r>
            <a:r>
              <a:rPr lang="en-US" sz="2200" dirty="0"/>
              <a:t>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200" dirty="0"/>
              <a:t>Networker: </a:t>
            </a:r>
            <a:r>
              <a:rPr lang="en-US" sz="2200" dirty="0" err="1"/>
              <a:t>berjejaring</a:t>
            </a:r>
            <a:r>
              <a:rPr lang="en-US" sz="2200" dirty="0"/>
              <a:t> </a:t>
            </a:r>
            <a:r>
              <a:rPr lang="en-US" sz="2200" dirty="0" err="1"/>
              <a:t>ke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ke</a:t>
            </a:r>
            <a:r>
              <a:rPr lang="en-US" sz="2200" dirty="0"/>
              <a:t> </a:t>
            </a:r>
            <a:r>
              <a:rPr lang="en-US" sz="2200" dirty="0" err="1"/>
              <a:t>luar</a:t>
            </a:r>
            <a:endParaRPr lang="en-US" sz="2200" dirty="0"/>
          </a:p>
          <a:p>
            <a:pPr marL="342900" indent="-342900">
              <a:defRPr/>
            </a:pPr>
            <a:r>
              <a:rPr lang="en-US" sz="2200" dirty="0"/>
              <a:t>      </a:t>
            </a:r>
            <a:r>
              <a:rPr lang="en-US" sz="2200" dirty="0" err="1"/>
              <a:t>perguruan</a:t>
            </a:r>
            <a:r>
              <a:rPr lang="en-US" sz="2200" dirty="0"/>
              <a:t> </a:t>
            </a:r>
            <a:r>
              <a:rPr lang="en-US" sz="2200" dirty="0" err="1"/>
              <a:t>tinggi</a:t>
            </a:r>
            <a:endParaRPr lang="en-US" sz="2200" dirty="0"/>
          </a:p>
          <a:p>
            <a:pPr marL="342900" indent="-342900">
              <a:buFontTx/>
              <a:buAutoNum type="arabicPeriod"/>
              <a:defRPr/>
            </a:pPr>
            <a:endParaRPr lang="en-US" sz="2400" dirty="0"/>
          </a:p>
          <a:p>
            <a:pPr marL="342900" indent="-342900">
              <a:buFontTx/>
              <a:buAutoNum type="arabicPeriod"/>
              <a:defRPr/>
            </a:pPr>
            <a:endParaRPr lang="en-US" dirty="0"/>
          </a:p>
          <a:p>
            <a:pPr marL="342900" indent="-342900">
              <a:buFontTx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6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0" y="914400"/>
          <a:ext cx="8458200" cy="5611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609600"/>
                <a:gridCol w="609600"/>
                <a:gridCol w="609600"/>
                <a:gridCol w="533400"/>
                <a:gridCol w="838200"/>
                <a:gridCol w="533400"/>
                <a:gridCol w="609600"/>
              </a:tblGrid>
              <a:tr h="838200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World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Africa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Asia-Pacific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Europe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Latin America &amp; Caribbean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Middle East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North America</a:t>
                      </a:r>
                      <a:endParaRPr lang="en-US" sz="1200" dirty="0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Outgoing mobility opportunities for students (study, internships etc)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29%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40%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49%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45%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43%</a:t>
                      </a:r>
                      <a:endParaRPr lang="en-US" sz="1500" b="1" dirty="0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International student exchanges and attracting international students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50%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45%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29%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35%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42%</a:t>
                      </a:r>
                      <a:endParaRPr lang="en-US" sz="1500" b="1" dirty="0"/>
                    </a:p>
                  </a:txBody>
                  <a:tcPr/>
                </a:tc>
              </a:tr>
              <a:tr h="427441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International research collaboration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46%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52%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41%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35%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32%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23%</a:t>
                      </a:r>
                      <a:endParaRPr lang="en-US" sz="1500" dirty="0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Strengthening international/intercultural</a:t>
                      </a:r>
                    </a:p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content of curriculum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29%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30%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40%</a:t>
                      </a:r>
                      <a:endParaRPr lang="en-US" sz="1500" b="1" dirty="0"/>
                    </a:p>
                  </a:txBody>
                  <a:tcPr/>
                </a:tc>
              </a:tr>
              <a:tr h="427441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Joint and dual/double degree </a:t>
                      </a:r>
                      <a:r>
                        <a:rPr lang="en-US" sz="15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programmes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30%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17%</a:t>
                      </a:r>
                      <a:endParaRPr lang="en-US" sz="1500" dirty="0"/>
                    </a:p>
                  </a:txBody>
                  <a:tcPr/>
                </a:tc>
              </a:tr>
              <a:tr h="427441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Outgoing mobility options for faculty/staff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14%</a:t>
                      </a:r>
                      <a:endParaRPr lang="en-US" sz="1500" dirty="0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International development and capacity building Projects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22%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18%</a:t>
                      </a:r>
                      <a:endParaRPr lang="en-US" sz="1500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Hosting international scholars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22%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20%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16%</a:t>
                      </a:r>
                      <a:endParaRPr lang="en-US" sz="1500" dirty="0"/>
                    </a:p>
                  </a:txBody>
                  <a:tcPr/>
                </a:tc>
              </a:tr>
              <a:tr h="427441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Internationalization “at home”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10%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11%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-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18%</a:t>
                      </a:r>
                      <a:endParaRPr lang="en-US" sz="1500" dirty="0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5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Foreign language teaching as part of the  Curriculum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4800" y="1524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Prioritas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Strategi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Internasionalisasi</a:t>
            </a:r>
            <a:r>
              <a:rPr lang="en-US" sz="2000" dirty="0" smtClean="0"/>
              <a:t> </a:t>
            </a:r>
            <a:r>
              <a:rPr lang="en-US" sz="2000" dirty="0" err="1" smtClean="0"/>
              <a:t>Pendidikan</a:t>
            </a:r>
            <a:r>
              <a:rPr lang="en-US" sz="2000" dirty="0" smtClean="0"/>
              <a:t> Tinggi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396338"/>
            <a:ext cx="807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Source: </a:t>
            </a:r>
            <a:r>
              <a:rPr lang="fr-FR" sz="1100" dirty="0" err="1" smtClean="0"/>
              <a:t>Egron</a:t>
            </a:r>
            <a:r>
              <a:rPr lang="fr-FR" sz="1100" dirty="0" smtClean="0"/>
              <a:t>-Polak &amp; Hudson (2010</a:t>
            </a:r>
            <a:r>
              <a:rPr lang="fr-FR" sz="1100" dirty="0" smtClean="0">
                <a:sym typeface="Wingdings" pitchFamily="2" charset="2"/>
              </a:rPr>
              <a:t>)</a:t>
            </a:r>
            <a:r>
              <a:rPr lang="fr-FR" sz="1100" dirty="0" smtClean="0"/>
              <a:t> in </a:t>
            </a:r>
            <a:r>
              <a:rPr lang="en-US" sz="1100" dirty="0" smtClean="0"/>
              <a:t>BEELEN, </a:t>
            </a:r>
            <a:r>
              <a:rPr lang="en-US" sz="1100" dirty="0" err="1" smtClean="0"/>
              <a:t>Jos</a:t>
            </a:r>
            <a:r>
              <a:rPr lang="en-US" sz="1100" dirty="0" smtClean="0"/>
              <a:t> (2011). “</a:t>
            </a:r>
            <a:r>
              <a:rPr lang="en-US" sz="1100" dirty="0" err="1" smtClean="0"/>
              <a:t>Internationalisation</a:t>
            </a:r>
            <a:r>
              <a:rPr lang="en-US" sz="1100" dirty="0" smtClean="0"/>
              <a:t> at Home in a Global Perspective: A Critical Survey of the 3</a:t>
            </a:r>
            <a:r>
              <a:rPr lang="en-US" sz="1100" baseline="30000" dirty="0" smtClean="0"/>
              <a:t>rd</a:t>
            </a:r>
            <a:r>
              <a:rPr lang="en-US" sz="1100" dirty="0" smtClean="0"/>
              <a:t> Global Survey Report of IAU”. In: “</a:t>
            </a:r>
            <a:r>
              <a:rPr lang="en-US" sz="1100" dirty="0" err="1" smtClean="0"/>
              <a:t>Globalisation</a:t>
            </a:r>
            <a:r>
              <a:rPr lang="en-US" sz="1100" dirty="0" smtClean="0"/>
              <a:t> and </a:t>
            </a:r>
            <a:r>
              <a:rPr lang="en-US" sz="1100" dirty="0" err="1" smtClean="0"/>
              <a:t>Internationalisation</a:t>
            </a:r>
            <a:r>
              <a:rPr lang="en-US" sz="1100" dirty="0" smtClean="0"/>
              <a:t> of Higher Education”</a:t>
            </a:r>
          </a:p>
        </p:txBody>
      </p:sp>
    </p:spTree>
    <p:extLst>
      <p:ext uri="{BB962C8B-B14F-4D97-AF65-F5344CB8AC3E}">
        <p14:creationId xmlns:p14="http://schemas.microsoft.com/office/powerpoint/2010/main" val="373959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83343" y="2362200"/>
            <a:ext cx="709385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200" dirty="0" err="1" smtClean="0"/>
              <a:t>Kerja</a:t>
            </a:r>
            <a:r>
              <a:rPr lang="en-GB" sz="2200" dirty="0" smtClean="0"/>
              <a:t> </a:t>
            </a:r>
            <a:r>
              <a:rPr lang="en-GB" sz="2200" dirty="0" err="1" smtClean="0"/>
              <a:t>Sama</a:t>
            </a:r>
            <a:r>
              <a:rPr lang="en-GB" sz="2200" dirty="0" smtClean="0"/>
              <a:t> yang </a:t>
            </a:r>
            <a:r>
              <a:rPr lang="en-GB" sz="2200" dirty="0" err="1" smtClean="0"/>
              <a:t>diselenggarakan</a:t>
            </a:r>
            <a:r>
              <a:rPr lang="en-GB" sz="2200" dirty="0" smtClean="0"/>
              <a:t> </a:t>
            </a:r>
            <a:r>
              <a:rPr lang="en-GB" sz="2200" dirty="0" err="1" smtClean="0"/>
              <a:t>oleh</a:t>
            </a:r>
            <a:r>
              <a:rPr lang="en-GB" sz="2200" dirty="0" smtClean="0"/>
              <a:t> </a:t>
            </a:r>
            <a:r>
              <a:rPr lang="en-GB" sz="2200" dirty="0" err="1" smtClean="0"/>
              <a:t>Perguruan</a:t>
            </a:r>
            <a:r>
              <a:rPr lang="en-GB" sz="2200" dirty="0" smtClean="0"/>
              <a:t> Tinggi </a:t>
            </a:r>
            <a:r>
              <a:rPr lang="en-GB" sz="2200" dirty="0" err="1" smtClean="0"/>
              <a:t>harus</a:t>
            </a:r>
            <a:r>
              <a:rPr lang="en-GB" sz="2200" dirty="0" smtClean="0"/>
              <a:t> </a:t>
            </a:r>
            <a:r>
              <a:rPr lang="en-GB" sz="2200" dirty="0" err="1" smtClean="0"/>
              <a:t>mendapatkan</a:t>
            </a:r>
            <a:r>
              <a:rPr lang="en-GB" sz="2200" dirty="0" smtClean="0"/>
              <a:t> </a:t>
            </a:r>
            <a:r>
              <a:rPr lang="en-GB" sz="2200" dirty="0" err="1" smtClean="0"/>
              <a:t>Izin</a:t>
            </a:r>
            <a:r>
              <a:rPr lang="en-GB" sz="2200" dirty="0" smtClean="0"/>
              <a:t> </a:t>
            </a:r>
            <a:r>
              <a:rPr lang="en-GB" sz="2200" dirty="0" err="1" smtClean="0"/>
              <a:t>dari</a:t>
            </a:r>
            <a:r>
              <a:rPr lang="en-GB" sz="2200" dirty="0" smtClean="0"/>
              <a:t> </a:t>
            </a:r>
            <a:r>
              <a:rPr lang="en-GB" sz="2200" dirty="0" err="1" smtClean="0"/>
              <a:t>Menteri</a:t>
            </a:r>
            <a:r>
              <a:rPr lang="en-GB" sz="2200" dirty="0" smtClean="0"/>
              <a:t> </a:t>
            </a:r>
            <a:r>
              <a:rPr lang="en-GB" sz="2200" dirty="0" err="1" smtClean="0"/>
              <a:t>melalui</a:t>
            </a:r>
            <a:r>
              <a:rPr lang="en-GB" sz="2200" dirty="0" smtClean="0"/>
              <a:t> </a:t>
            </a:r>
            <a:r>
              <a:rPr lang="en-GB" sz="2200" dirty="0" err="1" smtClean="0"/>
              <a:t>Direktorat</a:t>
            </a:r>
            <a:r>
              <a:rPr lang="en-GB" sz="2200" dirty="0" smtClean="0"/>
              <a:t> </a:t>
            </a:r>
            <a:r>
              <a:rPr lang="en-GB" sz="2200" dirty="0" err="1" smtClean="0"/>
              <a:t>Jenderal</a:t>
            </a:r>
            <a:r>
              <a:rPr lang="en-GB" sz="2200" dirty="0" smtClean="0"/>
              <a:t> </a:t>
            </a:r>
            <a:r>
              <a:rPr lang="en-GB" sz="2200" dirty="0" err="1" smtClean="0"/>
              <a:t>terkait</a:t>
            </a:r>
            <a:r>
              <a:rPr lang="en-GB" sz="2200" dirty="0" smtClean="0"/>
              <a:t>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841828" y="1394077"/>
            <a:ext cx="7543800" cy="739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sz="2800" b="1" dirty="0" smtClean="0"/>
              <a:t>Merujuk pada ketentuan dalam </a:t>
            </a:r>
            <a:r>
              <a:rPr lang="en-GB" sz="2800" b="1" dirty="0" smtClean="0"/>
              <a:t>P</a:t>
            </a:r>
            <a:r>
              <a:rPr lang="id-ID" sz="2800" b="1" dirty="0" smtClean="0"/>
              <a:t>ermendikbud no</a:t>
            </a:r>
            <a:r>
              <a:rPr lang="en-GB" sz="2800" b="1" dirty="0" smtClean="0"/>
              <a:t> </a:t>
            </a:r>
            <a:r>
              <a:rPr lang="en-GB" sz="2800" b="1" dirty="0" smtClean="0"/>
              <a:t>14 </a:t>
            </a:r>
            <a:r>
              <a:rPr lang="en-GB" sz="2800" b="1" dirty="0" smtClean="0"/>
              <a:t>T</a:t>
            </a:r>
            <a:r>
              <a:rPr lang="id-ID" sz="2800" b="1" dirty="0" smtClean="0"/>
              <a:t>ahun</a:t>
            </a:r>
            <a:r>
              <a:rPr lang="en-GB" sz="2800" b="1" dirty="0" smtClean="0"/>
              <a:t> </a:t>
            </a:r>
            <a:r>
              <a:rPr lang="en-GB" sz="2800" b="1" dirty="0" smtClean="0"/>
              <a:t>2014</a:t>
            </a:r>
            <a:endParaRPr lang="en-GB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8"/>
          <a:stretch/>
        </p:blipFill>
        <p:spPr>
          <a:xfrm>
            <a:off x="1079157" y="3276607"/>
            <a:ext cx="2550962" cy="16954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09800" y="4888445"/>
            <a:ext cx="65551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err="1" smtClean="0"/>
              <a:t>Kerja</a:t>
            </a:r>
            <a:r>
              <a:rPr lang="en-GB" sz="2200" dirty="0" smtClean="0"/>
              <a:t> </a:t>
            </a:r>
            <a:r>
              <a:rPr lang="en-GB" sz="2200" dirty="0" err="1" smtClean="0"/>
              <a:t>Sama</a:t>
            </a:r>
            <a:r>
              <a:rPr lang="en-GB" sz="2200" dirty="0" smtClean="0"/>
              <a:t> </a:t>
            </a:r>
            <a:r>
              <a:rPr lang="en-GB" sz="2200" dirty="0" err="1" smtClean="0"/>
              <a:t>Bergelar</a:t>
            </a:r>
            <a:r>
              <a:rPr lang="en-GB" sz="2200" dirty="0" smtClean="0"/>
              <a:t> (Joint Program) </a:t>
            </a:r>
            <a:r>
              <a:rPr lang="en-GB" sz="2200" dirty="0" smtClean="0">
                <a:sym typeface="Wingdings" panose="05000000000000000000" pitchFamily="2" charset="2"/>
              </a:rPr>
              <a:t> Subject of Approval</a:t>
            </a:r>
            <a:r>
              <a:rPr lang="id-ID" sz="2200" dirty="0" smtClean="0">
                <a:sym typeface="Wingdings" panose="05000000000000000000" pitchFamily="2" charset="2"/>
              </a:rPr>
              <a:t> (khusus PTN-non BH dan PTS)</a:t>
            </a:r>
            <a:endParaRPr lang="en-GB" sz="2200" dirty="0" smtClean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err="1" smtClean="0">
                <a:sym typeface="Wingdings" panose="05000000000000000000" pitchFamily="2" charset="2"/>
              </a:rPr>
              <a:t>Kerja</a:t>
            </a:r>
            <a:r>
              <a:rPr lang="en-GB" sz="2200" dirty="0" smtClean="0">
                <a:sym typeface="Wingdings" panose="05000000000000000000" pitchFamily="2" charset="2"/>
              </a:rPr>
              <a:t> </a:t>
            </a:r>
            <a:r>
              <a:rPr lang="en-GB" sz="2200" dirty="0" err="1" smtClean="0">
                <a:sym typeface="Wingdings" panose="05000000000000000000" pitchFamily="2" charset="2"/>
              </a:rPr>
              <a:t>Sama</a:t>
            </a:r>
            <a:r>
              <a:rPr lang="en-GB" sz="2200" dirty="0" smtClean="0">
                <a:sym typeface="Wingdings" panose="05000000000000000000" pitchFamily="2" charset="2"/>
              </a:rPr>
              <a:t>  </a:t>
            </a:r>
            <a:r>
              <a:rPr lang="en-GB" sz="2200" dirty="0" err="1" smtClean="0">
                <a:sym typeface="Wingdings" panose="05000000000000000000" pitchFamily="2" charset="2"/>
              </a:rPr>
              <a:t>dilaporkan</a:t>
            </a:r>
            <a:endParaRPr lang="en-GB" sz="2200" dirty="0" smtClean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533400" y="609600"/>
            <a:ext cx="7543800" cy="739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3000" b="1" dirty="0" smtClean="0"/>
              <a:t>PEMBERIAN </a:t>
            </a:r>
            <a:r>
              <a:rPr lang="id-ID" sz="3000" b="1" dirty="0" smtClean="0"/>
              <a:t>IJIN KERJASAMA</a:t>
            </a:r>
            <a:endParaRPr lang="en-GB" sz="3000" b="1" dirty="0"/>
          </a:p>
        </p:txBody>
      </p:sp>
    </p:spTree>
    <p:extLst>
      <p:ext uri="{BB962C8B-B14F-4D97-AF65-F5344CB8AC3E}">
        <p14:creationId xmlns:p14="http://schemas.microsoft.com/office/powerpoint/2010/main" val="144442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7544" y="2044949"/>
            <a:ext cx="8136904" cy="698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dirty="0" err="1" smtClean="0">
                <a:solidFill>
                  <a:schemeClr val="tx2">
                    <a:lumMod val="50000"/>
                  </a:schemeClr>
                </a:solidFill>
              </a:rPr>
              <a:t>Laman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000" dirty="0" err="1" smtClean="0">
                <a:solidFill>
                  <a:schemeClr val="tx2">
                    <a:lumMod val="50000"/>
                  </a:schemeClr>
                </a:solidFill>
              </a:rPr>
              <a:t>Izin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000" dirty="0" err="1" smtClean="0">
                <a:solidFill>
                  <a:schemeClr val="tx2">
                    <a:lumMod val="50000"/>
                  </a:schemeClr>
                </a:solidFill>
              </a:rPr>
              <a:t>Kerja</a:t>
            </a:r>
            <a:r>
              <a:rPr lang="en-GB" sz="3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3000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endParaRPr lang="en-GB" sz="30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6176" y="2971801"/>
            <a:ext cx="569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>
                <a:hlinkClick r:id="rId2"/>
              </a:rPr>
              <a:t>http</a:t>
            </a:r>
            <a:r>
              <a:rPr lang="en-GB" sz="2400" b="1" i="1" dirty="0" smtClean="0">
                <a:hlinkClick r:id="rId2"/>
              </a:rPr>
              <a:t>://ijinkerma</a:t>
            </a:r>
            <a:r>
              <a:rPr lang="id-ID" sz="2400" b="1" i="1" dirty="0" smtClean="0">
                <a:hlinkClick r:id="rId2"/>
              </a:rPr>
              <a:t>.ristekdikti.go.id</a:t>
            </a:r>
            <a:endParaRPr lang="en-GB" sz="2400" b="1" i="1" dirty="0" smtClean="0"/>
          </a:p>
          <a:p>
            <a:pPr algn="ctr"/>
            <a:endParaRPr lang="en-GB" sz="2400" b="1" i="1" dirty="0"/>
          </a:p>
          <a:p>
            <a:pPr algn="ctr"/>
            <a:endParaRPr lang="en-GB" sz="2400" b="1" i="1" dirty="0"/>
          </a:p>
        </p:txBody>
      </p:sp>
    </p:spTree>
    <p:extLst>
      <p:ext uri="{BB962C8B-B14F-4D97-AF65-F5344CB8AC3E}">
        <p14:creationId xmlns:p14="http://schemas.microsoft.com/office/powerpoint/2010/main" val="83323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4" y="332657"/>
            <a:ext cx="4725059" cy="679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6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4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9"/>
          <p:cNvSpPr txBox="1">
            <a:spLocks noChangeArrowheads="1"/>
          </p:cNvSpPr>
          <p:nvPr/>
        </p:nvSpPr>
        <p:spPr bwMode="auto">
          <a:xfrm>
            <a:off x="234950" y="2209800"/>
            <a:ext cx="8675688" cy="132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dirty="0" smtClean="0">
                <a:solidFill>
                  <a:schemeClr val="tx2"/>
                </a:solidFill>
                <a:latin typeface="David" pitchFamily="34" charset="-79"/>
                <a:cs typeface="David" pitchFamily="34" charset="-79"/>
              </a:rPr>
              <a:t>Surat Keterangan Pendamping Ijasah (</a:t>
            </a:r>
            <a:r>
              <a:rPr lang="id-ID" sz="4000" i="1" dirty="0" smtClean="0">
                <a:solidFill>
                  <a:schemeClr val="tx2"/>
                </a:solidFill>
                <a:latin typeface="David" pitchFamily="34" charset="-79"/>
                <a:cs typeface="David" pitchFamily="34" charset="-79"/>
              </a:rPr>
              <a:t>Diploma Supplement</a:t>
            </a:r>
            <a:r>
              <a:rPr lang="id-ID" sz="4000" dirty="0" smtClean="0">
                <a:solidFill>
                  <a:schemeClr val="tx2"/>
                </a:solidFill>
                <a:latin typeface="David" pitchFamily="34" charset="-79"/>
                <a:cs typeface="David" pitchFamily="34" charset="-79"/>
              </a:rPr>
              <a:t>)</a:t>
            </a:r>
            <a:endParaRPr lang="fi-FI" sz="4000" dirty="0">
              <a:solidFill>
                <a:schemeClr val="tx2"/>
              </a:solidFill>
              <a:latin typeface="Franklin Gothic Book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96950" y="3533233"/>
            <a:ext cx="72278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2"/>
          <p:cNvSpPr txBox="1"/>
          <p:nvPr/>
        </p:nvSpPr>
        <p:spPr>
          <a:xfrm>
            <a:off x="8821738" y="6586538"/>
            <a:ext cx="338137" cy="2746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+mn-cs"/>
              </a:rPr>
              <a:t>2</a:t>
            </a:r>
            <a:endParaRPr lang="id-ID" sz="105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0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2511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sz="2400" b="1" dirty="0" smtClean="0"/>
              <a:t>Logo dan Kop Surat Perguruan tinggi</a:t>
            </a:r>
          </a:p>
          <a:p>
            <a:pPr marL="514350" indent="-514350">
              <a:buAutoNum type="arabicPeriod"/>
            </a:pPr>
            <a:r>
              <a:rPr lang="it-IT" sz="2400" b="1" dirty="0" smtClean="0"/>
              <a:t>Informasi tentang identitas diri pemegang SKPI</a:t>
            </a:r>
            <a:endParaRPr lang="en-US" sz="2400" dirty="0" smtClean="0"/>
          </a:p>
          <a:p>
            <a:pPr lvl="1"/>
            <a:r>
              <a:rPr lang="en-US" sz="2400" dirty="0" err="1" smtClean="0"/>
              <a:t>Nama</a:t>
            </a:r>
            <a:r>
              <a:rPr lang="en-US" sz="2400" dirty="0" smtClean="0"/>
              <a:t> </a:t>
            </a:r>
            <a:r>
              <a:rPr lang="en-US" sz="2400" dirty="0" err="1" smtClean="0"/>
              <a:t>Lengkap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err="1" smtClean="0"/>
              <a:t>Tempat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lahir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err="1" smtClean="0"/>
              <a:t>Nomor</a:t>
            </a:r>
            <a:r>
              <a:rPr lang="en-US" sz="2400" dirty="0" smtClean="0"/>
              <a:t> </a:t>
            </a:r>
            <a:r>
              <a:rPr lang="en-US" sz="2400" dirty="0" err="1" smtClean="0"/>
              <a:t>Induk</a:t>
            </a:r>
            <a:r>
              <a:rPr lang="en-US" sz="2400" dirty="0" smtClean="0"/>
              <a:t> </a:t>
            </a:r>
            <a:r>
              <a:rPr lang="en-US" sz="2400" dirty="0" err="1" smtClean="0"/>
              <a:t>Mahasiswa</a:t>
            </a:r>
            <a:endParaRPr lang="en-US" sz="2400" dirty="0" smtClean="0"/>
          </a:p>
          <a:p>
            <a:pPr lvl="1"/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Masuk</a:t>
            </a:r>
            <a:endParaRPr lang="en-US" sz="2400" dirty="0" smtClean="0"/>
          </a:p>
          <a:p>
            <a:pPr lvl="1"/>
            <a:r>
              <a:rPr lang="en-US" sz="2400" dirty="0" err="1" smtClean="0"/>
              <a:t>Tahun</a:t>
            </a:r>
            <a:r>
              <a:rPr lang="en-US" sz="2400" dirty="0" smtClean="0"/>
              <a:t> Lulus</a:t>
            </a:r>
          </a:p>
          <a:p>
            <a:pPr lvl="1"/>
            <a:r>
              <a:rPr lang="en-US" sz="2400" dirty="0" err="1" smtClean="0"/>
              <a:t>Nomor</a:t>
            </a:r>
            <a:r>
              <a:rPr lang="en-US" sz="2400" dirty="0" smtClean="0"/>
              <a:t> </a:t>
            </a:r>
            <a:r>
              <a:rPr lang="en-US" sz="2400" dirty="0" err="1" smtClean="0"/>
              <a:t>Ijazah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err="1" smtClean="0"/>
              <a:t>Gelar</a:t>
            </a:r>
            <a:r>
              <a:rPr lang="en-US" sz="2400" dirty="0" smtClean="0"/>
              <a:t>/</a:t>
            </a:r>
            <a:r>
              <a:rPr lang="en-US" sz="2400" dirty="0" err="1" smtClean="0"/>
              <a:t>sebutan</a:t>
            </a:r>
            <a:r>
              <a:rPr lang="en-US" sz="2400" dirty="0" smtClean="0"/>
              <a:t> </a:t>
            </a:r>
            <a:r>
              <a:rPr lang="en-US" sz="2400" dirty="0" err="1" smtClean="0"/>
              <a:t>lulusan</a:t>
            </a:r>
            <a:r>
              <a:rPr lang="en-US" sz="2400" dirty="0" smtClean="0"/>
              <a:t> </a:t>
            </a:r>
          </a:p>
          <a:p>
            <a:pPr>
              <a:buNone/>
            </a:pPr>
            <a:r>
              <a:rPr lang="en-US" sz="2800" dirty="0" smtClean="0"/>
              <a:t> </a:t>
            </a:r>
            <a:endParaRPr lang="en-US" sz="2400" dirty="0" smtClean="0"/>
          </a:p>
          <a:p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762000" y="685800"/>
            <a:ext cx="5489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dan Informasi SKPI</a:t>
            </a:r>
            <a:endParaRPr lang="en-US" sz="28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37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08280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d-ID" sz="2400" b="1" dirty="0" smtClean="0"/>
              <a:t>3</a:t>
            </a:r>
            <a:r>
              <a:rPr lang="id-ID" sz="2600" b="1" dirty="0" smtClean="0"/>
              <a:t>. </a:t>
            </a:r>
            <a:r>
              <a:rPr lang="en-US" sz="2600" b="1" dirty="0" err="1" smtClean="0"/>
              <a:t>Informasi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tentang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identitas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Penyelenggara</a:t>
            </a:r>
            <a:r>
              <a:rPr lang="en-US" sz="2600" b="1" dirty="0" smtClean="0"/>
              <a:t> Program</a:t>
            </a:r>
            <a:endParaRPr lang="en-US" sz="2600" dirty="0" smtClean="0"/>
          </a:p>
          <a:p>
            <a:pPr lvl="1"/>
            <a:r>
              <a:rPr lang="id-ID" sz="2600" dirty="0" smtClean="0"/>
              <a:t>SK Pendirian</a:t>
            </a:r>
          </a:p>
          <a:p>
            <a:pPr lvl="1"/>
            <a:r>
              <a:rPr lang="en-US" sz="2600" dirty="0" err="1" smtClean="0"/>
              <a:t>Nama</a:t>
            </a:r>
            <a:r>
              <a:rPr lang="en-US" sz="2600" dirty="0" smtClean="0"/>
              <a:t> </a:t>
            </a:r>
            <a:r>
              <a:rPr lang="en-US" sz="2600" dirty="0" err="1" smtClean="0"/>
              <a:t>Perguruan</a:t>
            </a:r>
            <a:r>
              <a:rPr lang="en-US" sz="2600" dirty="0" smtClean="0"/>
              <a:t> </a:t>
            </a:r>
            <a:r>
              <a:rPr lang="en-US" sz="2600" dirty="0" err="1" smtClean="0"/>
              <a:t>Tinggi</a:t>
            </a:r>
            <a:r>
              <a:rPr lang="en-US" sz="2600" dirty="0" smtClean="0"/>
              <a:t> </a:t>
            </a:r>
          </a:p>
          <a:p>
            <a:pPr lvl="1"/>
            <a:r>
              <a:rPr lang="en-US" sz="2600" dirty="0" err="1" smtClean="0"/>
              <a:t>Nama</a:t>
            </a:r>
            <a:r>
              <a:rPr lang="en-US" sz="2600" dirty="0" smtClean="0"/>
              <a:t> Program </a:t>
            </a:r>
            <a:r>
              <a:rPr lang="en-US" sz="2600" dirty="0" err="1" smtClean="0"/>
              <a:t>Studi</a:t>
            </a:r>
            <a:r>
              <a:rPr lang="en-US" sz="2600" dirty="0" smtClean="0"/>
              <a:t> </a:t>
            </a:r>
            <a:endParaRPr lang="id-ID" sz="2600" dirty="0" smtClean="0"/>
          </a:p>
          <a:p>
            <a:pPr lvl="1"/>
            <a:r>
              <a:rPr lang="en-US" sz="2600" dirty="0" err="1" smtClean="0"/>
              <a:t>Jenis</a:t>
            </a:r>
            <a:r>
              <a:rPr lang="en-US" sz="2600" dirty="0" smtClean="0"/>
              <a:t> </a:t>
            </a:r>
            <a:r>
              <a:rPr lang="en-US" sz="2600" dirty="0" err="1" smtClean="0"/>
              <a:t>pendidikan</a:t>
            </a:r>
            <a:r>
              <a:rPr lang="en-US" sz="2600" dirty="0" smtClean="0"/>
              <a:t> (</a:t>
            </a:r>
            <a:r>
              <a:rPr lang="en-US" sz="2600" dirty="0" err="1" smtClean="0"/>
              <a:t>akademik</a:t>
            </a:r>
            <a:r>
              <a:rPr lang="en-US" sz="2600" dirty="0" smtClean="0"/>
              <a:t>, </a:t>
            </a:r>
            <a:r>
              <a:rPr lang="en-US" sz="2600" dirty="0" err="1" smtClean="0"/>
              <a:t>vokasi</a:t>
            </a:r>
            <a:r>
              <a:rPr lang="en-US" sz="2600" dirty="0" smtClean="0"/>
              <a:t>, </a:t>
            </a:r>
            <a:r>
              <a:rPr lang="en-US" sz="2600" dirty="0" err="1" smtClean="0"/>
              <a:t>atau</a:t>
            </a:r>
            <a:r>
              <a:rPr lang="en-US" sz="2600" dirty="0" smtClean="0"/>
              <a:t> </a:t>
            </a:r>
            <a:r>
              <a:rPr lang="en-US" sz="2600" dirty="0" err="1" smtClean="0"/>
              <a:t>profesi</a:t>
            </a:r>
            <a:r>
              <a:rPr lang="en-US" sz="2600" dirty="0" smtClean="0"/>
              <a:t>)</a:t>
            </a:r>
          </a:p>
          <a:p>
            <a:pPr lvl="1"/>
            <a:r>
              <a:rPr lang="en-US" sz="2600" dirty="0" err="1" smtClean="0"/>
              <a:t>Jenjang</a:t>
            </a:r>
            <a:r>
              <a:rPr lang="en-US" sz="2600" dirty="0" smtClean="0"/>
              <a:t> </a:t>
            </a:r>
            <a:r>
              <a:rPr lang="en-US" sz="2600" dirty="0" err="1" smtClean="0"/>
              <a:t>pendidikan</a:t>
            </a:r>
            <a:r>
              <a:rPr lang="en-US" sz="2600" dirty="0" smtClean="0"/>
              <a:t> </a:t>
            </a:r>
          </a:p>
          <a:p>
            <a:pPr lvl="1"/>
            <a:r>
              <a:rPr lang="en-US" sz="2600" dirty="0" err="1" smtClean="0"/>
              <a:t>Jenjang</a:t>
            </a:r>
            <a:r>
              <a:rPr lang="en-US" sz="2600" dirty="0" smtClean="0"/>
              <a:t> </a:t>
            </a:r>
            <a:r>
              <a:rPr lang="en-US" sz="2600" dirty="0" err="1" smtClean="0"/>
              <a:t>kualifikasi</a:t>
            </a:r>
            <a:r>
              <a:rPr lang="en-US" sz="2600" dirty="0" smtClean="0"/>
              <a:t> </a:t>
            </a:r>
            <a:r>
              <a:rPr lang="en-US" sz="2600" dirty="0" err="1" smtClean="0"/>
              <a:t>sesuai</a:t>
            </a:r>
            <a:r>
              <a:rPr lang="en-US" sz="2600" dirty="0" smtClean="0"/>
              <a:t> KKNI</a:t>
            </a:r>
          </a:p>
          <a:p>
            <a:pPr lvl="1"/>
            <a:r>
              <a:rPr lang="en-US" sz="2600" dirty="0" err="1" smtClean="0"/>
              <a:t>Persyaratan</a:t>
            </a:r>
            <a:r>
              <a:rPr lang="en-US" sz="2600" dirty="0" smtClean="0"/>
              <a:t> </a:t>
            </a:r>
            <a:r>
              <a:rPr lang="en-US" sz="2600" dirty="0" err="1" smtClean="0"/>
              <a:t>penerimaan</a:t>
            </a:r>
            <a:r>
              <a:rPr lang="en-US" sz="2600" dirty="0" smtClean="0"/>
              <a:t> </a:t>
            </a:r>
          </a:p>
          <a:p>
            <a:pPr lvl="1"/>
            <a:r>
              <a:rPr lang="en-US" sz="2600" dirty="0" err="1" smtClean="0"/>
              <a:t>Bahasa</a:t>
            </a:r>
            <a:r>
              <a:rPr lang="en-US" sz="2600" dirty="0" smtClean="0"/>
              <a:t> </a:t>
            </a:r>
            <a:r>
              <a:rPr lang="en-US" sz="2600" dirty="0" err="1" smtClean="0"/>
              <a:t>pengantar</a:t>
            </a:r>
            <a:r>
              <a:rPr lang="en-US" sz="2600" dirty="0" smtClean="0"/>
              <a:t> </a:t>
            </a:r>
            <a:r>
              <a:rPr lang="en-US" sz="2600" dirty="0" err="1" smtClean="0"/>
              <a:t>kuliah</a:t>
            </a:r>
            <a:r>
              <a:rPr lang="en-US" sz="2600" dirty="0" smtClean="0"/>
              <a:t> </a:t>
            </a:r>
          </a:p>
          <a:p>
            <a:pPr lvl="1"/>
            <a:r>
              <a:rPr lang="en-US" sz="2600" dirty="0" err="1" smtClean="0"/>
              <a:t>Sistem</a:t>
            </a:r>
            <a:r>
              <a:rPr lang="en-US" sz="2600" dirty="0" smtClean="0"/>
              <a:t> </a:t>
            </a:r>
            <a:r>
              <a:rPr lang="en-US" sz="2600" dirty="0" err="1" smtClean="0"/>
              <a:t>penilaian</a:t>
            </a:r>
            <a:endParaRPr lang="en-US" sz="2600" dirty="0" smtClean="0"/>
          </a:p>
          <a:p>
            <a:pPr lvl="1"/>
            <a:r>
              <a:rPr lang="en-US" sz="2600" dirty="0" smtClean="0"/>
              <a:t>Lama </a:t>
            </a:r>
            <a:r>
              <a:rPr lang="en-US" sz="2600" dirty="0" err="1" smtClean="0"/>
              <a:t>studi</a:t>
            </a:r>
            <a:r>
              <a:rPr lang="en-US" sz="2600" dirty="0" smtClean="0"/>
              <a:t> </a:t>
            </a:r>
            <a:r>
              <a:rPr lang="en-US" sz="2600" dirty="0" err="1" smtClean="0"/>
              <a:t>reguler</a:t>
            </a:r>
            <a:r>
              <a:rPr lang="en-US" sz="2600" dirty="0" smtClean="0"/>
              <a:t> </a:t>
            </a:r>
          </a:p>
          <a:p>
            <a:pPr lvl="1"/>
            <a:r>
              <a:rPr lang="en-US" sz="2600" dirty="0" err="1" smtClean="0"/>
              <a:t>Jenis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jenjang</a:t>
            </a:r>
            <a:r>
              <a:rPr lang="en-US" sz="2600" dirty="0" smtClean="0"/>
              <a:t> </a:t>
            </a:r>
            <a:r>
              <a:rPr lang="en-US" sz="2600" dirty="0" err="1" smtClean="0"/>
              <a:t>pendidikan</a:t>
            </a:r>
            <a:r>
              <a:rPr lang="en-US" sz="2600" dirty="0" smtClean="0"/>
              <a:t> </a:t>
            </a:r>
            <a:r>
              <a:rPr lang="en-US" sz="2600" dirty="0" err="1" smtClean="0"/>
              <a:t>lanjutan</a:t>
            </a:r>
            <a:endParaRPr lang="en-US" sz="2600" dirty="0" smtClean="0"/>
          </a:p>
          <a:p>
            <a:pPr lvl="1"/>
            <a:r>
              <a:rPr lang="en-US" sz="2600" dirty="0" smtClean="0"/>
              <a:t>Status </a:t>
            </a:r>
            <a:r>
              <a:rPr lang="en-US" sz="2600" dirty="0" err="1" smtClean="0"/>
              <a:t>profesi</a:t>
            </a:r>
            <a:r>
              <a:rPr lang="en-US" sz="2600" dirty="0" smtClean="0"/>
              <a:t> (</a:t>
            </a:r>
            <a:r>
              <a:rPr lang="en-US" sz="2600" dirty="0" err="1" smtClean="0"/>
              <a:t>bila</a:t>
            </a:r>
            <a:r>
              <a:rPr lang="en-US" sz="2600" dirty="0" smtClean="0"/>
              <a:t> </a:t>
            </a:r>
            <a:r>
              <a:rPr lang="en-US" sz="2600" dirty="0" err="1" smtClean="0"/>
              <a:t>ada</a:t>
            </a:r>
            <a:r>
              <a:rPr lang="en-US" sz="2600" dirty="0" smtClean="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685800"/>
            <a:ext cx="5489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dan Informasi SKPI</a:t>
            </a:r>
            <a:endParaRPr lang="en-US" sz="3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809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buNone/>
            </a:pPr>
            <a:r>
              <a:rPr lang="en-US" b="1" dirty="0" smtClean="0"/>
              <a:t> </a:t>
            </a:r>
            <a:r>
              <a:rPr lang="id-ID" sz="3000" b="1" dirty="0" smtClean="0"/>
              <a:t>4</a:t>
            </a:r>
            <a:r>
              <a:rPr lang="id-ID" sz="2800" b="1" dirty="0" smtClean="0"/>
              <a:t>. </a:t>
            </a:r>
            <a:r>
              <a:rPr lang="en-US" sz="2800" b="1" dirty="0" err="1" smtClean="0"/>
              <a:t>Informasi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tentang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kualifikasi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hasil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dicapai</a:t>
            </a:r>
            <a:r>
              <a:rPr lang="en-US" sz="2800" b="1" dirty="0" smtClean="0"/>
              <a:t> </a:t>
            </a:r>
            <a:endParaRPr lang="en-US" sz="3000" dirty="0" smtClean="0"/>
          </a:p>
          <a:p>
            <a:pPr marL="914400" lvl="1" indent="-514350">
              <a:spcBef>
                <a:spcPts val="1000"/>
              </a:spcBef>
              <a:buNone/>
            </a:pPr>
            <a:r>
              <a:rPr lang="en-US" sz="2600" dirty="0" err="1" smtClean="0"/>
              <a:t>Berisi</a:t>
            </a:r>
            <a:r>
              <a:rPr lang="en-US" sz="2600" dirty="0" smtClean="0"/>
              <a:t> </a:t>
            </a:r>
            <a:r>
              <a:rPr lang="id-ID" sz="2600" dirty="0" smtClean="0"/>
              <a:t>Capaian Pembelajaran</a:t>
            </a:r>
            <a:r>
              <a:rPr lang="en-US" sz="2600" dirty="0" smtClean="0"/>
              <a:t> (CP) </a:t>
            </a:r>
            <a:r>
              <a:rPr lang="en-US" sz="2600" dirty="0" err="1" smtClean="0"/>
              <a:t>lulusan</a:t>
            </a:r>
            <a:endParaRPr lang="en-US" sz="2600" dirty="0" smtClean="0"/>
          </a:p>
          <a:p>
            <a:pPr lvl="0">
              <a:spcBef>
                <a:spcPts val="1000"/>
              </a:spcBef>
              <a:buNone/>
            </a:pPr>
            <a:r>
              <a:rPr lang="id-ID" sz="2800" b="1" dirty="0" smtClean="0"/>
              <a:t>5.  Informasi tentang </a:t>
            </a:r>
            <a:r>
              <a:rPr lang="en-US" sz="2800" b="1" dirty="0" err="1" smtClean="0"/>
              <a:t>Sistem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pendidikan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tinggi</a:t>
            </a:r>
            <a:r>
              <a:rPr lang="en-US" sz="2800" b="1" dirty="0" smtClean="0"/>
              <a:t> </a:t>
            </a:r>
            <a:r>
              <a:rPr lang="it-IT" sz="2800" b="1" dirty="0" smtClean="0"/>
              <a:t>di Indonesia dan Kerangka kualifikasi Nasional Indonesia </a:t>
            </a:r>
            <a:endParaRPr lang="en-US" sz="2400" dirty="0" smtClean="0"/>
          </a:p>
          <a:p>
            <a:pPr>
              <a:spcBef>
                <a:spcPts val="1000"/>
              </a:spcBef>
              <a:buNone/>
            </a:pPr>
            <a:r>
              <a:rPr lang="id-ID" sz="2800" dirty="0" smtClean="0"/>
              <a:t>	</a:t>
            </a:r>
            <a:endParaRPr lang="en-US" sz="2200" dirty="0" smtClean="0"/>
          </a:p>
          <a:p>
            <a:pPr>
              <a:buNone/>
            </a:pPr>
            <a:r>
              <a:rPr lang="en-US" b="1" dirty="0" smtClean="0"/>
              <a:t> </a:t>
            </a:r>
            <a:endParaRPr lang="en-US" sz="2800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685800"/>
            <a:ext cx="5489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dan Informasi SKPI</a:t>
            </a:r>
            <a:endParaRPr lang="en-US" sz="3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2543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251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b="1" dirty="0" smtClean="0"/>
              <a:t>  </a:t>
            </a:r>
            <a:r>
              <a:rPr lang="id-ID" sz="2400" b="1" dirty="0" smtClean="0"/>
              <a:t>6.  </a:t>
            </a:r>
            <a:r>
              <a:rPr lang="en-US" sz="2400" b="1" dirty="0" err="1" smtClean="0"/>
              <a:t>Bagian</a:t>
            </a:r>
            <a:r>
              <a:rPr lang="en-US" sz="2400" b="1" dirty="0" smtClean="0"/>
              <a:t> </a:t>
            </a:r>
            <a:r>
              <a:rPr lang="en-US" sz="2800" b="1" dirty="0" err="1" smtClean="0"/>
              <a:t>Penandatanganan</a:t>
            </a:r>
            <a:r>
              <a:rPr lang="en-US" sz="2800" b="1" dirty="0" smtClean="0"/>
              <a:t> SKPI</a:t>
            </a:r>
            <a:endParaRPr lang="en-US" sz="2400" dirty="0" smtClean="0"/>
          </a:p>
          <a:p>
            <a:pPr lvl="1"/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endParaRPr lang="en-US" sz="1800" dirty="0" smtClean="0"/>
          </a:p>
          <a:p>
            <a:pPr lvl="1"/>
            <a:r>
              <a:rPr lang="en-US" sz="2000" dirty="0" err="1" smtClean="0"/>
              <a:t>Tandatangan</a:t>
            </a:r>
            <a:endParaRPr lang="en-US" sz="1800" dirty="0" smtClean="0"/>
          </a:p>
          <a:p>
            <a:pPr lvl="1"/>
            <a:r>
              <a:rPr lang="en-US" sz="2000" dirty="0" err="1" smtClean="0"/>
              <a:t>Jabatan</a:t>
            </a:r>
            <a:r>
              <a:rPr lang="en-US" sz="2000" dirty="0" smtClean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Rektor</a:t>
            </a:r>
            <a:r>
              <a:rPr lang="en-US" sz="2000" b="1" dirty="0" smtClean="0"/>
              <a:t>/ </a:t>
            </a:r>
            <a:r>
              <a:rPr lang="en-US" sz="2000" b="1" dirty="0" err="1" smtClean="0"/>
              <a:t>Ketua</a:t>
            </a:r>
            <a:r>
              <a:rPr lang="en-US" sz="2000" b="1" dirty="0" smtClean="0"/>
              <a:t>/ </a:t>
            </a:r>
            <a:r>
              <a:rPr lang="en-US" sz="2000" b="1" dirty="0" err="1" smtClean="0"/>
              <a:t>Direktur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mendelegasikan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kewenangannya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pejabat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bawahnya</a:t>
            </a:r>
            <a:r>
              <a:rPr lang="en-US" sz="2000" b="1" dirty="0" smtClean="0"/>
              <a:t>) </a:t>
            </a:r>
          </a:p>
          <a:p>
            <a:pPr lvl="1"/>
            <a:r>
              <a:rPr lang="en-US" sz="2000" dirty="0" err="1" smtClean="0"/>
              <a:t>Nama</a:t>
            </a:r>
            <a:r>
              <a:rPr lang="en-US" sz="2000" dirty="0" smtClean="0"/>
              <a:t> </a:t>
            </a:r>
            <a:r>
              <a:rPr lang="en-US" sz="2000" dirty="0" err="1" smtClean="0"/>
              <a:t>Jelas</a:t>
            </a:r>
            <a:r>
              <a:rPr lang="en-US" sz="2000" dirty="0" smtClean="0"/>
              <a:t> </a:t>
            </a:r>
          </a:p>
          <a:p>
            <a:pPr lvl="1"/>
            <a:r>
              <a:rPr lang="en-US" sz="2000" dirty="0" err="1" smtClean="0"/>
              <a:t>Nomor</a:t>
            </a:r>
            <a:r>
              <a:rPr lang="en-US" sz="2000" dirty="0" smtClean="0"/>
              <a:t> </a:t>
            </a:r>
            <a:r>
              <a:rPr lang="en-US" sz="2000" dirty="0" err="1" smtClean="0"/>
              <a:t>Identifkasi</a:t>
            </a:r>
            <a:r>
              <a:rPr lang="en-US" sz="2000" dirty="0" smtClean="0"/>
              <a:t> </a:t>
            </a:r>
            <a:r>
              <a:rPr lang="en-US" sz="2000" dirty="0" err="1" smtClean="0"/>
              <a:t>pejabat</a:t>
            </a:r>
            <a:r>
              <a:rPr lang="en-US" sz="2000" dirty="0" smtClean="0"/>
              <a:t> </a:t>
            </a:r>
            <a:r>
              <a:rPr lang="en-US" sz="2000" dirty="0" err="1" smtClean="0"/>
              <a:t>penandatangan</a:t>
            </a:r>
            <a:r>
              <a:rPr lang="en-US" sz="2000" dirty="0" smtClean="0"/>
              <a:t> </a:t>
            </a:r>
            <a:endParaRPr lang="en-US" sz="1800" dirty="0" smtClean="0"/>
          </a:p>
          <a:p>
            <a:pPr lvl="1"/>
            <a:r>
              <a:rPr lang="en-US" sz="2000" dirty="0" smtClean="0"/>
              <a:t>Cap PT </a:t>
            </a:r>
            <a:r>
              <a:rPr lang="en-US" sz="2000" i="1" dirty="0" smtClean="0"/>
              <a:t>(official stamp)</a:t>
            </a:r>
          </a:p>
          <a:p>
            <a:pPr marL="914400" lvl="1" indent="-457200">
              <a:buNone/>
            </a:pPr>
            <a:endParaRPr lang="en-US" sz="2000" b="1" i="1" dirty="0" smtClean="0"/>
          </a:p>
          <a:p>
            <a:pPr marL="568325" lvl="1" indent="-457200">
              <a:buNone/>
            </a:pPr>
            <a:r>
              <a:rPr lang="en-US" b="1" dirty="0" smtClean="0"/>
              <a:t>7. </a:t>
            </a:r>
            <a:r>
              <a:rPr lang="en-US" b="1" dirty="0" err="1" smtClean="0"/>
              <a:t>Akuntabilitas</a:t>
            </a:r>
            <a:r>
              <a:rPr lang="en-US" b="1" dirty="0" smtClean="0"/>
              <a:t> SKPI</a:t>
            </a:r>
          </a:p>
          <a:p>
            <a:pPr marL="800100" lvl="1" indent="4763">
              <a:buNone/>
            </a:pPr>
            <a:r>
              <a:rPr lang="en-US" sz="2000" dirty="0" err="1" smtClean="0"/>
              <a:t>Bahwa</a:t>
            </a:r>
            <a:r>
              <a:rPr lang="en-US" sz="2000" dirty="0" smtClean="0"/>
              <a:t> PT </a:t>
            </a:r>
            <a:r>
              <a:rPr lang="en-US" sz="2000" dirty="0" err="1" smtClean="0"/>
              <a:t>bertanggung</a:t>
            </a:r>
            <a:r>
              <a:rPr lang="en-US" sz="2000" dirty="0" smtClean="0"/>
              <a:t> </a:t>
            </a:r>
            <a:r>
              <a:rPr lang="en-US" sz="2000" dirty="0" err="1" smtClean="0"/>
              <a:t>jawab</a:t>
            </a:r>
            <a:r>
              <a:rPr lang="en-US" sz="2000" dirty="0" smtClean="0"/>
              <a:t> </a:t>
            </a:r>
            <a:r>
              <a:rPr lang="en-US" sz="2000" dirty="0" err="1" smtClean="0"/>
              <a:t>sepenuhnya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disampaikan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SKPI </a:t>
            </a:r>
            <a:r>
              <a:rPr lang="en-US" sz="2000" dirty="0" err="1" smtClean="0"/>
              <a:t>ini</a:t>
            </a:r>
            <a:endParaRPr lang="en-US" sz="20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685800"/>
            <a:ext cx="5489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dan Informasi SKPI</a:t>
            </a:r>
            <a:endParaRPr lang="en-US" sz="3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51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325112"/>
          </a:xfrm>
        </p:spPr>
        <p:txBody>
          <a:bodyPr>
            <a:normAutofit lnSpcReduction="10000"/>
          </a:bodyPr>
          <a:lstStyle/>
          <a:p>
            <a:pPr marL="342900" lvl="1" indent="-342900">
              <a:buNone/>
            </a:pPr>
            <a:r>
              <a:rPr lang="en-US" sz="2400" b="1" dirty="0" smtClean="0"/>
              <a:t>8. LAMPIRAN</a:t>
            </a:r>
          </a:p>
          <a:p>
            <a:pPr marL="342900" lvl="1" indent="-342900">
              <a:buNone/>
            </a:pPr>
            <a:r>
              <a:rPr lang="en-US" sz="2600" dirty="0" smtClean="0"/>
              <a:t>	</a:t>
            </a:r>
            <a:r>
              <a:rPr lang="en-US" sz="2600" dirty="0" err="1" smtClean="0"/>
              <a:t>Deskripsi</a:t>
            </a:r>
            <a:r>
              <a:rPr lang="en-US" sz="2600" dirty="0" smtClean="0"/>
              <a:t> </a:t>
            </a:r>
            <a:r>
              <a:rPr lang="en-US" sz="2600" dirty="0" err="1" smtClean="0"/>
              <a:t>berikut</a:t>
            </a:r>
            <a:r>
              <a:rPr lang="en-US" sz="2600" dirty="0" smtClean="0"/>
              <a:t> </a:t>
            </a:r>
            <a:r>
              <a:rPr lang="en-US" sz="2600" dirty="0" err="1" smtClean="0"/>
              <a:t>merupakan</a:t>
            </a:r>
            <a:r>
              <a:rPr lang="en-US" sz="2600" dirty="0" smtClean="0"/>
              <a:t> </a:t>
            </a:r>
            <a:r>
              <a:rPr lang="en-US" sz="2600" dirty="0" err="1" smtClean="0"/>
              <a:t>pilihan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disampaikan</a:t>
            </a:r>
            <a:r>
              <a:rPr lang="en-US" sz="2600" dirty="0" smtClean="0"/>
              <a:t> </a:t>
            </a:r>
            <a:r>
              <a:rPr lang="en-US" sz="2600" dirty="0" err="1" smtClean="0"/>
              <a:t>sebagai</a:t>
            </a:r>
            <a:r>
              <a:rPr lang="en-US" sz="2600" dirty="0" smtClean="0"/>
              <a:t> </a:t>
            </a:r>
            <a:r>
              <a:rPr lang="en-US" sz="2600" dirty="0" err="1" smtClean="0"/>
              <a:t>lampiran</a:t>
            </a:r>
            <a:r>
              <a:rPr lang="en-US" sz="2600" dirty="0" smtClean="0"/>
              <a:t> yang </a:t>
            </a:r>
            <a:r>
              <a:rPr lang="en-US" sz="2600" dirty="0" err="1" smtClean="0"/>
              <a:t>berisi</a:t>
            </a:r>
            <a:r>
              <a:rPr lang="en-US" sz="2600" dirty="0" smtClean="0"/>
              <a:t>  </a:t>
            </a:r>
            <a:r>
              <a:rPr lang="en-US" sz="2600" dirty="0" err="1" smtClean="0"/>
              <a:t>tambahan</a:t>
            </a:r>
            <a:r>
              <a:rPr lang="en-US" sz="2600" dirty="0" smtClean="0"/>
              <a:t> </a:t>
            </a:r>
            <a:r>
              <a:rPr lang="en-US" sz="2600" dirty="0" err="1" smtClean="0"/>
              <a:t>informasi</a:t>
            </a:r>
            <a:r>
              <a:rPr lang="en-US" sz="2600" dirty="0" smtClean="0"/>
              <a:t> </a:t>
            </a:r>
            <a:r>
              <a:rPr lang="en-US" sz="2600" dirty="0" err="1" smtClean="0"/>
              <a:t>terkait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prestasi</a:t>
            </a:r>
            <a:r>
              <a:rPr lang="en-US" sz="2600" dirty="0" smtClean="0"/>
              <a:t> </a:t>
            </a:r>
            <a:r>
              <a:rPr lang="en-US" sz="2600" dirty="0" err="1" smtClean="0"/>
              <a:t>lulusan</a:t>
            </a:r>
            <a:r>
              <a:rPr lang="en-US" sz="2600" dirty="0" smtClean="0"/>
              <a:t> (</a:t>
            </a:r>
            <a:r>
              <a:rPr lang="en-US" sz="2600" dirty="0" err="1" smtClean="0"/>
              <a:t>selama</a:t>
            </a:r>
            <a:r>
              <a:rPr lang="en-US" sz="2600" dirty="0" smtClean="0"/>
              <a:t> </a:t>
            </a:r>
            <a:r>
              <a:rPr lang="en-US" sz="2600" dirty="0" err="1" smtClean="0"/>
              <a:t>menjadi</a:t>
            </a:r>
            <a:r>
              <a:rPr lang="en-US" sz="2600" dirty="0" smtClean="0"/>
              <a:t> </a:t>
            </a:r>
            <a:r>
              <a:rPr lang="en-US" sz="2600" dirty="0" err="1" smtClean="0"/>
              <a:t>mahasiswa</a:t>
            </a:r>
            <a:r>
              <a:rPr lang="en-US" sz="2600" dirty="0" smtClean="0"/>
              <a:t>)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lang="en-US" sz="2600" dirty="0" err="1" smtClean="0"/>
              <a:t>ditambahkan</a:t>
            </a:r>
            <a:r>
              <a:rPr lang="en-US" sz="2600" dirty="0" smtClean="0"/>
              <a:t> </a:t>
            </a:r>
            <a:r>
              <a:rPr lang="en-US" sz="2600" dirty="0" err="1" smtClean="0"/>
              <a:t>disini</a:t>
            </a:r>
            <a:r>
              <a:rPr lang="en-US" sz="2600" dirty="0" smtClean="0"/>
              <a:t> </a:t>
            </a:r>
            <a:r>
              <a:rPr lang="en-US" sz="2600" dirty="0" err="1" smtClean="0"/>
              <a:t>seperti</a:t>
            </a:r>
            <a:r>
              <a:rPr lang="en-US" sz="2600" dirty="0" smtClean="0"/>
              <a:t> </a:t>
            </a:r>
            <a:r>
              <a:rPr lang="en-US" sz="2600" dirty="0" err="1" smtClean="0"/>
              <a:t>perolehan</a:t>
            </a:r>
            <a:r>
              <a:rPr lang="en-US" sz="2600" dirty="0" smtClean="0"/>
              <a:t> </a:t>
            </a:r>
            <a:r>
              <a:rPr lang="en-US" sz="2600" dirty="0" err="1" smtClean="0"/>
              <a:t>penghargaan</a:t>
            </a:r>
            <a:r>
              <a:rPr lang="en-US" sz="2600" dirty="0" smtClean="0"/>
              <a:t> </a:t>
            </a:r>
            <a:r>
              <a:rPr lang="en-US" sz="2600" dirty="0" err="1" smtClean="0"/>
              <a:t>atau</a:t>
            </a:r>
            <a:r>
              <a:rPr lang="en-US" sz="2600" dirty="0" smtClean="0"/>
              <a:t> </a:t>
            </a:r>
            <a:r>
              <a:rPr lang="en-US" sz="2600" dirty="0" err="1" smtClean="0"/>
              <a:t>keikutsertaan</a:t>
            </a:r>
            <a:r>
              <a:rPr lang="en-US" sz="2600" dirty="0" smtClean="0"/>
              <a:t> yang </a:t>
            </a:r>
            <a:r>
              <a:rPr lang="en-US" sz="2600" dirty="0" err="1" smtClean="0"/>
              <a:t>bersangkutan</a:t>
            </a:r>
            <a:r>
              <a:rPr lang="en-US" sz="2600" dirty="0" smtClean="0"/>
              <a:t> </a:t>
            </a:r>
            <a:r>
              <a:rPr lang="en-US" sz="2600" dirty="0" err="1" smtClean="0"/>
              <a:t>dalam</a:t>
            </a:r>
            <a:r>
              <a:rPr lang="en-US" sz="2600" dirty="0" smtClean="0"/>
              <a:t> </a:t>
            </a:r>
            <a:r>
              <a:rPr lang="en-US" sz="2600" dirty="0" err="1" smtClean="0"/>
              <a:t>berbagai</a:t>
            </a:r>
            <a:r>
              <a:rPr lang="en-US" sz="2600" dirty="0" smtClean="0"/>
              <a:t> </a:t>
            </a:r>
            <a:r>
              <a:rPr lang="en-US" sz="2600" dirty="0" err="1" smtClean="0"/>
              <a:t>organisasi</a:t>
            </a:r>
            <a:r>
              <a:rPr lang="en-US" sz="2600" dirty="0" smtClean="0"/>
              <a:t> yang </a:t>
            </a:r>
            <a:r>
              <a:rPr lang="en-US" sz="2600" dirty="0" err="1" smtClean="0"/>
              <a:t>kredibel</a:t>
            </a:r>
            <a:r>
              <a:rPr lang="en-US" sz="2600" dirty="0" smtClean="0"/>
              <a:t>, </a:t>
            </a:r>
            <a:r>
              <a:rPr lang="en-US" sz="2600" dirty="0" err="1" smtClean="0"/>
              <a:t>perolehan</a:t>
            </a:r>
            <a:r>
              <a:rPr lang="en-US" sz="2600" dirty="0" smtClean="0"/>
              <a:t> </a:t>
            </a:r>
            <a:r>
              <a:rPr lang="en-US" sz="2600" dirty="0" err="1" smtClean="0"/>
              <a:t>sertifikat</a:t>
            </a:r>
            <a:r>
              <a:rPr lang="en-US" sz="2600" dirty="0" smtClean="0"/>
              <a:t> </a:t>
            </a:r>
            <a:r>
              <a:rPr lang="en-US" sz="2600" dirty="0" err="1" smtClean="0"/>
              <a:t>dari</a:t>
            </a:r>
            <a:r>
              <a:rPr lang="en-US" sz="2600" dirty="0" smtClean="0"/>
              <a:t> </a:t>
            </a:r>
            <a:r>
              <a:rPr lang="en-US" sz="2600" dirty="0" err="1" smtClean="0"/>
              <a:t>organisasi</a:t>
            </a:r>
            <a:r>
              <a:rPr lang="en-US" sz="2600" dirty="0" smtClean="0"/>
              <a:t> yang </a:t>
            </a:r>
            <a:r>
              <a:rPr lang="en-US" sz="2600" dirty="0" err="1" smtClean="0"/>
              <a:t>kredibel</a:t>
            </a:r>
            <a:r>
              <a:rPr lang="en-US" sz="2600" dirty="0" smtClean="0"/>
              <a:t>.</a:t>
            </a:r>
          </a:p>
          <a:p>
            <a:pPr marL="342900" lvl="1" indent="-342900">
              <a:buNone/>
            </a:pPr>
            <a:r>
              <a:rPr lang="en-US" sz="2600" dirty="0" smtClean="0"/>
              <a:t>9. </a:t>
            </a:r>
            <a:r>
              <a:rPr lang="en-US" sz="2400" b="1" dirty="0" err="1" smtClean="0"/>
              <a:t>Akuntabilitas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Lampiran</a:t>
            </a:r>
            <a:r>
              <a:rPr lang="en-US" sz="2400" b="1" dirty="0" smtClean="0"/>
              <a:t> SKPI</a:t>
            </a:r>
          </a:p>
          <a:p>
            <a:pPr marL="800100" lvl="1" indent="4763">
              <a:buNone/>
            </a:pP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lulusan</a:t>
            </a:r>
            <a:r>
              <a:rPr lang="en-US" sz="2400" dirty="0" smtClean="0"/>
              <a:t> </a:t>
            </a:r>
            <a:r>
              <a:rPr lang="en-US" sz="2400" dirty="0" err="1" smtClean="0"/>
              <a:t>bertanggung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sepenuhnya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disampaikan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Lampiran</a:t>
            </a:r>
            <a:r>
              <a:rPr lang="en-US" sz="2400" dirty="0" smtClean="0"/>
              <a:t> SKPI </a:t>
            </a:r>
            <a:r>
              <a:rPr lang="en-US" sz="2400" dirty="0" err="1" smtClean="0"/>
              <a:t>ini</a:t>
            </a:r>
            <a:endParaRPr lang="en-US" sz="2400" dirty="0" smtClean="0"/>
          </a:p>
          <a:p>
            <a:pPr marL="342900" lvl="1" indent="-342900">
              <a:buNone/>
            </a:pPr>
            <a:endParaRPr lang="en-US" sz="2600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685800"/>
            <a:ext cx="5489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dan Informasi SKPI</a:t>
            </a:r>
            <a:endParaRPr lang="en-US" sz="3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237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0" y="990600"/>
          <a:ext cx="8458200" cy="58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609600"/>
                <a:gridCol w="609600"/>
                <a:gridCol w="609600"/>
                <a:gridCol w="533400"/>
                <a:gridCol w="838200"/>
                <a:gridCol w="533400"/>
                <a:gridCol w="609600"/>
              </a:tblGrid>
              <a:tr h="838200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World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Africa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Asia-Pacific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Europe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Latin America &amp; Caribbean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Middle East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North America</a:t>
                      </a:r>
                      <a:endParaRPr lang="en-US" sz="1200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r>
                        <a:rPr lang="en-US" sz="19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 student preparedness for a globalized/internationalized world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30%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19%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31%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27%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39%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22%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39%</a:t>
                      </a:r>
                      <a:endParaRPr lang="en-US" sz="1500" b="1" dirty="0"/>
                    </a:p>
                  </a:txBody>
                  <a:tcPr/>
                </a:tc>
              </a:tr>
              <a:tr h="960120">
                <a:tc>
                  <a:txBody>
                    <a:bodyPr/>
                    <a:lstStyle/>
                    <a:p>
                      <a:r>
                        <a:rPr lang="en-US" sz="19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Internationalize curriculum and improve</a:t>
                      </a:r>
                    </a:p>
                    <a:p>
                      <a:r>
                        <a:rPr lang="en-US" sz="19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academic quality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17%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15%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17%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16%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16%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17%</a:t>
                      </a:r>
                      <a:endParaRPr lang="en-US" sz="1500" b="1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Enhance international profile and reputation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15%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20%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17%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Strengthen research and knowledge capacity Production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14%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24%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15%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16%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22%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8%</a:t>
                      </a:r>
                      <a:endParaRPr lang="en-US" sz="1500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Increase the number, broaden and diversify source of students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9%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10%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17%</a:t>
                      </a:r>
                      <a:endParaRPr lang="en-US" sz="1500" b="1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Broaden and diversify source of faculty/staff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4%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10%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2%</a:t>
                      </a:r>
                      <a:endParaRPr lang="en-US" sz="1500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Increase faculty intercultural understanding*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3%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2%</a:t>
                      </a:r>
                      <a:endParaRPr lang="en-US" sz="1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228602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Alasan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Internasionalisasi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r>
              <a:rPr lang="en-US" sz="2400" dirty="0" smtClean="0"/>
              <a:t> Tinggi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243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800" b="1" dirty="0" err="1" smtClean="0">
                <a:solidFill>
                  <a:srgbClr val="CC3300"/>
                </a:solidFill>
              </a:rPr>
              <a:t>Catatan</a:t>
            </a:r>
            <a:r>
              <a:rPr lang="en-US" sz="2800" b="1" dirty="0" smtClean="0">
                <a:solidFill>
                  <a:srgbClr val="CC3300"/>
                </a:solidFill>
              </a:rPr>
              <a:t> </a:t>
            </a:r>
            <a:r>
              <a:rPr lang="en-US" sz="2800" b="1" dirty="0" err="1" smtClean="0">
                <a:solidFill>
                  <a:srgbClr val="CC3300"/>
                </a:solidFill>
              </a:rPr>
              <a:t>Resmi</a:t>
            </a:r>
            <a:r>
              <a:rPr lang="en-US" sz="2800" b="1" dirty="0" smtClean="0">
                <a:solidFill>
                  <a:srgbClr val="CC3300"/>
                </a:solidFill>
              </a:rPr>
              <a:t>: (</a:t>
            </a:r>
            <a:r>
              <a:rPr lang="en-US" sz="2800" b="1" dirty="0" err="1" smtClean="0">
                <a:solidFill>
                  <a:srgbClr val="CC3300"/>
                </a:solidFill>
              </a:rPr>
              <a:t>bagian</a:t>
            </a:r>
            <a:r>
              <a:rPr lang="en-US" sz="2800" b="1" dirty="0" smtClean="0">
                <a:solidFill>
                  <a:srgbClr val="CC3300"/>
                </a:solidFill>
              </a:rPr>
              <a:t> </a:t>
            </a:r>
            <a:r>
              <a:rPr lang="en-US" sz="2800" b="1" dirty="0" err="1" smtClean="0">
                <a:solidFill>
                  <a:srgbClr val="CC3300"/>
                </a:solidFill>
              </a:rPr>
              <a:t>ini</a:t>
            </a:r>
            <a:r>
              <a:rPr lang="en-US" sz="2800" b="1" dirty="0" smtClean="0">
                <a:solidFill>
                  <a:srgbClr val="CC3300"/>
                </a:solidFill>
              </a:rPr>
              <a:t> </a:t>
            </a:r>
            <a:r>
              <a:rPr lang="en-US" sz="2800" b="1" dirty="0" err="1" smtClean="0">
                <a:solidFill>
                  <a:srgbClr val="CC3300"/>
                </a:solidFill>
              </a:rPr>
              <a:t>dicantumkan</a:t>
            </a:r>
            <a:r>
              <a:rPr lang="en-US" sz="2800" b="1" dirty="0" smtClean="0">
                <a:solidFill>
                  <a:srgbClr val="CC3300"/>
                </a:solidFill>
              </a:rPr>
              <a:t> </a:t>
            </a:r>
            <a:r>
              <a:rPr lang="en-US" sz="2800" b="1" dirty="0" err="1" smtClean="0">
                <a:solidFill>
                  <a:srgbClr val="CC3300"/>
                </a:solidFill>
              </a:rPr>
              <a:t>sebagai</a:t>
            </a:r>
            <a:r>
              <a:rPr lang="en-US" sz="2800" b="1" dirty="0" smtClean="0">
                <a:solidFill>
                  <a:srgbClr val="CC3300"/>
                </a:solidFill>
              </a:rPr>
              <a:t> </a:t>
            </a:r>
            <a:r>
              <a:rPr lang="en-US" sz="2800" b="1" i="1" dirty="0" smtClean="0">
                <a:solidFill>
                  <a:srgbClr val="CC3300"/>
                </a:solidFill>
              </a:rPr>
              <a:t>footnote)</a:t>
            </a:r>
            <a:r>
              <a:rPr lang="en-US" sz="2800" b="1" dirty="0" smtClean="0">
                <a:solidFill>
                  <a:srgbClr val="CC3300"/>
                </a:solidFill>
              </a:rPr>
              <a:t> </a:t>
            </a:r>
            <a:endParaRPr lang="en-US" sz="2800" dirty="0" smtClean="0">
              <a:solidFill>
                <a:srgbClr val="CC3300"/>
              </a:solidFill>
            </a:endParaRPr>
          </a:p>
          <a:p>
            <a:pPr lvl="0"/>
            <a:r>
              <a:rPr lang="en-US" sz="2800" dirty="0" smtClean="0"/>
              <a:t>di</a:t>
            </a:r>
            <a:r>
              <a:rPr lang="id-ID" sz="2800" dirty="0" smtClean="0"/>
              <a:t>terbitkan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pe</a:t>
            </a:r>
            <a:r>
              <a:rPr lang="id-ID" sz="2800" dirty="0" smtClean="0"/>
              <a:t>rguruan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berwenang</a:t>
            </a:r>
            <a:r>
              <a:rPr lang="en-US" sz="2800" dirty="0" smtClean="0"/>
              <a:t> men</a:t>
            </a:r>
            <a:r>
              <a:rPr lang="id-ID" sz="2800" dirty="0" smtClean="0"/>
              <a:t>erbitkan </a:t>
            </a:r>
            <a:r>
              <a:rPr lang="en-US" sz="2800" dirty="0" err="1" smtClean="0"/>
              <a:t>ijazah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paraturan</a:t>
            </a:r>
            <a:r>
              <a:rPr lang="en-US" sz="2800" dirty="0" smtClean="0"/>
              <a:t> </a:t>
            </a:r>
            <a:r>
              <a:rPr lang="en-US" sz="2800" dirty="0" err="1" smtClean="0"/>
              <a:t>perundang-undangan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berlaku</a:t>
            </a:r>
            <a:r>
              <a:rPr lang="en-US" sz="2800" dirty="0" smtClean="0"/>
              <a:t>.</a:t>
            </a:r>
          </a:p>
          <a:p>
            <a:pPr lvl="0"/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diterbitkan</a:t>
            </a:r>
            <a:r>
              <a:rPr lang="en-US" sz="2800" dirty="0" smtClean="0"/>
              <a:t> </a:t>
            </a:r>
            <a:r>
              <a:rPr lang="en-US" sz="2800" dirty="0" err="1" smtClean="0"/>
              <a:t>setelah</a:t>
            </a:r>
            <a:r>
              <a:rPr lang="en-US" sz="2800" dirty="0" smtClean="0"/>
              <a:t> </a:t>
            </a:r>
            <a:r>
              <a:rPr lang="en-US" sz="2800" dirty="0" err="1" smtClean="0"/>
              <a:t>mahasiswa</a:t>
            </a:r>
            <a:r>
              <a:rPr lang="en-US" sz="2800" dirty="0" smtClean="0"/>
              <a:t> </a:t>
            </a:r>
            <a:r>
              <a:rPr lang="en-US" sz="2800" dirty="0" err="1" smtClean="0"/>
              <a:t>dinyatakan</a:t>
            </a:r>
            <a:r>
              <a:rPr lang="en-US" sz="2800" dirty="0" smtClean="0"/>
              <a:t> lulus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program </a:t>
            </a:r>
            <a:r>
              <a:rPr lang="en-US" sz="2800" dirty="0" err="1" smtClean="0"/>
              <a:t>studi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resmi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id-ID" sz="2800" dirty="0" smtClean="0"/>
              <a:t>p</a:t>
            </a:r>
            <a:r>
              <a:rPr lang="en-US" sz="2800" dirty="0" err="1" smtClean="0"/>
              <a:t>erguruan</a:t>
            </a:r>
            <a:r>
              <a:rPr lang="en-US" sz="2800" dirty="0" smtClean="0"/>
              <a:t> </a:t>
            </a:r>
            <a:r>
              <a:rPr lang="id-ID" sz="2800" dirty="0" smtClean="0"/>
              <a:t>t</a:t>
            </a:r>
            <a:r>
              <a:rPr lang="en-US" sz="2800" dirty="0" err="1" smtClean="0"/>
              <a:t>inggi</a:t>
            </a:r>
            <a:r>
              <a:rPr lang="en-US" sz="2800" dirty="0" smtClean="0"/>
              <a:t>.</a:t>
            </a:r>
          </a:p>
          <a:p>
            <a:pPr lvl="0"/>
            <a:r>
              <a:rPr lang="en-US" sz="2800" dirty="0" err="1" smtClean="0"/>
              <a:t>diterbitkan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Bahasa</a:t>
            </a:r>
            <a:r>
              <a:rPr lang="en-US" sz="2800" dirty="0" smtClean="0"/>
              <a:t> Indonesia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Bahasa</a:t>
            </a:r>
            <a:r>
              <a:rPr lang="en-US" sz="2800" dirty="0" smtClean="0"/>
              <a:t> </a:t>
            </a:r>
            <a:r>
              <a:rPr lang="en-US" sz="2800" dirty="0" err="1" smtClean="0"/>
              <a:t>Inggris</a:t>
            </a:r>
            <a:r>
              <a:rPr lang="en-US" sz="2800" dirty="0" smtClean="0"/>
              <a:t>  </a:t>
            </a:r>
          </a:p>
          <a:p>
            <a:pPr lvl="0"/>
            <a:r>
              <a:rPr lang="en-US" sz="2800" dirty="0" smtClean="0"/>
              <a:t>yang </a:t>
            </a:r>
            <a:r>
              <a:rPr lang="en-US" sz="2800" dirty="0" err="1" smtClean="0"/>
              <a:t>asli</a:t>
            </a:r>
            <a:r>
              <a:rPr lang="en-US" sz="2800" dirty="0" smtClean="0"/>
              <a:t> </a:t>
            </a:r>
            <a:r>
              <a:rPr lang="en-US" sz="2800" dirty="0" err="1" smtClean="0"/>
              <a:t>diterbitkan</a:t>
            </a:r>
            <a:r>
              <a:rPr lang="en-US" sz="2800" dirty="0" smtClean="0"/>
              <a:t> </a:t>
            </a:r>
            <a:r>
              <a:rPr lang="en-US" sz="2800" dirty="0" err="1" smtClean="0"/>
              <a:t>mengunakan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kertas</a:t>
            </a:r>
            <a:r>
              <a:rPr lang="en-US" sz="2800" dirty="0" smtClean="0"/>
              <a:t> </a:t>
            </a:r>
            <a:r>
              <a:rPr lang="en-US" sz="2800" dirty="0" err="1" smtClean="0"/>
              <a:t>khusus</a:t>
            </a:r>
            <a:r>
              <a:rPr lang="en-US" sz="2800" dirty="0" smtClean="0"/>
              <a:t> </a:t>
            </a:r>
            <a:r>
              <a:rPr lang="en-US" sz="2800" b="1" i="1" dirty="0" smtClean="0">
                <a:solidFill>
                  <a:srgbClr val="FF0000"/>
                </a:solidFill>
              </a:rPr>
              <a:t>(barcode/hologram security paper)</a:t>
            </a:r>
            <a:r>
              <a:rPr lang="en-US" sz="2800" dirty="0" smtClean="0"/>
              <a:t> </a:t>
            </a:r>
            <a:r>
              <a:rPr lang="en-US" sz="2800" dirty="0" err="1" smtClean="0"/>
              <a:t>berlogo</a:t>
            </a:r>
            <a:r>
              <a:rPr lang="en-US" sz="2800" dirty="0" smtClean="0"/>
              <a:t> </a:t>
            </a:r>
            <a:r>
              <a:rPr lang="id-ID" sz="2800" dirty="0" smtClean="0"/>
              <a:t>p</a:t>
            </a:r>
            <a:r>
              <a:rPr lang="en-US" sz="2800" dirty="0" err="1" smtClean="0"/>
              <a:t>erguruan</a:t>
            </a:r>
            <a:r>
              <a:rPr lang="en-US" sz="2800" dirty="0" smtClean="0"/>
              <a:t> </a:t>
            </a:r>
            <a:r>
              <a:rPr lang="id-ID" sz="2800" dirty="0" smtClean="0"/>
              <a:t>t</a:t>
            </a:r>
            <a:r>
              <a:rPr lang="en-US" sz="2800" dirty="0" err="1" smtClean="0"/>
              <a:t>inggi</a:t>
            </a:r>
            <a:r>
              <a:rPr lang="en-US" sz="2800" dirty="0" smtClean="0"/>
              <a:t>, yang </a:t>
            </a:r>
            <a:r>
              <a:rPr lang="en-US" sz="2800" dirty="0" err="1" smtClean="0"/>
              <a:t>diterbitkan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khusus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id-ID" sz="2800" dirty="0" smtClean="0"/>
              <a:t>p</a:t>
            </a:r>
            <a:r>
              <a:rPr lang="en-US" sz="2800" dirty="0" err="1" smtClean="0"/>
              <a:t>erguruan</a:t>
            </a:r>
            <a:r>
              <a:rPr lang="en-US" sz="2800" dirty="0" smtClean="0"/>
              <a:t> </a:t>
            </a:r>
            <a:r>
              <a:rPr lang="id-ID" sz="2800" dirty="0" smtClean="0"/>
              <a:t>t</a:t>
            </a:r>
            <a:r>
              <a:rPr lang="en-US" sz="2800" dirty="0" err="1" smtClean="0"/>
              <a:t>inggi</a:t>
            </a:r>
            <a:endParaRPr lang="en-US" sz="2800" dirty="0" smtClean="0"/>
          </a:p>
          <a:p>
            <a:pPr lvl="0"/>
            <a:r>
              <a:rPr lang="en-US" sz="2800" dirty="0" err="1" smtClean="0"/>
              <a:t>Penerima</a:t>
            </a:r>
            <a:r>
              <a:rPr lang="en-US" sz="2800" dirty="0" smtClean="0"/>
              <a:t> SKPI </a:t>
            </a:r>
            <a:r>
              <a:rPr lang="en-US" sz="2800" dirty="0" err="1" smtClean="0"/>
              <a:t>dicantumkan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situs</a:t>
            </a:r>
            <a:r>
              <a:rPr lang="en-US" sz="2800" dirty="0" smtClean="0"/>
              <a:t> </a:t>
            </a:r>
            <a:r>
              <a:rPr lang="en-US" sz="2800" dirty="0" err="1" smtClean="0"/>
              <a:t>resmi</a:t>
            </a:r>
            <a:r>
              <a:rPr lang="en-US" sz="2800" dirty="0" smtClean="0"/>
              <a:t> </a:t>
            </a:r>
            <a:r>
              <a:rPr lang="en-US" sz="2800" dirty="0" err="1" smtClean="0"/>
              <a:t>Perguruan</a:t>
            </a:r>
            <a:r>
              <a:rPr lang="en-US" sz="2800" dirty="0" smtClean="0"/>
              <a:t>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</a:t>
            </a:r>
          </a:p>
          <a:p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762000" y="685800"/>
            <a:ext cx="5489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dan Informasi SKPI</a:t>
            </a:r>
            <a:endParaRPr lang="en-US" sz="3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23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9"/>
          <p:cNvSpPr txBox="1">
            <a:spLocks noChangeArrowheads="1"/>
          </p:cNvSpPr>
          <p:nvPr/>
        </p:nvSpPr>
        <p:spPr bwMode="auto">
          <a:xfrm>
            <a:off x="234950" y="2209800"/>
            <a:ext cx="8675688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dirty="0" smtClean="0">
                <a:solidFill>
                  <a:schemeClr val="tx2"/>
                </a:solidFill>
                <a:latin typeface="David" pitchFamily="34" charset="-79"/>
                <a:cs typeface="David" pitchFamily="34" charset="-79"/>
              </a:rPr>
              <a:t>Contoh SKPI</a:t>
            </a:r>
            <a:endParaRPr lang="fi-FI" sz="4000" dirty="0">
              <a:solidFill>
                <a:schemeClr val="tx2"/>
              </a:solidFill>
              <a:latin typeface="Franklin Gothic Book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96950" y="3533233"/>
            <a:ext cx="72278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2"/>
          <p:cNvSpPr txBox="1"/>
          <p:nvPr/>
        </p:nvSpPr>
        <p:spPr>
          <a:xfrm>
            <a:off x="8821738" y="6586538"/>
            <a:ext cx="338137" cy="2746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+mn-cs"/>
              </a:rPr>
              <a:t>2</a:t>
            </a:r>
            <a:endParaRPr lang="id-ID" sz="105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9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186" name="Picture 2" descr="F:\BMSH SEPT 2013 BU\DITLEMKERMA\KERMA LN\DIPLOMA SUPPLEMENT\Diploma_supplement_pag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00600" cy="6858000"/>
          </a:xfrm>
          <a:prstGeom prst="rect">
            <a:avLst/>
          </a:prstGeom>
          <a:noFill/>
        </p:spPr>
      </p:pic>
      <p:pic>
        <p:nvPicPr>
          <p:cNvPr id="349187" name="Picture 3" descr="F:\BMSH SEPT 2013 BU\DITLEMKERMA\KERMA LN\DIPLOMA SUPPLEMENT\diploma_supplement-mock_up_Page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838200"/>
            <a:ext cx="4343400" cy="6019800"/>
          </a:xfrm>
          <a:prstGeom prst="rect">
            <a:avLst/>
          </a:prstGeom>
          <a:noFill/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90600"/>
          </a:xfrm>
        </p:spPr>
        <p:txBody>
          <a:bodyPr>
            <a:noAutofit/>
          </a:bodyPr>
          <a:lstStyle/>
          <a:p>
            <a:pPr algn="r"/>
            <a:r>
              <a:rPr lang="id-ID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DIPLOMA </a:t>
            </a:r>
            <a:r>
              <a:rPr lang="id-I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SUPPLEMENT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3387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Picture 2" descr="F:\BMSH SEPT 2013 BU\DITLEMKERMA\KERMA LN\DIPLOMA SUPPLEMENT\Ds contoh Germ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83924" cy="6858000"/>
          </a:xfrm>
          <a:prstGeom prst="rect">
            <a:avLst/>
          </a:prstGeom>
          <a:noFill/>
        </p:spPr>
      </p:pic>
      <p:pic>
        <p:nvPicPr>
          <p:cNvPr id="350211" name="Picture 3" descr="F:\BMSH SEPT 2013 BU\DITLEMKERMA\KERMA LN\DIPLOMA SUPPLEMENT\DS contoh Univ Read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2585" y="1066800"/>
            <a:ext cx="3987615" cy="5791200"/>
          </a:xfrm>
          <a:prstGeom prst="rect">
            <a:avLst/>
          </a:prstGeom>
          <a:noFill/>
        </p:spPr>
      </p:pic>
      <p:sp>
        <p:nvSpPr>
          <p:cNvPr id="6" name="Title 7"/>
          <p:cNvSpPr txBox="1">
            <a:spLocks/>
          </p:cNvSpPr>
          <p:nvPr/>
        </p:nvSpPr>
        <p:spPr>
          <a:xfrm>
            <a:off x="609600" y="0"/>
            <a:ext cx="8534400" cy="99060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DIPLOMA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SUPPLEMENT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8751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8226" name="Picture 2"/>
          <p:cNvPicPr>
            <a:picLocks noChangeAspect="1" noChangeArrowheads="1"/>
          </p:cNvPicPr>
          <p:nvPr/>
        </p:nvPicPr>
        <p:blipFill>
          <a:blip r:embed="rId2"/>
          <a:srcRect l="14056" t="26563" r="15666" b="15625"/>
          <a:stretch>
            <a:fillRect/>
          </a:stretch>
        </p:blipFill>
        <p:spPr bwMode="auto">
          <a:xfrm>
            <a:off x="-1" y="0"/>
            <a:ext cx="724929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48227" name="Picture 3"/>
          <p:cNvPicPr>
            <a:picLocks noChangeAspect="1" noChangeArrowheads="1"/>
          </p:cNvPicPr>
          <p:nvPr/>
        </p:nvPicPr>
        <p:blipFill>
          <a:blip r:embed="rId3"/>
          <a:srcRect l="13104" t="23438" r="15739" b="15625"/>
          <a:stretch>
            <a:fillRect/>
          </a:stretch>
        </p:blipFill>
        <p:spPr bwMode="auto">
          <a:xfrm>
            <a:off x="1447800" y="3505200"/>
            <a:ext cx="6796608" cy="327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18365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200400"/>
            <a:ext cx="9144000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  <a:cs typeface="+mn-cs"/>
              </a:rPr>
              <a:t>TERIMAKASIH</a:t>
            </a:r>
            <a:endParaRPr lang="id-ID" sz="3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693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0" y="762000"/>
          <a:ext cx="8458200" cy="5625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609600"/>
                <a:gridCol w="609600"/>
                <a:gridCol w="609600"/>
                <a:gridCol w="533400"/>
                <a:gridCol w="838200"/>
                <a:gridCol w="533400"/>
                <a:gridCol w="609600"/>
              </a:tblGrid>
              <a:tr h="838200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World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Africa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Asia-Pacific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Europe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Latin America &amp; Caribbean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Middle East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North America</a:t>
                      </a:r>
                      <a:endParaRPr lang="en-US" sz="1200" dirty="0"/>
                    </a:p>
                  </a:txBody>
                  <a:tcPr/>
                </a:tc>
              </a:tr>
              <a:tr h="427441">
                <a:tc>
                  <a:txBody>
                    <a:bodyPr/>
                    <a:lstStyle/>
                    <a:p>
                      <a:r>
                        <a:rPr lang="fr-FR" sz="19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Insufficient</a:t>
                      </a:r>
                      <a:r>
                        <a:rPr lang="fr-FR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9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financial</a:t>
                      </a:r>
                      <a:r>
                        <a:rPr lang="fr-FR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9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resources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27%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29%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29%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31%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32%</a:t>
                      </a:r>
                      <a:endParaRPr lang="en-US" sz="1500" dirty="0"/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Limited faculty interest and involvement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11%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11%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11%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13%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10%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8%</a:t>
                      </a:r>
                      <a:endParaRPr lang="en-US" sz="1500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Limited expertise of staff and/or lack of foreign language proficiency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11%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11%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12%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11%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12%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11%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Administrative inertia, bureaucratic difficulties and/or lack of institutional policies and procedures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8%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10%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8%</a:t>
                      </a:r>
                      <a:endParaRPr lang="en-US" sz="1500" dirty="0"/>
                    </a:p>
                  </a:txBody>
                  <a:tcPr/>
                </a:tc>
              </a:tr>
              <a:tr h="94488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Too rigorous/inflexible curriculum to participate in internationally focused </a:t>
                      </a:r>
                      <a:r>
                        <a:rPr lang="en-US" sz="19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programmes</a:t>
                      </a:r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including Mobility.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8%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7%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Absence of strategy/plan to guide the process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7%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12%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8%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9%</a:t>
                      </a:r>
                      <a:endParaRPr lang="en-US" sz="1500" dirty="0"/>
                    </a:p>
                  </a:txBody>
                  <a:tcPr/>
                </a:tc>
              </a:tr>
              <a:tr h="427441">
                <a:tc>
                  <a:txBody>
                    <a:bodyPr/>
                    <a:lstStyle/>
                    <a:p>
                      <a:r>
                        <a:rPr lang="en-US" sz="1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Limited student interest </a:t>
                      </a:r>
                      <a:endParaRPr lang="en-US" sz="1500" b="0" kern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dirty="0" smtClean="0"/>
                        <a:t>6%</a:t>
                      </a:r>
                      <a:endParaRPr lang="en-US" sz="15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6%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5%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12%</a:t>
                      </a: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13%</a:t>
                      </a:r>
                      <a:endParaRPr lang="en-US" sz="1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228601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Hambatan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Internasionalisasi</a:t>
            </a:r>
            <a:r>
              <a:rPr lang="en-US" sz="2400" dirty="0" smtClean="0"/>
              <a:t> </a:t>
            </a:r>
            <a:r>
              <a:rPr lang="en-US" sz="2400" dirty="0" err="1" smtClean="0"/>
              <a:t>Perguruan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248402"/>
            <a:ext cx="807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Source: </a:t>
            </a:r>
            <a:r>
              <a:rPr lang="fr-FR" sz="1100" dirty="0" err="1" smtClean="0"/>
              <a:t>Egron</a:t>
            </a:r>
            <a:r>
              <a:rPr lang="fr-FR" sz="1100" dirty="0" smtClean="0"/>
              <a:t>-Polak &amp; Hudson (2010</a:t>
            </a:r>
            <a:r>
              <a:rPr lang="fr-FR" sz="1100" dirty="0" smtClean="0">
                <a:sym typeface="Wingdings" pitchFamily="2" charset="2"/>
              </a:rPr>
              <a:t>)</a:t>
            </a:r>
            <a:r>
              <a:rPr lang="fr-FR" sz="1100" dirty="0" smtClean="0"/>
              <a:t> in </a:t>
            </a:r>
            <a:r>
              <a:rPr lang="en-US" sz="1100" dirty="0" smtClean="0"/>
              <a:t>BEELEN, </a:t>
            </a:r>
            <a:r>
              <a:rPr lang="en-US" sz="1100" dirty="0" err="1" smtClean="0"/>
              <a:t>Jos</a:t>
            </a:r>
            <a:r>
              <a:rPr lang="en-US" sz="1100" dirty="0" smtClean="0"/>
              <a:t> (2011). “</a:t>
            </a:r>
            <a:r>
              <a:rPr lang="en-US" sz="1100" dirty="0" err="1" smtClean="0"/>
              <a:t>Internationalisation</a:t>
            </a:r>
            <a:r>
              <a:rPr lang="en-US" sz="1100" dirty="0" smtClean="0"/>
              <a:t> at Home in a Global Perspective: A Critical Survey of the 3</a:t>
            </a:r>
            <a:r>
              <a:rPr lang="en-US" sz="1100" baseline="30000" dirty="0" smtClean="0"/>
              <a:t>rd</a:t>
            </a:r>
            <a:r>
              <a:rPr lang="en-US" sz="1100" dirty="0" smtClean="0"/>
              <a:t> Global Survey Report of IAU”. In: “</a:t>
            </a:r>
            <a:r>
              <a:rPr lang="en-US" sz="1100" dirty="0" err="1" smtClean="0"/>
              <a:t>Globalisation</a:t>
            </a:r>
            <a:r>
              <a:rPr lang="en-US" sz="1100" dirty="0" smtClean="0"/>
              <a:t> and </a:t>
            </a:r>
            <a:r>
              <a:rPr lang="en-US" sz="1100" dirty="0" err="1" smtClean="0"/>
              <a:t>Internationalisation</a:t>
            </a:r>
            <a:r>
              <a:rPr lang="en-US" sz="1100" dirty="0" smtClean="0"/>
              <a:t> of Higher Education”</a:t>
            </a:r>
          </a:p>
        </p:txBody>
      </p:sp>
    </p:spTree>
    <p:extLst>
      <p:ext uri="{BB962C8B-B14F-4D97-AF65-F5344CB8AC3E}">
        <p14:creationId xmlns:p14="http://schemas.microsoft.com/office/powerpoint/2010/main" val="176426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1327547" y="-19050"/>
            <a:ext cx="639484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2800" dirty="0">
                <a:solidFill>
                  <a:srgbClr val="002060"/>
                </a:solidFill>
                <a:latin typeface="Century Gothic" panose="020B0502020202020204" pitchFamily="34" charset="0"/>
              </a:rPr>
              <a:t>Tujuan dan Sasaran Strategis Kemenristekdikti 2015-2019</a:t>
            </a:r>
          </a:p>
        </p:txBody>
      </p:sp>
      <p:sp>
        <p:nvSpPr>
          <p:cNvPr id="43" name="Oval 42"/>
          <p:cNvSpPr/>
          <p:nvPr/>
        </p:nvSpPr>
        <p:spPr>
          <a:xfrm>
            <a:off x="982266" y="714375"/>
            <a:ext cx="214313" cy="2857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45" name="Rectangle 44"/>
          <p:cNvSpPr/>
          <p:nvPr/>
        </p:nvSpPr>
        <p:spPr>
          <a:xfrm>
            <a:off x="1089423" y="928690"/>
            <a:ext cx="7197328" cy="714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grpSp>
        <p:nvGrpSpPr>
          <p:cNvPr id="13317" name="Group 90"/>
          <p:cNvGrpSpPr>
            <a:grpSpLocks/>
          </p:cNvGrpSpPr>
          <p:nvPr/>
        </p:nvGrpSpPr>
        <p:grpSpPr bwMode="auto">
          <a:xfrm>
            <a:off x="1181620" y="978698"/>
            <a:ext cx="6347221" cy="5808662"/>
            <a:chOff x="2024042" y="981999"/>
            <a:chExt cx="6000792" cy="5809344"/>
          </a:xfrm>
        </p:grpSpPr>
        <p:grpSp>
          <p:nvGrpSpPr>
            <p:cNvPr id="13320" name="Group 47"/>
            <p:cNvGrpSpPr>
              <a:grpSpLocks/>
            </p:cNvGrpSpPr>
            <p:nvPr/>
          </p:nvGrpSpPr>
          <p:grpSpPr bwMode="auto">
            <a:xfrm>
              <a:off x="2073253" y="981999"/>
              <a:ext cx="5808704" cy="5809344"/>
              <a:chOff x="4180166" y="1650563"/>
              <a:chExt cx="3820634" cy="3821059"/>
            </a:xfrm>
          </p:grpSpPr>
          <p:grpSp>
            <p:nvGrpSpPr>
              <p:cNvPr id="13338" name="Group 6463"/>
              <p:cNvGrpSpPr>
                <a:grpSpLocks/>
              </p:cNvGrpSpPr>
              <p:nvPr/>
            </p:nvGrpSpPr>
            <p:grpSpPr bwMode="auto">
              <a:xfrm>
                <a:off x="4180166" y="1650563"/>
                <a:ext cx="3820634" cy="3821059"/>
                <a:chOff x="327" y="-1"/>
                <a:chExt cx="2926386" cy="2926713"/>
              </a:xfrm>
            </p:grpSpPr>
            <p:sp>
              <p:nvSpPr>
                <p:cNvPr id="100" name="Shape 6458"/>
                <p:cNvSpPr/>
                <p:nvPr/>
              </p:nvSpPr>
              <p:spPr>
                <a:xfrm>
                  <a:off x="691335" y="-1"/>
                  <a:ext cx="1721921" cy="7982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9965" y="12994"/>
                      </a:moveTo>
                      <a:cubicBezTo>
                        <a:pt x="11791" y="13050"/>
                        <a:pt x="13513" y="14006"/>
                        <a:pt x="15078" y="15638"/>
                      </a:cubicBezTo>
                      <a:cubicBezTo>
                        <a:pt x="21574" y="9731"/>
                        <a:pt x="21574" y="9731"/>
                        <a:pt x="21574" y="9731"/>
                      </a:cubicBezTo>
                      <a:cubicBezTo>
                        <a:pt x="21600" y="9506"/>
                        <a:pt x="21600" y="9506"/>
                        <a:pt x="21600" y="9506"/>
                      </a:cubicBezTo>
                      <a:cubicBezTo>
                        <a:pt x="18391" y="3600"/>
                        <a:pt x="14217" y="0"/>
                        <a:pt x="9704" y="0"/>
                      </a:cubicBezTo>
                      <a:cubicBezTo>
                        <a:pt x="6130" y="0"/>
                        <a:pt x="2817" y="2194"/>
                        <a:pt x="0" y="6019"/>
                      </a:cubicBezTo>
                      <a:cubicBezTo>
                        <a:pt x="52" y="6075"/>
                        <a:pt x="52" y="6075"/>
                        <a:pt x="52" y="6075"/>
                      </a:cubicBezTo>
                      <a:cubicBezTo>
                        <a:pt x="600" y="21600"/>
                        <a:pt x="600" y="21600"/>
                        <a:pt x="600" y="21600"/>
                      </a:cubicBezTo>
                      <a:cubicBezTo>
                        <a:pt x="2922" y="16144"/>
                        <a:pt x="6261" y="12825"/>
                        <a:pt x="9965" y="1299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lIns="34289" tIns="34289" rIns="34289" bIns="34289"/>
                <a:lstStyle/>
                <a:p>
                  <a:pPr>
                    <a:defRPr sz="2400"/>
                  </a:pPr>
                  <a:endParaRPr sz="2400">
                    <a:cs typeface="Arial" charset="0"/>
                  </a:endParaRPr>
                </a:p>
              </p:txBody>
            </p:sp>
            <p:sp>
              <p:nvSpPr>
                <p:cNvPr id="13346" name="Shape 6459"/>
                <p:cNvSpPr>
                  <a:spLocks noChangeArrowheads="1"/>
                </p:cNvSpPr>
                <p:nvPr/>
              </p:nvSpPr>
              <p:spPr bwMode="auto">
                <a:xfrm>
                  <a:off x="1947293" y="388689"/>
                  <a:ext cx="979420" cy="1643269"/>
                </a:xfrm>
                <a:custGeom>
                  <a:avLst/>
                  <a:gdLst>
                    <a:gd name="T0" fmla="*/ 2147483646 w 21600"/>
                    <a:gd name="T1" fmla="*/ 2147483646 h 21600"/>
                    <a:gd name="T2" fmla="*/ 2147483646 w 21600"/>
                    <a:gd name="T3" fmla="*/ 2147483646 h 21600"/>
                    <a:gd name="T4" fmla="*/ 2147483646 w 21600"/>
                    <a:gd name="T5" fmla="*/ 2147483646 h 21600"/>
                    <a:gd name="T6" fmla="*/ 2147483646 w 21600"/>
                    <a:gd name="T7" fmla="*/ 2147483646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11236" y="0"/>
                      </a:moveTo>
                      <a:cubicBezTo>
                        <a:pt x="11236" y="55"/>
                        <a:pt x="11236" y="55"/>
                        <a:pt x="11236" y="55"/>
                      </a:cubicBezTo>
                      <a:cubicBezTo>
                        <a:pt x="0" y="2840"/>
                        <a:pt x="0" y="2840"/>
                        <a:pt x="0" y="2840"/>
                      </a:cubicBezTo>
                      <a:cubicBezTo>
                        <a:pt x="6741" y="5134"/>
                        <a:pt x="11236" y="9476"/>
                        <a:pt x="11052" y="14391"/>
                      </a:cubicBezTo>
                      <a:cubicBezTo>
                        <a:pt x="11052" y="14964"/>
                        <a:pt x="10961" y="15483"/>
                        <a:pt x="10823" y="16029"/>
                      </a:cubicBezTo>
                      <a:cubicBezTo>
                        <a:pt x="18894" y="21600"/>
                        <a:pt x="18894" y="21600"/>
                        <a:pt x="18894" y="21600"/>
                      </a:cubicBezTo>
                      <a:cubicBezTo>
                        <a:pt x="19078" y="21573"/>
                        <a:pt x="19078" y="21573"/>
                        <a:pt x="19078" y="21573"/>
                      </a:cubicBezTo>
                      <a:cubicBezTo>
                        <a:pt x="20729" y="19279"/>
                        <a:pt x="21600" y="16767"/>
                        <a:pt x="21600" y="14118"/>
                      </a:cubicBezTo>
                      <a:cubicBezTo>
                        <a:pt x="21600" y="8547"/>
                        <a:pt x="17610" y="3523"/>
                        <a:pt x="11236" y="0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4289" tIns="34289" rIns="34289" bIns="34289"/>
                <a:lstStyle/>
                <a:p>
                  <a:endParaRPr lang="en-US"/>
                </a:p>
              </p:txBody>
            </p:sp>
            <p:sp>
              <p:nvSpPr>
                <p:cNvPr id="102" name="Shape 6460"/>
                <p:cNvSpPr/>
                <p:nvPr/>
              </p:nvSpPr>
              <p:spPr>
                <a:xfrm>
                  <a:off x="1319960" y="1668522"/>
                  <a:ext cx="1468391" cy="12581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7140"/>
                      </a:moveTo>
                      <a:cubicBezTo>
                        <a:pt x="21569" y="7140"/>
                        <a:pt x="21569" y="7140"/>
                        <a:pt x="21569" y="7140"/>
                      </a:cubicBezTo>
                      <a:cubicBezTo>
                        <a:pt x="16276" y="0"/>
                        <a:pt x="16276" y="0"/>
                        <a:pt x="16276" y="0"/>
                      </a:cubicBezTo>
                      <a:cubicBezTo>
                        <a:pt x="15053" y="6783"/>
                        <a:pt x="10310" y="12032"/>
                        <a:pt x="4436" y="13174"/>
                      </a:cubicBezTo>
                      <a:cubicBezTo>
                        <a:pt x="0" y="21350"/>
                        <a:pt x="0" y="21350"/>
                        <a:pt x="0" y="21350"/>
                      </a:cubicBezTo>
                      <a:cubicBezTo>
                        <a:pt x="61" y="21493"/>
                        <a:pt x="61" y="21493"/>
                        <a:pt x="61" y="21493"/>
                      </a:cubicBezTo>
                      <a:cubicBezTo>
                        <a:pt x="734" y="21564"/>
                        <a:pt x="1407" y="21600"/>
                        <a:pt x="2111" y="21600"/>
                      </a:cubicBezTo>
                      <a:cubicBezTo>
                        <a:pt x="10708" y="21600"/>
                        <a:pt x="18143" y="15673"/>
                        <a:pt x="21600" y="714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lIns="34289" tIns="34289" rIns="34289" bIns="34289"/>
                <a:lstStyle/>
                <a:p>
                  <a:pPr>
                    <a:defRPr sz="2400"/>
                  </a:pPr>
                  <a:endParaRPr sz="2400">
                    <a:cs typeface="Arial" charset="0"/>
                  </a:endParaRPr>
                </a:p>
              </p:txBody>
            </p:sp>
            <p:sp>
              <p:nvSpPr>
                <p:cNvPr id="103" name="Shape 6461"/>
                <p:cNvSpPr/>
                <p:nvPr/>
              </p:nvSpPr>
              <p:spPr>
                <a:xfrm>
                  <a:off x="328" y="254357"/>
                  <a:ext cx="694207" cy="164292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5893"/>
                      </a:moveTo>
                      <a:cubicBezTo>
                        <a:pt x="0" y="16930"/>
                        <a:pt x="194" y="17941"/>
                        <a:pt x="517" y="18897"/>
                      </a:cubicBezTo>
                      <a:cubicBezTo>
                        <a:pt x="647" y="18869"/>
                        <a:pt x="647" y="18869"/>
                        <a:pt x="647" y="18869"/>
                      </a:cubicBezTo>
                      <a:cubicBezTo>
                        <a:pt x="17978" y="21600"/>
                        <a:pt x="17978" y="21600"/>
                        <a:pt x="17978" y="21600"/>
                      </a:cubicBezTo>
                      <a:cubicBezTo>
                        <a:pt x="15909" y="19798"/>
                        <a:pt x="14745" y="17750"/>
                        <a:pt x="14874" y="15620"/>
                      </a:cubicBezTo>
                      <a:cubicBezTo>
                        <a:pt x="15004" y="12671"/>
                        <a:pt x="17526" y="9967"/>
                        <a:pt x="21600" y="7810"/>
                      </a:cubicBezTo>
                      <a:cubicBezTo>
                        <a:pt x="20177" y="27"/>
                        <a:pt x="20177" y="27"/>
                        <a:pt x="20177" y="27"/>
                      </a:cubicBezTo>
                      <a:cubicBezTo>
                        <a:pt x="19983" y="0"/>
                        <a:pt x="19983" y="0"/>
                        <a:pt x="19983" y="0"/>
                      </a:cubicBezTo>
                      <a:cubicBezTo>
                        <a:pt x="7890" y="3468"/>
                        <a:pt x="0" y="9284"/>
                        <a:pt x="0" y="15893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lIns="34289" tIns="34289" rIns="34289" bIns="34289"/>
                <a:lstStyle/>
                <a:p>
                  <a:pPr>
                    <a:defRPr sz="2400"/>
                  </a:pPr>
                  <a:endParaRPr sz="2400">
                    <a:cs typeface="Arial" charset="0"/>
                  </a:endParaRPr>
                </a:p>
              </p:txBody>
            </p:sp>
            <p:sp>
              <p:nvSpPr>
                <p:cNvPr id="104" name="Shape 6462"/>
                <p:cNvSpPr/>
                <p:nvPr/>
              </p:nvSpPr>
              <p:spPr>
                <a:xfrm>
                  <a:off x="27520" y="1743709"/>
                  <a:ext cx="1534773" cy="116940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2929"/>
                      </a:moveTo>
                      <a:cubicBezTo>
                        <a:pt x="21044" y="13006"/>
                        <a:pt x="20488" y="13006"/>
                        <a:pt x="19902" y="13006"/>
                      </a:cubicBezTo>
                      <a:cubicBezTo>
                        <a:pt x="14927" y="12853"/>
                        <a:pt x="10595" y="9246"/>
                        <a:pt x="8224" y="3990"/>
                      </a:cubicBezTo>
                      <a:cubicBezTo>
                        <a:pt x="7990" y="3875"/>
                        <a:pt x="7990" y="3875"/>
                        <a:pt x="7990" y="3875"/>
                      </a:cubicBezTo>
                      <a:cubicBezTo>
                        <a:pt x="7990" y="3875"/>
                        <a:pt x="7990" y="3875"/>
                        <a:pt x="7990" y="3875"/>
                      </a:cubicBezTo>
                      <a:cubicBezTo>
                        <a:pt x="7259" y="3530"/>
                        <a:pt x="7259" y="3530"/>
                        <a:pt x="7259" y="3530"/>
                      </a:cubicBezTo>
                      <a:cubicBezTo>
                        <a:pt x="6644" y="3223"/>
                        <a:pt x="6644" y="3223"/>
                        <a:pt x="6644" y="3223"/>
                      </a:cubicBezTo>
                      <a:cubicBezTo>
                        <a:pt x="6644" y="3223"/>
                        <a:pt x="6644" y="3223"/>
                        <a:pt x="6644" y="3223"/>
                      </a:cubicBezTo>
                      <a:cubicBezTo>
                        <a:pt x="59" y="0"/>
                        <a:pt x="59" y="0"/>
                        <a:pt x="59" y="0"/>
                      </a:cubicBezTo>
                      <a:cubicBezTo>
                        <a:pt x="0" y="77"/>
                        <a:pt x="0" y="77"/>
                        <a:pt x="0" y="77"/>
                      </a:cubicBezTo>
                      <a:cubicBezTo>
                        <a:pt x="1698" y="11318"/>
                        <a:pt x="8722" y="20065"/>
                        <a:pt x="17444" y="21600"/>
                      </a:cubicBezTo>
                      <a:cubicBezTo>
                        <a:pt x="17444" y="21562"/>
                        <a:pt x="17444" y="21562"/>
                        <a:pt x="17444" y="21562"/>
                      </a:cubicBezTo>
                      <a:lnTo>
                        <a:pt x="21600" y="1292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lIns="34289" tIns="34289" rIns="34289" bIns="34289"/>
                <a:lstStyle/>
                <a:p>
                  <a:pPr>
                    <a:defRPr sz="2400"/>
                  </a:pPr>
                  <a:endParaRPr sz="2400">
                    <a:cs typeface="Arial" charset="0"/>
                  </a:endParaRPr>
                </a:p>
              </p:txBody>
            </p:sp>
          </p:grpSp>
          <p:sp>
            <p:nvSpPr>
              <p:cNvPr id="94" name="Oval 93"/>
              <p:cNvSpPr/>
              <p:nvPr/>
            </p:nvSpPr>
            <p:spPr>
              <a:xfrm>
                <a:off x="6077432" y="5077925"/>
                <a:ext cx="365461" cy="36550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500" b="1">
                    <a:solidFill>
                      <a:schemeClr val="tx2"/>
                    </a:solidFill>
                  </a:rPr>
                  <a:t>3</a:t>
                </a: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4342014" y="4068095"/>
                <a:ext cx="366505" cy="36550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500" b="1">
                    <a:solidFill>
                      <a:schemeClr val="tx2"/>
                    </a:solidFill>
                  </a:rPr>
                  <a:t>4</a:t>
                </a:r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7579998" y="3723480"/>
                <a:ext cx="365461" cy="36550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500" b="1">
                    <a:solidFill>
                      <a:schemeClr val="tx2"/>
                    </a:solidFill>
                  </a:rPr>
                  <a:t>2</a:t>
                </a: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4677194" y="2190461"/>
                <a:ext cx="365461" cy="36550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500" b="1">
                    <a:solidFill>
                      <a:schemeClr val="tx2"/>
                    </a:solidFill>
                  </a:rPr>
                  <a:t>5</a:t>
                </a: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6735261" y="1887617"/>
                <a:ext cx="366505" cy="365502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500" b="1">
                    <a:solidFill>
                      <a:schemeClr val="tx2"/>
                    </a:solidFill>
                  </a:rPr>
                  <a:t>1</a:t>
                </a:r>
              </a:p>
            </p:txBody>
          </p:sp>
          <p:sp>
            <p:nvSpPr>
              <p:cNvPr id="13344" name="Rectangle 60"/>
              <p:cNvSpPr>
                <a:spLocks noChangeArrowheads="1"/>
              </p:cNvSpPr>
              <p:nvPr/>
            </p:nvSpPr>
            <p:spPr bwMode="auto">
              <a:xfrm>
                <a:off x="5181530" y="1756450"/>
                <a:ext cx="1798857" cy="627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id-ID" altLang="id-ID" sz="1400">
                    <a:solidFill>
                      <a:schemeClr val="bg1"/>
                    </a:solidFill>
                  </a:rPr>
                  <a:t>Meningkatnya kualitas pembelajaran dan kemahasiswaan Pendidikan Tinggi</a:t>
                </a:r>
                <a:endParaRPr lang="en-US" altLang="id-ID" sz="14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321" name="Rectangle 70"/>
            <p:cNvSpPr>
              <a:spLocks noChangeArrowheads="1"/>
            </p:cNvSpPr>
            <p:nvPr/>
          </p:nvSpPr>
          <p:spPr bwMode="auto">
            <a:xfrm>
              <a:off x="6381761" y="2499105"/>
              <a:ext cx="1357321" cy="523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>
                  <a:solidFill>
                    <a:schemeClr val="bg1"/>
                  </a:solidFill>
                </a:rPr>
                <a:t>Meningkatnya </a:t>
              </a:r>
              <a:endParaRPr lang="en-US" altLang="id-ID" sz="1400">
                <a:solidFill>
                  <a:schemeClr val="bg1"/>
                </a:solidFill>
              </a:endParaRPr>
            </a:p>
          </p:txBody>
        </p:sp>
        <p:sp>
          <p:nvSpPr>
            <p:cNvPr id="13322" name="Rectangle 71"/>
            <p:cNvSpPr>
              <a:spLocks noChangeArrowheads="1"/>
            </p:cNvSpPr>
            <p:nvPr/>
          </p:nvSpPr>
          <p:spPr bwMode="auto">
            <a:xfrm>
              <a:off x="6472249" y="2700290"/>
              <a:ext cx="135732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>
                  <a:solidFill>
                    <a:schemeClr val="bg1"/>
                  </a:solidFill>
                </a:rPr>
                <a:t>Kualitas </a:t>
              </a:r>
              <a:endParaRPr lang="en-US" altLang="id-ID" sz="1400">
                <a:solidFill>
                  <a:schemeClr val="bg1"/>
                </a:solidFill>
              </a:endParaRPr>
            </a:p>
          </p:txBody>
        </p:sp>
        <p:sp>
          <p:nvSpPr>
            <p:cNvPr id="13323" name="Rectangle 72"/>
            <p:cNvSpPr>
              <a:spLocks noChangeArrowheads="1"/>
            </p:cNvSpPr>
            <p:nvPr/>
          </p:nvSpPr>
          <p:spPr bwMode="auto">
            <a:xfrm>
              <a:off x="6581787" y="2895554"/>
              <a:ext cx="1357321" cy="523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>
                  <a:solidFill>
                    <a:schemeClr val="bg1"/>
                  </a:solidFill>
                </a:rPr>
                <a:t>kelembagaan</a:t>
              </a:r>
              <a:endParaRPr lang="en-US" altLang="id-ID" sz="1400">
                <a:solidFill>
                  <a:schemeClr val="bg1"/>
                </a:solidFill>
              </a:endParaRPr>
            </a:p>
          </p:txBody>
        </p:sp>
        <p:sp>
          <p:nvSpPr>
            <p:cNvPr id="13324" name="Rectangle 73"/>
            <p:cNvSpPr>
              <a:spLocks noChangeArrowheads="1"/>
            </p:cNvSpPr>
            <p:nvPr/>
          </p:nvSpPr>
          <p:spPr bwMode="auto">
            <a:xfrm>
              <a:off x="6667513" y="3086055"/>
              <a:ext cx="135732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>
                  <a:solidFill>
                    <a:schemeClr val="bg1"/>
                  </a:solidFill>
                </a:rPr>
                <a:t>Iptek dan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>
                  <a:solidFill>
                    <a:schemeClr val="bg1"/>
                  </a:solidFill>
                </a:rPr>
                <a:t>Dikti</a:t>
              </a:r>
              <a:endParaRPr lang="en-US" altLang="id-ID" sz="1400">
                <a:solidFill>
                  <a:schemeClr val="bg1"/>
                </a:solidFill>
              </a:endParaRPr>
            </a:p>
          </p:txBody>
        </p:sp>
        <p:grpSp>
          <p:nvGrpSpPr>
            <p:cNvPr id="13325" name="Group 79"/>
            <p:cNvGrpSpPr>
              <a:grpSpLocks/>
            </p:cNvGrpSpPr>
            <p:nvPr/>
          </p:nvGrpSpPr>
          <p:grpSpPr bwMode="auto">
            <a:xfrm>
              <a:off x="5072063" y="5248288"/>
              <a:ext cx="2471755" cy="1144198"/>
              <a:chOff x="5024438" y="5286388"/>
              <a:chExt cx="2471755" cy="1144198"/>
            </a:xfrm>
          </p:grpSpPr>
          <p:sp>
            <p:nvSpPr>
              <p:cNvPr id="13334" name="Rectangle 75"/>
              <p:cNvSpPr>
                <a:spLocks noChangeArrowheads="1"/>
              </p:cNvSpPr>
              <p:nvPr/>
            </p:nvSpPr>
            <p:spPr bwMode="auto">
              <a:xfrm>
                <a:off x="6138873" y="5286388"/>
                <a:ext cx="1357320" cy="523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id-ID" altLang="id-ID" sz="1400"/>
                  <a:t>Meningkatnya</a:t>
                </a:r>
                <a:endParaRPr lang="en-US" altLang="id-ID" sz="1400"/>
              </a:p>
            </p:txBody>
          </p:sp>
          <p:sp>
            <p:nvSpPr>
              <p:cNvPr id="13335" name="Rectangle 76"/>
              <p:cNvSpPr>
                <a:spLocks noChangeArrowheads="1"/>
              </p:cNvSpPr>
              <p:nvPr/>
            </p:nvSpPr>
            <p:spPr bwMode="auto">
              <a:xfrm>
                <a:off x="5767393" y="5497727"/>
                <a:ext cx="1643073" cy="523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id-ID" altLang="id-ID" sz="1400"/>
                  <a:t>Relevansi, kualitas</a:t>
                </a:r>
                <a:endParaRPr lang="en-US" altLang="id-ID" sz="1400"/>
              </a:p>
            </p:txBody>
          </p:sp>
          <p:sp>
            <p:nvSpPr>
              <p:cNvPr id="13336" name="Rectangle 77"/>
              <p:cNvSpPr>
                <a:spLocks noChangeArrowheads="1"/>
              </p:cNvSpPr>
              <p:nvPr/>
            </p:nvSpPr>
            <p:spPr bwMode="auto">
              <a:xfrm>
                <a:off x="5262564" y="5702516"/>
                <a:ext cx="2000264" cy="523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id-ID" altLang="id-ID" sz="1400"/>
                  <a:t>dan kuantitas Sumber</a:t>
                </a:r>
                <a:endParaRPr lang="en-US" altLang="id-ID" sz="1400"/>
              </a:p>
            </p:txBody>
          </p:sp>
          <p:sp>
            <p:nvSpPr>
              <p:cNvPr id="13337" name="Rectangle 78"/>
              <p:cNvSpPr>
                <a:spLocks noChangeArrowheads="1"/>
              </p:cNvSpPr>
              <p:nvPr/>
            </p:nvSpPr>
            <p:spPr bwMode="auto">
              <a:xfrm>
                <a:off x="5024438" y="5907305"/>
                <a:ext cx="2000264" cy="523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id-ID" altLang="id-ID" sz="1400"/>
                  <a:t>Daya Iptek dan Dikti</a:t>
                </a:r>
                <a:endParaRPr lang="en-US" altLang="id-ID" sz="1400"/>
              </a:p>
            </p:txBody>
          </p:sp>
        </p:grpSp>
        <p:sp>
          <p:nvSpPr>
            <p:cNvPr id="13326" name="Rectangle 81"/>
            <p:cNvSpPr>
              <a:spLocks noChangeArrowheads="1"/>
            </p:cNvSpPr>
            <p:nvPr/>
          </p:nvSpPr>
          <p:spPr bwMode="auto">
            <a:xfrm>
              <a:off x="2486008" y="5286388"/>
              <a:ext cx="1357321" cy="523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/>
                <a:t>Meningkatnya</a:t>
              </a:r>
              <a:endParaRPr lang="en-US" altLang="id-ID" sz="1400"/>
            </a:p>
          </p:txBody>
        </p:sp>
        <p:sp>
          <p:nvSpPr>
            <p:cNvPr id="13327" name="Rectangle 82"/>
            <p:cNvSpPr>
              <a:spLocks noChangeArrowheads="1"/>
            </p:cNvSpPr>
            <p:nvPr/>
          </p:nvSpPr>
          <p:spPr bwMode="auto">
            <a:xfrm>
              <a:off x="2557446" y="5491177"/>
              <a:ext cx="164307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/>
                <a:t>Relevansi dan</a:t>
              </a:r>
              <a:endParaRPr lang="en-US" altLang="id-ID" sz="1400"/>
            </a:p>
          </p:txBody>
        </p:sp>
        <p:sp>
          <p:nvSpPr>
            <p:cNvPr id="13328" name="Rectangle 83"/>
            <p:cNvSpPr>
              <a:spLocks noChangeArrowheads="1"/>
            </p:cNvSpPr>
            <p:nvPr/>
          </p:nvSpPr>
          <p:spPr bwMode="auto">
            <a:xfrm>
              <a:off x="2557446" y="5672153"/>
              <a:ext cx="200026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/>
                <a:t>produktivitas</a:t>
              </a:r>
              <a:endParaRPr lang="en-US" altLang="id-ID" sz="1400"/>
            </a:p>
          </p:txBody>
        </p:sp>
        <p:sp>
          <p:nvSpPr>
            <p:cNvPr id="13329" name="Rectangle 84"/>
            <p:cNvSpPr>
              <a:spLocks noChangeArrowheads="1"/>
            </p:cNvSpPr>
            <p:nvPr/>
          </p:nvSpPr>
          <p:spPr bwMode="auto">
            <a:xfrm>
              <a:off x="2881299" y="5857892"/>
              <a:ext cx="2357454" cy="523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/>
                <a:t>Riset dan Pengembangan</a:t>
              </a:r>
              <a:endParaRPr lang="en-US" altLang="id-ID" sz="1400"/>
            </a:p>
          </p:txBody>
        </p:sp>
        <p:sp>
          <p:nvSpPr>
            <p:cNvPr id="13330" name="Rectangle 85"/>
            <p:cNvSpPr>
              <a:spLocks noChangeArrowheads="1"/>
            </p:cNvSpPr>
            <p:nvPr/>
          </p:nvSpPr>
          <p:spPr bwMode="auto">
            <a:xfrm>
              <a:off x="2209781" y="2495544"/>
              <a:ext cx="1357321" cy="523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>
                  <a:solidFill>
                    <a:schemeClr val="bg1"/>
                  </a:solidFill>
                </a:rPr>
                <a:t>Menguatnya</a:t>
              </a:r>
              <a:endParaRPr lang="en-US" altLang="id-ID" sz="1400">
                <a:solidFill>
                  <a:schemeClr val="bg1"/>
                </a:solidFill>
              </a:endParaRPr>
            </a:p>
          </p:txBody>
        </p:sp>
        <p:sp>
          <p:nvSpPr>
            <p:cNvPr id="13331" name="Rectangle 86"/>
            <p:cNvSpPr>
              <a:spLocks noChangeArrowheads="1"/>
            </p:cNvSpPr>
            <p:nvPr/>
          </p:nvSpPr>
          <p:spPr bwMode="auto">
            <a:xfrm>
              <a:off x="2024042" y="2696729"/>
              <a:ext cx="135732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>
                  <a:solidFill>
                    <a:schemeClr val="bg1"/>
                  </a:solidFill>
                </a:rPr>
                <a:t>Kapasitas</a:t>
              </a:r>
              <a:endParaRPr lang="en-US" altLang="id-ID" sz="1400">
                <a:solidFill>
                  <a:schemeClr val="bg1"/>
                </a:solidFill>
              </a:endParaRPr>
            </a:p>
          </p:txBody>
        </p:sp>
        <p:sp>
          <p:nvSpPr>
            <p:cNvPr id="13332" name="Rectangle 87"/>
            <p:cNvSpPr>
              <a:spLocks noChangeArrowheads="1"/>
            </p:cNvSpPr>
            <p:nvPr/>
          </p:nvSpPr>
          <p:spPr bwMode="auto">
            <a:xfrm>
              <a:off x="2024043" y="2891993"/>
              <a:ext cx="135732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1400">
                  <a:solidFill>
                    <a:schemeClr val="bg1"/>
                  </a:solidFill>
                </a:rPr>
                <a:t>Inovasi</a:t>
              </a:r>
              <a:endParaRPr lang="en-US" altLang="id-ID" sz="1400">
                <a:solidFill>
                  <a:schemeClr val="bg1"/>
                </a:solidFill>
              </a:endParaRPr>
            </a:p>
          </p:txBody>
        </p:sp>
        <p:sp>
          <p:nvSpPr>
            <p:cNvPr id="13333" name="Rectangle 34"/>
            <p:cNvSpPr>
              <a:spLocks noChangeArrowheads="1"/>
            </p:cNvSpPr>
            <p:nvPr/>
          </p:nvSpPr>
          <p:spPr bwMode="auto">
            <a:xfrm>
              <a:off x="3440113" y="2500306"/>
              <a:ext cx="3116261" cy="4093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2000">
                  <a:solidFill>
                    <a:srgbClr val="002060"/>
                  </a:solidFill>
                  <a:latin typeface="Century Gothic" panose="020B0502020202020204" pitchFamily="34" charset="0"/>
                </a:rPr>
                <a:t>Meningkatnya relevansi, kuantitas dan kualitas sumber daya manusia berpendidikan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id-ID" altLang="id-ID" sz="2000">
                  <a:solidFill>
                    <a:srgbClr val="002060"/>
                  </a:solidFill>
                  <a:latin typeface="Century Gothic" panose="020B0502020202020204" pitchFamily="34" charset="0"/>
                </a:rPr>
                <a:t>tinggi, serta kemampuan Iptek dan inovasi untuk keunggulan daya saing bangsa</a:t>
              </a:r>
            </a:p>
          </p:txBody>
        </p:sp>
      </p:grpSp>
      <p:pic>
        <p:nvPicPr>
          <p:cNvPr id="13318" name="Picture 23" descr="LOGO RISTEKDIKTI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176" y="60344"/>
            <a:ext cx="469106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7764404" y="232439"/>
            <a:ext cx="628649" cy="767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E166A5A-5107-48F5-8679-6CF1DB8DE0B5}" type="slidenum">
              <a:rPr lang="id-ID" altLang="en-US" sz="18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id-ID" alt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124618" y="6327991"/>
            <a:ext cx="315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Courtesy, </a:t>
            </a:r>
            <a:r>
              <a:rPr lang="en-US" dirty="0" err="1" smtClean="0"/>
              <a:t>Karoren</a:t>
            </a:r>
            <a:r>
              <a:rPr lang="en-US" dirty="0" smtClean="0"/>
              <a:t> </a:t>
            </a:r>
            <a:r>
              <a:rPr lang="en-US" dirty="0" err="1" smtClean="0"/>
              <a:t>Kemristekdikti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8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8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Prioritas</a:t>
            </a:r>
            <a:r>
              <a:rPr lang="en-US" sz="44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Sasaran</a:t>
            </a:r>
            <a:r>
              <a:rPr lang="en-US" sz="44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Strategis</a:t>
            </a:r>
            <a:r>
              <a:rPr lang="en-US" sz="44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Dikti</a:t>
            </a:r>
            <a:endParaRPr lang="en-US" sz="4400" b="1" dirty="0">
              <a:solidFill>
                <a:schemeClr val="bg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447800" y="12954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2400" b="1">
                <a:solidFill>
                  <a:srgbClr val="C00000"/>
                </a:solidFill>
              </a:rPr>
              <a:t>2010-2014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6400800" y="13716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2400" b="1">
                <a:solidFill>
                  <a:srgbClr val="C00000"/>
                </a:solidFill>
              </a:rPr>
              <a:t>2015-2019</a:t>
            </a:r>
          </a:p>
        </p:txBody>
      </p:sp>
      <p:sp>
        <p:nvSpPr>
          <p:cNvPr id="28" name="Freeform 27"/>
          <p:cNvSpPr/>
          <p:nvPr/>
        </p:nvSpPr>
        <p:spPr>
          <a:xfrm>
            <a:off x="141288" y="1909763"/>
            <a:ext cx="4078287" cy="628650"/>
          </a:xfrm>
          <a:custGeom>
            <a:avLst/>
            <a:gdLst>
              <a:gd name="connsiteX0" fmla="*/ 0 w 4419600"/>
              <a:gd name="connsiteY0" fmla="*/ 628952 h 628952"/>
              <a:gd name="connsiteX1" fmla="*/ 315684 w 4419600"/>
              <a:gd name="connsiteY1" fmla="*/ 0 h 628952"/>
              <a:gd name="connsiteX2" fmla="*/ 4103916 w 4419600"/>
              <a:gd name="connsiteY2" fmla="*/ 0 h 628952"/>
              <a:gd name="connsiteX3" fmla="*/ 4419600 w 4419600"/>
              <a:gd name="connsiteY3" fmla="*/ 628952 h 628952"/>
              <a:gd name="connsiteX4" fmla="*/ 0 w 4419600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9600" h="628952">
                <a:moveTo>
                  <a:pt x="4419600" y="1"/>
                </a:moveTo>
                <a:lnTo>
                  <a:pt x="4103916" y="628951"/>
                </a:lnTo>
                <a:lnTo>
                  <a:pt x="315684" y="628951"/>
                </a:lnTo>
                <a:lnTo>
                  <a:pt x="0" y="1"/>
                </a:lnTo>
                <a:lnTo>
                  <a:pt x="4419600" y="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6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98829" tIns="25401" rIns="798831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/>
              <a:t> AKSES</a:t>
            </a:r>
          </a:p>
        </p:txBody>
      </p:sp>
      <p:sp>
        <p:nvSpPr>
          <p:cNvPr id="29" name="Freeform 28"/>
          <p:cNvSpPr/>
          <p:nvPr/>
        </p:nvSpPr>
        <p:spPr>
          <a:xfrm>
            <a:off x="431800" y="2538413"/>
            <a:ext cx="3497263" cy="628650"/>
          </a:xfrm>
          <a:custGeom>
            <a:avLst/>
            <a:gdLst>
              <a:gd name="connsiteX0" fmla="*/ 0 w 3788228"/>
              <a:gd name="connsiteY0" fmla="*/ 628952 h 628952"/>
              <a:gd name="connsiteX1" fmla="*/ 315684 w 3788228"/>
              <a:gd name="connsiteY1" fmla="*/ 0 h 628952"/>
              <a:gd name="connsiteX2" fmla="*/ 3472544 w 3788228"/>
              <a:gd name="connsiteY2" fmla="*/ 0 h 628952"/>
              <a:gd name="connsiteX3" fmla="*/ 3788228 w 3788228"/>
              <a:gd name="connsiteY3" fmla="*/ 628952 h 628952"/>
              <a:gd name="connsiteX4" fmla="*/ 0 w 3788228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8228" h="628952">
                <a:moveTo>
                  <a:pt x="3788228" y="1"/>
                </a:moveTo>
                <a:lnTo>
                  <a:pt x="3472544" y="628951"/>
                </a:lnTo>
                <a:lnTo>
                  <a:pt x="315684" y="628951"/>
                </a:lnTo>
                <a:lnTo>
                  <a:pt x="0" y="1"/>
                </a:lnTo>
                <a:lnTo>
                  <a:pt x="3788228" y="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shade val="50000"/>
              <a:hueOff val="-131913"/>
              <a:satOff val="8794"/>
              <a:lumOff val="11481"/>
              <a:alphaOff val="0"/>
            </a:schemeClr>
          </a:fillRef>
          <a:effectRef idx="2">
            <a:schemeClr val="accent6">
              <a:shade val="50000"/>
              <a:hueOff val="-131913"/>
              <a:satOff val="8794"/>
              <a:lumOff val="11481"/>
              <a:alphaOff val="0"/>
            </a:schemeClr>
          </a:effectRef>
          <a:fontRef idx="minor">
            <a:schemeClr val="lt1"/>
          </a:fontRef>
        </p:style>
        <p:txBody>
          <a:bodyPr lIns="688340" tIns="25401" rIns="688340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/>
              <a:t> MUTU</a:t>
            </a:r>
          </a:p>
        </p:txBody>
      </p:sp>
      <p:sp>
        <p:nvSpPr>
          <p:cNvPr id="30" name="Freeform 29"/>
          <p:cNvSpPr/>
          <p:nvPr/>
        </p:nvSpPr>
        <p:spPr>
          <a:xfrm>
            <a:off x="723900" y="3167063"/>
            <a:ext cx="2913063" cy="628650"/>
          </a:xfrm>
          <a:custGeom>
            <a:avLst/>
            <a:gdLst>
              <a:gd name="connsiteX0" fmla="*/ 0 w 3156857"/>
              <a:gd name="connsiteY0" fmla="*/ 628952 h 628952"/>
              <a:gd name="connsiteX1" fmla="*/ 315684 w 3156857"/>
              <a:gd name="connsiteY1" fmla="*/ 0 h 628952"/>
              <a:gd name="connsiteX2" fmla="*/ 2841173 w 3156857"/>
              <a:gd name="connsiteY2" fmla="*/ 0 h 628952"/>
              <a:gd name="connsiteX3" fmla="*/ 3156857 w 3156857"/>
              <a:gd name="connsiteY3" fmla="*/ 628952 h 628952"/>
              <a:gd name="connsiteX4" fmla="*/ 0 w 3156857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6857" h="628952">
                <a:moveTo>
                  <a:pt x="3156857" y="1"/>
                </a:moveTo>
                <a:lnTo>
                  <a:pt x="2841173" y="628951"/>
                </a:lnTo>
                <a:lnTo>
                  <a:pt x="315684" y="628951"/>
                </a:lnTo>
                <a:lnTo>
                  <a:pt x="0" y="1"/>
                </a:lnTo>
                <a:lnTo>
                  <a:pt x="3156857" y="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shade val="50000"/>
              <a:hueOff val="-263825"/>
              <a:satOff val="17589"/>
              <a:lumOff val="22963"/>
              <a:alphaOff val="0"/>
            </a:schemeClr>
          </a:fillRef>
          <a:effectRef idx="2">
            <a:schemeClr val="accent6">
              <a:shade val="50000"/>
              <a:hueOff val="-263825"/>
              <a:satOff val="17589"/>
              <a:lumOff val="22963"/>
              <a:alphaOff val="0"/>
            </a:schemeClr>
          </a:effectRef>
          <a:fontRef idx="minor">
            <a:schemeClr val="lt1"/>
          </a:fontRef>
        </p:style>
        <p:txBody>
          <a:bodyPr lIns="577850" tIns="25400" rIns="577850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/>
              <a:t> RELEVANSI</a:t>
            </a:r>
          </a:p>
        </p:txBody>
      </p:sp>
      <p:sp>
        <p:nvSpPr>
          <p:cNvPr id="31" name="Freeform 30"/>
          <p:cNvSpPr/>
          <p:nvPr/>
        </p:nvSpPr>
        <p:spPr>
          <a:xfrm>
            <a:off x="1014413" y="3795713"/>
            <a:ext cx="2332037" cy="630237"/>
          </a:xfrm>
          <a:custGeom>
            <a:avLst/>
            <a:gdLst>
              <a:gd name="connsiteX0" fmla="*/ 0 w 2525485"/>
              <a:gd name="connsiteY0" fmla="*/ 628952 h 628952"/>
              <a:gd name="connsiteX1" fmla="*/ 315684 w 2525485"/>
              <a:gd name="connsiteY1" fmla="*/ 0 h 628952"/>
              <a:gd name="connsiteX2" fmla="*/ 2209801 w 2525485"/>
              <a:gd name="connsiteY2" fmla="*/ 0 h 628952"/>
              <a:gd name="connsiteX3" fmla="*/ 2525485 w 2525485"/>
              <a:gd name="connsiteY3" fmla="*/ 628952 h 628952"/>
              <a:gd name="connsiteX4" fmla="*/ 0 w 2525485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5485" h="628952">
                <a:moveTo>
                  <a:pt x="2525485" y="1"/>
                </a:moveTo>
                <a:lnTo>
                  <a:pt x="2209801" y="628951"/>
                </a:lnTo>
                <a:lnTo>
                  <a:pt x="315684" y="628951"/>
                </a:lnTo>
                <a:lnTo>
                  <a:pt x="0" y="1"/>
                </a:lnTo>
                <a:lnTo>
                  <a:pt x="2525485" y="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shade val="50000"/>
              <a:hueOff val="-395738"/>
              <a:satOff val="26383"/>
              <a:lumOff val="34444"/>
              <a:alphaOff val="0"/>
            </a:schemeClr>
          </a:fillRef>
          <a:effectRef idx="2">
            <a:schemeClr val="accent6">
              <a:shade val="50000"/>
              <a:hueOff val="-395738"/>
              <a:satOff val="26383"/>
              <a:lumOff val="34444"/>
              <a:alphaOff val="0"/>
            </a:schemeClr>
          </a:effectRef>
          <a:fontRef idx="minor">
            <a:schemeClr val="lt1"/>
          </a:fontRef>
        </p:style>
        <p:txBody>
          <a:bodyPr lIns="467361" tIns="25400" rIns="467360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>
                <a:solidFill>
                  <a:schemeClr val="tx1"/>
                </a:solidFill>
              </a:rPr>
              <a:t>DAYA SAING</a:t>
            </a:r>
          </a:p>
        </p:txBody>
      </p:sp>
      <p:sp>
        <p:nvSpPr>
          <p:cNvPr id="32" name="Freeform 31"/>
          <p:cNvSpPr/>
          <p:nvPr/>
        </p:nvSpPr>
        <p:spPr>
          <a:xfrm>
            <a:off x="1306513" y="4425950"/>
            <a:ext cx="1747837" cy="628650"/>
          </a:xfrm>
          <a:custGeom>
            <a:avLst/>
            <a:gdLst>
              <a:gd name="connsiteX0" fmla="*/ 0 w 1894114"/>
              <a:gd name="connsiteY0" fmla="*/ 628952 h 628952"/>
              <a:gd name="connsiteX1" fmla="*/ 315684 w 1894114"/>
              <a:gd name="connsiteY1" fmla="*/ 0 h 628952"/>
              <a:gd name="connsiteX2" fmla="*/ 1578430 w 1894114"/>
              <a:gd name="connsiteY2" fmla="*/ 0 h 628952"/>
              <a:gd name="connsiteX3" fmla="*/ 1894114 w 1894114"/>
              <a:gd name="connsiteY3" fmla="*/ 628952 h 628952"/>
              <a:gd name="connsiteX4" fmla="*/ 0 w 1894114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114" h="628952">
                <a:moveTo>
                  <a:pt x="1894114" y="1"/>
                </a:moveTo>
                <a:lnTo>
                  <a:pt x="1578430" y="628951"/>
                </a:lnTo>
                <a:lnTo>
                  <a:pt x="315684" y="628951"/>
                </a:lnTo>
                <a:lnTo>
                  <a:pt x="0" y="1"/>
                </a:lnTo>
                <a:lnTo>
                  <a:pt x="1894114" y="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shade val="50000"/>
              <a:hueOff val="-395738"/>
              <a:satOff val="26383"/>
              <a:lumOff val="34444"/>
              <a:alphaOff val="0"/>
            </a:schemeClr>
          </a:fillRef>
          <a:effectRef idx="2">
            <a:schemeClr val="accent6">
              <a:shade val="50000"/>
              <a:hueOff val="-395738"/>
              <a:satOff val="26383"/>
              <a:lumOff val="34444"/>
              <a:alphaOff val="0"/>
            </a:schemeClr>
          </a:effectRef>
          <a:fontRef idx="minor">
            <a:schemeClr val="lt1"/>
          </a:fontRef>
        </p:style>
        <p:txBody>
          <a:bodyPr lIns="356871" tIns="25400" rIns="356870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>
                <a:solidFill>
                  <a:schemeClr val="tx1"/>
                </a:solidFill>
              </a:rPr>
              <a:t>TATA KELOLA</a:t>
            </a:r>
          </a:p>
        </p:txBody>
      </p:sp>
      <p:sp>
        <p:nvSpPr>
          <p:cNvPr id="36" name="Freeform 35"/>
          <p:cNvSpPr/>
          <p:nvPr/>
        </p:nvSpPr>
        <p:spPr>
          <a:xfrm>
            <a:off x="4853354" y="1931588"/>
            <a:ext cx="4220308" cy="628954"/>
          </a:xfrm>
          <a:custGeom>
            <a:avLst/>
            <a:gdLst>
              <a:gd name="connsiteX0" fmla="*/ 0 w 4572000"/>
              <a:gd name="connsiteY0" fmla="*/ 628952 h 628952"/>
              <a:gd name="connsiteX1" fmla="*/ 326571 w 4572000"/>
              <a:gd name="connsiteY1" fmla="*/ 0 h 628952"/>
              <a:gd name="connsiteX2" fmla="*/ 4245429 w 4572000"/>
              <a:gd name="connsiteY2" fmla="*/ 0 h 628952"/>
              <a:gd name="connsiteX3" fmla="*/ 4572000 w 4572000"/>
              <a:gd name="connsiteY3" fmla="*/ 628952 h 628952"/>
              <a:gd name="connsiteX4" fmla="*/ 0 w 4572000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628952">
                <a:moveTo>
                  <a:pt x="4572000" y="1"/>
                </a:moveTo>
                <a:lnTo>
                  <a:pt x="4245429" y="628951"/>
                </a:lnTo>
                <a:lnTo>
                  <a:pt x="326571" y="628951"/>
                </a:lnTo>
                <a:lnTo>
                  <a:pt x="0" y="1"/>
                </a:lnTo>
                <a:lnTo>
                  <a:pt x="4572000" y="1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25499" tIns="25401" rIns="825501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/>
              <a:t> MUTU</a:t>
            </a:r>
          </a:p>
        </p:txBody>
      </p:sp>
      <p:sp>
        <p:nvSpPr>
          <p:cNvPr id="37" name="Freeform 36"/>
          <p:cNvSpPr/>
          <p:nvPr/>
        </p:nvSpPr>
        <p:spPr>
          <a:xfrm>
            <a:off x="5154805" y="2560540"/>
            <a:ext cx="3617406" cy="628954"/>
          </a:xfrm>
          <a:custGeom>
            <a:avLst/>
            <a:gdLst>
              <a:gd name="connsiteX0" fmla="*/ 0 w 3918857"/>
              <a:gd name="connsiteY0" fmla="*/ 628952 h 628952"/>
              <a:gd name="connsiteX1" fmla="*/ 326571 w 3918857"/>
              <a:gd name="connsiteY1" fmla="*/ 0 h 628952"/>
              <a:gd name="connsiteX2" fmla="*/ 3592286 w 3918857"/>
              <a:gd name="connsiteY2" fmla="*/ 0 h 628952"/>
              <a:gd name="connsiteX3" fmla="*/ 3918857 w 3918857"/>
              <a:gd name="connsiteY3" fmla="*/ 628952 h 628952"/>
              <a:gd name="connsiteX4" fmla="*/ 0 w 3918857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8857" h="628952">
                <a:moveTo>
                  <a:pt x="3918857" y="1"/>
                </a:moveTo>
                <a:lnTo>
                  <a:pt x="3592286" y="628951"/>
                </a:lnTo>
                <a:lnTo>
                  <a:pt x="326571" y="628951"/>
                </a:lnTo>
                <a:lnTo>
                  <a:pt x="0" y="1"/>
                </a:lnTo>
                <a:lnTo>
                  <a:pt x="3918857" y="1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103268"/>
              <a:satOff val="-2160"/>
              <a:lumOff val="12018"/>
              <a:alphaOff val="0"/>
            </a:schemeClr>
          </a:fillRef>
          <a:effectRef idx="2">
            <a:schemeClr val="accent1">
              <a:shade val="50000"/>
              <a:hueOff val="103268"/>
              <a:satOff val="-2160"/>
              <a:lumOff val="12018"/>
              <a:alphaOff val="0"/>
            </a:schemeClr>
          </a:effectRef>
          <a:fontRef idx="minor">
            <a:schemeClr val="lt1"/>
          </a:fontRef>
        </p:style>
        <p:txBody>
          <a:bodyPr lIns="711200" tIns="25401" rIns="711200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/>
              <a:t> RELEVANSI</a:t>
            </a:r>
          </a:p>
        </p:txBody>
      </p:sp>
      <p:sp>
        <p:nvSpPr>
          <p:cNvPr id="38" name="Freeform 37"/>
          <p:cNvSpPr/>
          <p:nvPr/>
        </p:nvSpPr>
        <p:spPr>
          <a:xfrm>
            <a:off x="5456254" y="3189493"/>
            <a:ext cx="3014505" cy="628953"/>
          </a:xfrm>
          <a:custGeom>
            <a:avLst/>
            <a:gdLst>
              <a:gd name="connsiteX0" fmla="*/ 0 w 3265714"/>
              <a:gd name="connsiteY0" fmla="*/ 628952 h 628952"/>
              <a:gd name="connsiteX1" fmla="*/ 326571 w 3265714"/>
              <a:gd name="connsiteY1" fmla="*/ 0 h 628952"/>
              <a:gd name="connsiteX2" fmla="*/ 2939143 w 3265714"/>
              <a:gd name="connsiteY2" fmla="*/ 0 h 628952"/>
              <a:gd name="connsiteX3" fmla="*/ 3265714 w 3265714"/>
              <a:gd name="connsiteY3" fmla="*/ 628952 h 628952"/>
              <a:gd name="connsiteX4" fmla="*/ 0 w 3265714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5714" h="628952">
                <a:moveTo>
                  <a:pt x="3265714" y="1"/>
                </a:moveTo>
                <a:lnTo>
                  <a:pt x="2939143" y="628951"/>
                </a:lnTo>
                <a:lnTo>
                  <a:pt x="326571" y="628951"/>
                </a:lnTo>
                <a:lnTo>
                  <a:pt x="0" y="1"/>
                </a:lnTo>
                <a:lnTo>
                  <a:pt x="3265714" y="1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206536"/>
              <a:satOff val="-4320"/>
              <a:lumOff val="24036"/>
              <a:alphaOff val="0"/>
            </a:schemeClr>
          </a:fillRef>
          <a:effectRef idx="2">
            <a:schemeClr val="accent1">
              <a:shade val="50000"/>
              <a:hueOff val="206536"/>
              <a:satOff val="-4320"/>
              <a:lumOff val="24036"/>
              <a:alphaOff val="0"/>
            </a:schemeClr>
          </a:effectRef>
          <a:fontRef idx="minor">
            <a:schemeClr val="lt1"/>
          </a:fontRef>
        </p:style>
        <p:txBody>
          <a:bodyPr lIns="596900" tIns="25400" rIns="596900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/>
              <a:t> AKSES</a:t>
            </a:r>
          </a:p>
        </p:txBody>
      </p:sp>
      <p:sp>
        <p:nvSpPr>
          <p:cNvPr id="39" name="Freeform 38"/>
          <p:cNvSpPr/>
          <p:nvPr/>
        </p:nvSpPr>
        <p:spPr>
          <a:xfrm>
            <a:off x="5757704" y="3818447"/>
            <a:ext cx="2411605" cy="628953"/>
          </a:xfrm>
          <a:custGeom>
            <a:avLst/>
            <a:gdLst>
              <a:gd name="connsiteX0" fmla="*/ 0 w 2612571"/>
              <a:gd name="connsiteY0" fmla="*/ 628952 h 628952"/>
              <a:gd name="connsiteX1" fmla="*/ 326571 w 2612571"/>
              <a:gd name="connsiteY1" fmla="*/ 0 h 628952"/>
              <a:gd name="connsiteX2" fmla="*/ 2286000 w 2612571"/>
              <a:gd name="connsiteY2" fmla="*/ 0 h 628952"/>
              <a:gd name="connsiteX3" fmla="*/ 2612571 w 2612571"/>
              <a:gd name="connsiteY3" fmla="*/ 628952 h 628952"/>
              <a:gd name="connsiteX4" fmla="*/ 0 w 2612571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2571" h="628952">
                <a:moveTo>
                  <a:pt x="2612571" y="1"/>
                </a:moveTo>
                <a:lnTo>
                  <a:pt x="2286000" y="628951"/>
                </a:lnTo>
                <a:lnTo>
                  <a:pt x="326571" y="628951"/>
                </a:lnTo>
                <a:lnTo>
                  <a:pt x="0" y="1"/>
                </a:lnTo>
                <a:lnTo>
                  <a:pt x="2612571" y="1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309803"/>
              <a:satOff val="-6480"/>
              <a:lumOff val="36054"/>
              <a:alphaOff val="0"/>
            </a:schemeClr>
          </a:fillRef>
          <a:effectRef idx="2">
            <a:schemeClr val="accent1">
              <a:shade val="50000"/>
              <a:hueOff val="309803"/>
              <a:satOff val="-6480"/>
              <a:lumOff val="36054"/>
              <a:alphaOff val="0"/>
            </a:schemeClr>
          </a:effectRef>
          <a:fontRef idx="minor">
            <a:schemeClr val="lt1"/>
          </a:fontRef>
        </p:style>
        <p:txBody>
          <a:bodyPr lIns="482601" tIns="25400" rIns="482600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>
                <a:solidFill>
                  <a:schemeClr val="tx1"/>
                </a:solidFill>
              </a:rPr>
              <a:t>DAYA SAING</a:t>
            </a:r>
          </a:p>
        </p:txBody>
      </p:sp>
      <p:sp>
        <p:nvSpPr>
          <p:cNvPr id="40" name="Freeform 39"/>
          <p:cNvSpPr/>
          <p:nvPr/>
        </p:nvSpPr>
        <p:spPr>
          <a:xfrm>
            <a:off x="6059155" y="4447399"/>
            <a:ext cx="1808704" cy="628953"/>
          </a:xfrm>
          <a:custGeom>
            <a:avLst/>
            <a:gdLst>
              <a:gd name="connsiteX0" fmla="*/ 0 w 1959428"/>
              <a:gd name="connsiteY0" fmla="*/ 628952 h 628952"/>
              <a:gd name="connsiteX1" fmla="*/ 326571 w 1959428"/>
              <a:gd name="connsiteY1" fmla="*/ 0 h 628952"/>
              <a:gd name="connsiteX2" fmla="*/ 1632857 w 1959428"/>
              <a:gd name="connsiteY2" fmla="*/ 0 h 628952"/>
              <a:gd name="connsiteX3" fmla="*/ 1959428 w 1959428"/>
              <a:gd name="connsiteY3" fmla="*/ 628952 h 628952"/>
              <a:gd name="connsiteX4" fmla="*/ 0 w 1959428"/>
              <a:gd name="connsiteY4" fmla="*/ 628952 h 62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9428" h="628952">
                <a:moveTo>
                  <a:pt x="1959428" y="1"/>
                </a:moveTo>
                <a:lnTo>
                  <a:pt x="1632857" y="628951"/>
                </a:lnTo>
                <a:lnTo>
                  <a:pt x="326571" y="628951"/>
                </a:lnTo>
                <a:lnTo>
                  <a:pt x="0" y="1"/>
                </a:lnTo>
                <a:lnTo>
                  <a:pt x="1959428" y="1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309803"/>
              <a:satOff val="-6480"/>
              <a:lumOff val="36054"/>
              <a:alphaOff val="0"/>
            </a:schemeClr>
          </a:fillRef>
          <a:effectRef idx="2">
            <a:schemeClr val="accent1">
              <a:shade val="50000"/>
              <a:hueOff val="309803"/>
              <a:satOff val="-6480"/>
              <a:lumOff val="36054"/>
              <a:alphaOff val="0"/>
            </a:schemeClr>
          </a:effectRef>
          <a:fontRef idx="minor">
            <a:schemeClr val="lt1"/>
          </a:fontRef>
        </p:style>
        <p:txBody>
          <a:bodyPr lIns="368301" tIns="25400" rIns="368300" bIns="25401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sz="2000" b="1" dirty="0">
                <a:solidFill>
                  <a:schemeClr val="tx1"/>
                </a:solidFill>
              </a:rPr>
              <a:t>TATA KELOLA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38200" y="5638800"/>
            <a:ext cx="7772400" cy="8302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Peningkatan</a:t>
            </a:r>
            <a:r>
              <a:rPr lang="en-US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Mutu</a:t>
            </a:r>
            <a:r>
              <a:rPr lang="en-US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Pendidikan</a:t>
            </a:r>
            <a:r>
              <a:rPr lang="en-US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Tinggi</a:t>
            </a:r>
            <a:r>
              <a:rPr lang="en-US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Merupakan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Prioritas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Pertama</a:t>
            </a:r>
            <a:r>
              <a:rPr lang="en-US" sz="2400" dirty="0">
                <a:latin typeface="Arial" charset="0"/>
                <a:cs typeface="Arial" charset="0"/>
              </a:rPr>
              <a:t> Dari </a:t>
            </a:r>
            <a:r>
              <a:rPr lang="en-US" sz="2400" dirty="0" err="1">
                <a:latin typeface="Arial" charset="0"/>
                <a:cs typeface="Arial" charset="0"/>
              </a:rPr>
              <a:t>Rencana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Strategis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Dikti</a:t>
            </a:r>
            <a:r>
              <a:rPr lang="en-US" sz="2400" dirty="0">
                <a:latin typeface="Arial" charset="0"/>
                <a:cs typeface="Arial" charset="0"/>
              </a:rPr>
              <a:t> 2015 - 2019</a:t>
            </a:r>
          </a:p>
        </p:txBody>
      </p:sp>
      <p:sp>
        <p:nvSpPr>
          <p:cNvPr id="45" name="Right Arrow 44"/>
          <p:cNvSpPr/>
          <p:nvPr/>
        </p:nvSpPr>
        <p:spPr>
          <a:xfrm>
            <a:off x="4467225" y="2751138"/>
            <a:ext cx="209550" cy="1697037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F089623-AA9E-4028-A1E4-C6D6892EAB05}" type="slidenum">
              <a:rPr lang="en-US" altLang="id-ID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en-US" altLang="id-ID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67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H="1">
            <a:off x="857250" y="6489700"/>
            <a:ext cx="742950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 rot="5400000">
            <a:off x="1136651" y="6121401"/>
            <a:ext cx="179387" cy="7286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1626">
              <a:defRPr/>
            </a:pPr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125142" y="1341438"/>
            <a:ext cx="6749653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7" name="Rectangle 10"/>
          <p:cNvSpPr>
            <a:spLocks noChangeArrowheads="1"/>
          </p:cNvSpPr>
          <p:nvPr/>
        </p:nvSpPr>
        <p:spPr bwMode="auto">
          <a:xfrm>
            <a:off x="1070968" y="504824"/>
            <a:ext cx="677584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d-ID" altLang="id-ID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Program Kemenristekdikti </a:t>
            </a:r>
            <a:r>
              <a:rPr lang="id-ID" altLang="id-ID" sz="28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2015-2019</a:t>
            </a:r>
            <a:endParaRPr lang="en-US" altLang="id-ID" sz="2800" b="1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en-US" altLang="id-ID" sz="2400" dirty="0">
                <a:solidFill>
                  <a:srgbClr val="0070C0"/>
                </a:solidFill>
                <a:latin typeface="Century Gothic" panose="020B0502020202020204" pitchFamily="34" charset="0"/>
              </a:rPr>
              <a:t>y</a:t>
            </a:r>
            <a:r>
              <a:rPr lang="en-US" altLang="id-ID" sz="24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ang </a:t>
            </a:r>
            <a:r>
              <a:rPr lang="en-US" altLang="id-ID" sz="2400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terkait</a:t>
            </a:r>
            <a:r>
              <a:rPr lang="en-US" altLang="id-ID" sz="24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en-US" altLang="id-ID" sz="2400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dengan</a:t>
            </a:r>
            <a:r>
              <a:rPr lang="en-US" altLang="id-ID" sz="24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en-US" altLang="id-ID" sz="2400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Kerjasama</a:t>
            </a:r>
            <a:r>
              <a:rPr lang="en-US" altLang="id-ID" sz="24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en-US" altLang="id-ID" sz="2400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Nasional</a:t>
            </a:r>
            <a:endParaRPr lang="fi-FI" altLang="id-ID" sz="24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9" y="-9525"/>
            <a:ext cx="39290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73" y="1456532"/>
            <a:ext cx="4393406" cy="511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Box 3"/>
          <p:cNvSpPr txBox="1">
            <a:spLocks noChangeArrowheads="1"/>
          </p:cNvSpPr>
          <p:nvPr/>
        </p:nvSpPr>
        <p:spPr bwMode="auto">
          <a:xfrm>
            <a:off x="1602582" y="1736576"/>
            <a:ext cx="309919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Peningkatan Kualitas Pembelajaran dan Kemahasiswaan Pendidikan Tinggi</a:t>
            </a:r>
          </a:p>
        </p:txBody>
      </p:sp>
      <p:sp>
        <p:nvSpPr>
          <p:cNvPr id="13321" name="TextBox 14"/>
          <p:cNvSpPr txBox="1">
            <a:spLocks noChangeArrowheads="1"/>
          </p:cNvSpPr>
          <p:nvPr/>
        </p:nvSpPr>
        <p:spPr bwMode="auto">
          <a:xfrm>
            <a:off x="1602581" y="2744678"/>
            <a:ext cx="265985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Peningkatan Kualitas Kelembagaan Iptek Dan Dikti</a:t>
            </a:r>
          </a:p>
        </p:txBody>
      </p:sp>
      <p:sp>
        <p:nvSpPr>
          <p:cNvPr id="13322" name="TextBox 15"/>
          <p:cNvSpPr txBox="1">
            <a:spLocks noChangeArrowheads="1"/>
          </p:cNvSpPr>
          <p:nvPr/>
        </p:nvSpPr>
        <p:spPr bwMode="auto">
          <a:xfrm>
            <a:off x="1612107" y="3470951"/>
            <a:ext cx="297745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Peningkatan</a:t>
            </a:r>
            <a:r>
              <a:rPr lang="nn-NO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Relevansi, Kualitas, Dan Kuantitas</a:t>
            </a:r>
            <a:r>
              <a:rPr lang="id-ID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nn-NO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Sumber Daya Iptek Dan Dikti</a:t>
            </a:r>
            <a:endParaRPr lang="id-ID" altLang="id-ID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23" name="TextBox 16"/>
          <p:cNvSpPr txBox="1">
            <a:spLocks noChangeArrowheads="1"/>
          </p:cNvSpPr>
          <p:nvPr/>
        </p:nvSpPr>
        <p:spPr bwMode="auto">
          <a:xfrm>
            <a:off x="1590676" y="4383269"/>
            <a:ext cx="298132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Peningkatan</a:t>
            </a:r>
            <a:r>
              <a:rPr lang="sv-SE" altLang="id-ID" sz="1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Relevansi Dan Produktivitas</a:t>
            </a:r>
          </a:p>
          <a:p>
            <a:pPr eaLnBrk="1" hangingPunct="1"/>
            <a:r>
              <a:rPr lang="sv-SE" altLang="id-ID" sz="1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Riset Dan Pengembangan</a:t>
            </a:r>
            <a:endParaRPr lang="id-ID" altLang="id-ID" sz="14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24" name="TextBox 17"/>
          <p:cNvSpPr txBox="1">
            <a:spLocks noChangeArrowheads="1"/>
          </p:cNvSpPr>
          <p:nvPr/>
        </p:nvSpPr>
        <p:spPr bwMode="auto">
          <a:xfrm>
            <a:off x="1663302" y="5417231"/>
            <a:ext cx="28344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Peningkatan Kapasitas Inovasi</a:t>
            </a:r>
          </a:p>
        </p:txBody>
      </p:sp>
      <p:sp>
        <p:nvSpPr>
          <p:cNvPr id="4" name="Right Arrow 3"/>
          <p:cNvSpPr/>
          <p:nvPr/>
        </p:nvSpPr>
        <p:spPr>
          <a:xfrm>
            <a:off x="4642840" y="1810636"/>
            <a:ext cx="567335" cy="391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59598" y="1435102"/>
            <a:ext cx="3352802" cy="160043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ym typeface="Wingdings" panose="05000000000000000000" pitchFamily="2" charset="2"/>
              </a:rPr>
              <a:t>Bidikmisi</a:t>
            </a:r>
            <a:r>
              <a:rPr lang="en-US" sz="1400" b="1" dirty="0" smtClean="0">
                <a:sym typeface="Wingdings" panose="05000000000000000000" pitchFamily="2" charset="2"/>
              </a:rPr>
              <a:t>, </a:t>
            </a:r>
            <a:r>
              <a:rPr lang="en-US" sz="1400" b="1" dirty="0" err="1" smtClean="0">
                <a:sym typeface="Wingdings" panose="05000000000000000000" pitchFamily="2" charset="2"/>
              </a:rPr>
              <a:t>Afirmasi</a:t>
            </a:r>
            <a:r>
              <a:rPr lang="en-US" sz="1400" b="1" dirty="0" smtClean="0">
                <a:sym typeface="Wingdings" panose="05000000000000000000" pitchFamily="2" charset="2"/>
              </a:rPr>
              <a:t> </a:t>
            </a:r>
            <a:r>
              <a:rPr lang="en-US" sz="1400" b="1" dirty="0" err="1" smtClean="0">
                <a:sym typeface="Wingdings" panose="05000000000000000000" pitchFamily="2" charset="2"/>
              </a:rPr>
              <a:t>Pendidikan</a:t>
            </a:r>
            <a:r>
              <a:rPr lang="en-US" sz="1400" b="1" dirty="0" smtClean="0">
                <a:sym typeface="Wingdings" panose="05000000000000000000" pitchFamily="2" charset="2"/>
              </a:rPr>
              <a:t> </a:t>
            </a:r>
            <a:r>
              <a:rPr lang="en-US" sz="1400" b="1" dirty="0" err="1" smtClean="0">
                <a:sym typeface="Wingdings" panose="05000000000000000000" pitchFamily="2" charset="2"/>
              </a:rPr>
              <a:t>Tinggi</a:t>
            </a:r>
            <a:r>
              <a:rPr lang="en-US" sz="1400" b="1" dirty="0" smtClean="0">
                <a:sym typeface="Wingdings" panose="05000000000000000000" pitchFamily="2" charset="2"/>
              </a:rPr>
              <a:t>, </a:t>
            </a:r>
            <a:r>
              <a:rPr lang="id-ID" sz="1400" b="1" dirty="0"/>
              <a:t>Beasiswa SM3T/PPG/PPGT bagi </a:t>
            </a:r>
            <a:r>
              <a:rPr lang="id-ID" sz="1400" b="1" dirty="0" smtClean="0"/>
              <a:t>Guru</a:t>
            </a:r>
            <a:r>
              <a:rPr lang="en-US" sz="1400" b="1" dirty="0" smtClean="0"/>
              <a:t>, </a:t>
            </a:r>
            <a:r>
              <a:rPr lang="en-US" sz="1400" b="1" dirty="0" smtClean="0">
                <a:sym typeface="Wingdings" panose="05000000000000000000" pitchFamily="2" charset="2"/>
              </a:rPr>
              <a:t>Program </a:t>
            </a:r>
            <a:r>
              <a:rPr lang="en-US" sz="1400" b="1" dirty="0" err="1">
                <a:sym typeface="Wingdings" panose="05000000000000000000" pitchFamily="2" charset="2"/>
              </a:rPr>
              <a:t>Akademik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Bela</a:t>
            </a:r>
            <a:r>
              <a:rPr lang="en-US" sz="1400" b="1" dirty="0">
                <a:sym typeface="Wingdings" panose="05000000000000000000" pitchFamily="2" charset="2"/>
              </a:rPr>
              <a:t> Negara, STOP </a:t>
            </a:r>
            <a:r>
              <a:rPr lang="en-US" sz="1400" b="1" dirty="0" err="1">
                <a:sym typeface="Wingdings" panose="05000000000000000000" pitchFamily="2" charset="2"/>
              </a:rPr>
              <a:t>Narkoba</a:t>
            </a:r>
            <a:r>
              <a:rPr lang="en-US" sz="1400" b="1" dirty="0">
                <a:sym typeface="Wingdings" panose="05000000000000000000" pitchFamily="2" charset="2"/>
              </a:rPr>
              <a:t>, </a:t>
            </a:r>
            <a:r>
              <a:rPr lang="en-US" sz="1400" b="1" dirty="0" err="1">
                <a:sym typeface="Wingdings" panose="05000000000000000000" pitchFamily="2" charset="2"/>
              </a:rPr>
              <a:t>Kreativitas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 smtClean="0">
                <a:sym typeface="Wingdings" panose="05000000000000000000" pitchFamily="2" charset="2"/>
              </a:rPr>
              <a:t>dan</a:t>
            </a:r>
            <a:r>
              <a:rPr lang="en-US" sz="1400" b="1" dirty="0" smtClean="0">
                <a:sym typeface="Wingdings" panose="05000000000000000000" pitchFamily="2" charset="2"/>
              </a:rPr>
              <a:t> </a:t>
            </a:r>
            <a:r>
              <a:rPr lang="en-US" sz="1400" b="1" dirty="0" err="1" smtClean="0">
                <a:sym typeface="Wingdings" panose="05000000000000000000" pitchFamily="2" charset="2"/>
              </a:rPr>
              <a:t>Kewirausahaan</a:t>
            </a:r>
            <a:r>
              <a:rPr lang="en-US" sz="1400" b="1" dirty="0" smtClean="0">
                <a:sym typeface="Wingdings" panose="05000000000000000000" pitchFamily="2" charset="2"/>
              </a:rPr>
              <a:t> </a:t>
            </a:r>
            <a:r>
              <a:rPr lang="en-US" sz="1400" b="1" dirty="0" err="1" smtClean="0">
                <a:sym typeface="Wingdings" panose="05000000000000000000" pitchFamily="2" charset="2"/>
              </a:rPr>
              <a:t>Mahasiswa</a:t>
            </a:r>
            <a:r>
              <a:rPr lang="en-US" sz="1400" b="1" dirty="0" smtClean="0">
                <a:sym typeface="Wingdings" panose="05000000000000000000" pitchFamily="2" charset="2"/>
              </a:rPr>
              <a:t>, </a:t>
            </a:r>
            <a:r>
              <a:rPr lang="en-US" sz="1400" b="1" dirty="0">
                <a:sym typeface="Wingdings" panose="05000000000000000000" pitchFamily="2" charset="2"/>
              </a:rPr>
              <a:t>KS Anti </a:t>
            </a:r>
            <a:r>
              <a:rPr lang="en-US" sz="1400" b="1" dirty="0" err="1">
                <a:sym typeface="Wingdings" panose="05000000000000000000" pitchFamily="2" charset="2"/>
              </a:rPr>
              <a:t>Radikalisme</a:t>
            </a:r>
            <a:r>
              <a:rPr lang="en-US" sz="1400" b="1" dirty="0">
                <a:sym typeface="Wingdings" panose="05000000000000000000" pitchFamily="2" charset="2"/>
              </a:rPr>
              <a:t>, Anti </a:t>
            </a:r>
            <a:r>
              <a:rPr lang="en-US" sz="1400" b="1" dirty="0" err="1">
                <a:sym typeface="Wingdings" panose="05000000000000000000" pitchFamily="2" charset="2"/>
              </a:rPr>
              <a:t>Terrorisme</a:t>
            </a:r>
            <a:r>
              <a:rPr lang="en-US" sz="1400" b="1" dirty="0">
                <a:sym typeface="Wingdings" panose="05000000000000000000" pitchFamily="2" charset="2"/>
              </a:rPr>
              <a:t>, </a:t>
            </a:r>
            <a:r>
              <a:rPr lang="en-US" sz="1400" b="1" dirty="0" err="1">
                <a:sym typeface="Wingdings" panose="05000000000000000000" pitchFamily="2" charset="2"/>
              </a:rPr>
              <a:t>Penguatan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Pancasila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endParaRPr lang="en-US" sz="1400" b="1" dirty="0"/>
          </a:p>
        </p:txBody>
      </p:sp>
      <p:sp>
        <p:nvSpPr>
          <p:cNvPr id="8" name="Right Arrow 7"/>
          <p:cNvSpPr/>
          <p:nvPr/>
        </p:nvSpPr>
        <p:spPr>
          <a:xfrm>
            <a:off x="4589560" y="2899524"/>
            <a:ext cx="602455" cy="38441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75670" y="2766246"/>
            <a:ext cx="3377209" cy="116955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Sains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Tekno</a:t>
            </a:r>
            <a:r>
              <a:rPr lang="en-US" sz="1400" b="1" dirty="0" smtClean="0"/>
              <a:t> Park, </a:t>
            </a:r>
            <a:r>
              <a:rPr lang="en-US" sz="1400" b="1" dirty="0" err="1" smtClean="0"/>
              <a:t>Pusat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Unggulan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Iptek</a:t>
            </a:r>
            <a:r>
              <a:rPr lang="en-US" sz="1400" b="1" dirty="0" smtClean="0"/>
              <a:t> (</a:t>
            </a:r>
            <a:r>
              <a:rPr lang="en-US" sz="1400" b="1" dirty="0" err="1" smtClean="0"/>
              <a:t>Inovasi</a:t>
            </a:r>
            <a:r>
              <a:rPr lang="en-US" sz="1400" b="1" dirty="0" smtClean="0"/>
              <a:t>), </a:t>
            </a:r>
            <a:r>
              <a:rPr lang="en-US" sz="1400" b="1" dirty="0" err="1" smtClean="0"/>
              <a:t>Revitalisasi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Politeknik</a:t>
            </a:r>
            <a:r>
              <a:rPr lang="en-US" sz="1400" b="1" dirty="0" smtClean="0"/>
              <a:t>(</a:t>
            </a:r>
            <a:r>
              <a:rPr lang="en-US" sz="1400" b="1" dirty="0" err="1" smtClean="0"/>
              <a:t>Pengembangan</a:t>
            </a:r>
            <a:r>
              <a:rPr lang="en-US" sz="1400" b="1" dirty="0" smtClean="0"/>
              <a:t> Teaching Industry), </a:t>
            </a:r>
            <a:r>
              <a:rPr lang="en-US" sz="1400" b="1" dirty="0" err="1" smtClean="0"/>
              <a:t>Peningkatan</a:t>
            </a:r>
            <a:r>
              <a:rPr lang="en-US" sz="1400" b="1" dirty="0" smtClean="0"/>
              <a:t> Prodi </a:t>
            </a:r>
            <a:r>
              <a:rPr lang="en-US" sz="1400" b="1" dirty="0" err="1" smtClean="0"/>
              <a:t>Unggul</a:t>
            </a:r>
            <a:r>
              <a:rPr lang="en-US" sz="1400" b="1" dirty="0" smtClean="0"/>
              <a:t>, </a:t>
            </a:r>
            <a:r>
              <a:rPr lang="en-US" sz="1400" b="1" i="1" dirty="0" smtClean="0"/>
              <a:t>World Class University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655345" y="3948992"/>
            <a:ext cx="525064" cy="383584"/>
          </a:xfrm>
          <a:prstGeom prst="right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375670" y="3904559"/>
            <a:ext cx="2624138" cy="52322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Beasiswa</a:t>
            </a:r>
            <a:r>
              <a:rPr lang="en-US" sz="1400" b="1" dirty="0" smtClean="0"/>
              <a:t> S2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S3 </a:t>
            </a:r>
            <a:r>
              <a:rPr lang="en-US" sz="1400" b="1" dirty="0" err="1" smtClean="0"/>
              <a:t>Dalam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Negeri</a:t>
            </a:r>
            <a:r>
              <a:rPr lang="en-US" sz="1400" b="1" dirty="0"/>
              <a:t> </a:t>
            </a:r>
            <a:r>
              <a:rPr lang="en-US" sz="1400" b="1" dirty="0" smtClean="0"/>
              <a:t>(BUDI, PSDMU)  </a:t>
            </a:r>
            <a:endParaRPr lang="en-US" sz="1400" b="1" dirty="0"/>
          </a:p>
        </p:txBody>
      </p:sp>
      <p:sp>
        <p:nvSpPr>
          <p:cNvPr id="13" name="Right Arrow 12"/>
          <p:cNvSpPr/>
          <p:nvPr/>
        </p:nvSpPr>
        <p:spPr>
          <a:xfrm>
            <a:off x="4649392" y="4763373"/>
            <a:ext cx="560783" cy="35745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423893" y="4503110"/>
            <a:ext cx="3000374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Penguatan</a:t>
            </a:r>
            <a:r>
              <a:rPr lang="en-US" sz="1400" b="1" dirty="0" smtClean="0"/>
              <a:t> HKI, </a:t>
            </a:r>
            <a:r>
              <a:rPr lang="en-US" sz="1400" b="1" dirty="0" err="1" smtClean="0"/>
              <a:t>Publikasi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Ilmiah</a:t>
            </a:r>
            <a:r>
              <a:rPr lang="en-US" sz="1400" b="1" dirty="0" smtClean="0"/>
              <a:t>, Paten, </a:t>
            </a:r>
            <a:r>
              <a:rPr lang="en-US" sz="1400" b="1" dirty="0" err="1" smtClean="0"/>
              <a:t>Berbagai</a:t>
            </a:r>
            <a:r>
              <a:rPr lang="en-US" sz="1400" b="1" dirty="0" smtClean="0"/>
              <a:t> program </a:t>
            </a:r>
            <a:r>
              <a:rPr lang="en-US" sz="1400" b="1" dirty="0" err="1" smtClean="0"/>
              <a:t>penguatan</a:t>
            </a:r>
            <a:r>
              <a:rPr lang="en-US" sz="1400" b="1" dirty="0" smtClean="0"/>
              <a:t> RISBANG, </a:t>
            </a:r>
            <a:r>
              <a:rPr lang="en-US" sz="1400" b="1" dirty="0" err="1" smtClean="0"/>
              <a:t>Penelitian</a:t>
            </a:r>
            <a:r>
              <a:rPr lang="en-US" sz="1400" b="1" dirty="0" smtClean="0"/>
              <a:t> INSINAS</a:t>
            </a:r>
            <a:endParaRPr lang="en-US" sz="1400" b="1" dirty="0"/>
          </a:p>
        </p:txBody>
      </p:sp>
      <p:sp>
        <p:nvSpPr>
          <p:cNvPr id="15" name="Right Arrow 14"/>
          <p:cNvSpPr/>
          <p:nvPr/>
        </p:nvSpPr>
        <p:spPr>
          <a:xfrm>
            <a:off x="4579740" y="5578362"/>
            <a:ext cx="594715" cy="355713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359598" y="5483548"/>
            <a:ext cx="3028949" cy="9541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Program </a:t>
            </a:r>
            <a:r>
              <a:rPr lang="en-US" sz="1400" b="1" dirty="0" err="1" smtClean="0"/>
              <a:t>Pemula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Berbasis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Teknologi</a:t>
            </a:r>
            <a:r>
              <a:rPr lang="en-US" sz="1400" b="1" dirty="0"/>
              <a:t> </a:t>
            </a:r>
            <a:r>
              <a:rPr lang="en-US" sz="1400" b="1" dirty="0" smtClean="0"/>
              <a:t>(PPBT), </a:t>
            </a:r>
            <a:r>
              <a:rPr lang="en-US" sz="1400" b="1" dirty="0" err="1" smtClean="0"/>
              <a:t>Penguatan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Inovasi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Industri</a:t>
            </a:r>
            <a:r>
              <a:rPr lang="en-US" sz="1400" b="1" dirty="0" smtClean="0"/>
              <a:t> di PT, HAKTEKNAS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4347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5400000">
            <a:off x="1136651" y="6121401"/>
            <a:ext cx="179387" cy="7286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1626">
              <a:defRPr/>
            </a:pPr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125142" y="1341438"/>
            <a:ext cx="6749653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7" name="Rectangle 10"/>
          <p:cNvSpPr>
            <a:spLocks noChangeArrowheads="1"/>
          </p:cNvSpPr>
          <p:nvPr/>
        </p:nvSpPr>
        <p:spPr bwMode="auto">
          <a:xfrm>
            <a:off x="1070968" y="393102"/>
            <a:ext cx="67758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d-ID" altLang="id-ID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Program Kemenristekdikti </a:t>
            </a:r>
            <a:r>
              <a:rPr lang="id-ID" altLang="id-ID" sz="28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2015-2019</a:t>
            </a:r>
            <a:endParaRPr lang="en-US" altLang="id-ID" sz="2800" b="1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en-US" altLang="id-ID" dirty="0">
                <a:solidFill>
                  <a:srgbClr val="0070C0"/>
                </a:solidFill>
                <a:latin typeface="Century Gothic" panose="020B0502020202020204" pitchFamily="34" charset="0"/>
              </a:rPr>
              <a:t>y</a:t>
            </a:r>
            <a:r>
              <a:rPr lang="en-US" altLang="id-ID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ang </a:t>
            </a:r>
            <a:r>
              <a:rPr lang="en-US" altLang="id-ID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terkait</a:t>
            </a:r>
            <a:r>
              <a:rPr lang="en-US" altLang="id-ID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en-US" altLang="id-ID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dengan</a:t>
            </a:r>
            <a:r>
              <a:rPr lang="en-US" altLang="id-ID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en-US" altLang="id-ID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Kerjasama</a:t>
            </a:r>
            <a:r>
              <a:rPr lang="en-US" altLang="id-ID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en-US" altLang="id-ID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Internasional</a:t>
            </a:r>
            <a:endParaRPr lang="fi-FI" altLang="id-ID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9" y="-9525"/>
            <a:ext cx="39290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" y="1456532"/>
            <a:ext cx="4393406" cy="511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Box 3"/>
          <p:cNvSpPr txBox="1">
            <a:spLocks noChangeArrowheads="1"/>
          </p:cNvSpPr>
          <p:nvPr/>
        </p:nvSpPr>
        <p:spPr bwMode="auto">
          <a:xfrm>
            <a:off x="2077641" y="1707356"/>
            <a:ext cx="296941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Peningkatan Kualitas Pembelajaran dan Kemahasiswaan Pendidikan </a:t>
            </a:r>
            <a:r>
              <a:rPr lang="id-ID" altLang="id-ID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Tinggi</a:t>
            </a:r>
            <a:r>
              <a:rPr lang="en-US" altLang="id-ID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(DG </a:t>
            </a:r>
            <a:r>
              <a:rPr lang="en-US" altLang="id-ID" sz="14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Belmawa</a:t>
            </a:r>
            <a:r>
              <a:rPr lang="en-US" altLang="id-ID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  <a:endParaRPr lang="id-ID" altLang="id-ID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21" name="TextBox 14"/>
          <p:cNvSpPr txBox="1">
            <a:spLocks noChangeArrowheads="1"/>
          </p:cNvSpPr>
          <p:nvPr/>
        </p:nvSpPr>
        <p:spPr bwMode="auto">
          <a:xfrm>
            <a:off x="2087760" y="2696756"/>
            <a:ext cx="30414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Peningkatan Kualitas Kelembagaan Iptek Dan </a:t>
            </a:r>
            <a:r>
              <a:rPr lang="id-ID" altLang="id-ID" sz="14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Dikti</a:t>
            </a:r>
            <a:endParaRPr lang="en-US" altLang="id-ID" sz="1400" b="1" dirty="0" smtClean="0">
              <a:solidFill>
                <a:srgbClr val="FFFF00"/>
              </a:solidFill>
              <a:latin typeface="Century Gothic" panose="020B0502020202020204" pitchFamily="34" charset="0"/>
            </a:endParaRPr>
          </a:p>
          <a:p>
            <a:pPr eaLnBrk="1" hangingPunct="1"/>
            <a:r>
              <a:rPr lang="en-US" altLang="id-ID" sz="14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(DG </a:t>
            </a:r>
            <a:r>
              <a:rPr lang="en-US" altLang="id-ID" sz="1400" b="1" dirty="0" err="1" smtClean="0">
                <a:solidFill>
                  <a:srgbClr val="FFFF00"/>
                </a:solidFill>
                <a:latin typeface="Century Gothic" panose="020B0502020202020204" pitchFamily="34" charset="0"/>
              </a:rPr>
              <a:t>Kelembagaan</a:t>
            </a:r>
            <a:r>
              <a:rPr lang="en-US" altLang="id-ID" sz="14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)</a:t>
            </a:r>
            <a:endParaRPr lang="id-ID" altLang="id-ID" sz="14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22" name="TextBox 15"/>
          <p:cNvSpPr txBox="1">
            <a:spLocks noChangeArrowheads="1"/>
          </p:cNvSpPr>
          <p:nvPr/>
        </p:nvSpPr>
        <p:spPr bwMode="auto">
          <a:xfrm>
            <a:off x="2007136" y="3530838"/>
            <a:ext cx="26670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Peningkatan</a:t>
            </a:r>
            <a:r>
              <a:rPr lang="nn-NO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Relevansi, Kualitas, Dan Kuantitas</a:t>
            </a:r>
            <a:r>
              <a:rPr lang="id-ID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nn-NO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Sumber Daya Iptek Dan Dikti</a:t>
            </a:r>
            <a:endParaRPr lang="id-ID" altLang="id-ID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23" name="TextBox 16"/>
          <p:cNvSpPr txBox="1">
            <a:spLocks noChangeArrowheads="1"/>
          </p:cNvSpPr>
          <p:nvPr/>
        </p:nvSpPr>
        <p:spPr bwMode="auto">
          <a:xfrm>
            <a:off x="2066923" y="4402767"/>
            <a:ext cx="285512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Peningkatan</a:t>
            </a:r>
            <a:r>
              <a:rPr lang="sv-SE" altLang="id-ID" sz="1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 Relevansi Dan </a:t>
            </a:r>
            <a:r>
              <a:rPr lang="sv-SE" altLang="id-ID" sz="14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Produktivitas Riset </a:t>
            </a:r>
            <a:r>
              <a:rPr lang="sv-SE" altLang="id-ID" sz="1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Dan </a:t>
            </a:r>
            <a:r>
              <a:rPr lang="sv-SE" altLang="id-ID" sz="1400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Pengembangan (DG Risbang)</a:t>
            </a:r>
            <a:endParaRPr lang="id-ID" altLang="id-ID" sz="1400" b="1" dirty="0">
              <a:solidFill>
                <a:srgbClr val="FFFF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24" name="TextBox 17"/>
          <p:cNvSpPr txBox="1">
            <a:spLocks noChangeArrowheads="1"/>
          </p:cNvSpPr>
          <p:nvPr/>
        </p:nvSpPr>
        <p:spPr bwMode="auto">
          <a:xfrm>
            <a:off x="2063947" y="5482788"/>
            <a:ext cx="28344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302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id-ID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Peningkatan Kapasitas Inovasi</a:t>
            </a:r>
          </a:p>
        </p:txBody>
      </p:sp>
      <p:sp>
        <p:nvSpPr>
          <p:cNvPr id="4" name="Right Arrow 3"/>
          <p:cNvSpPr/>
          <p:nvPr/>
        </p:nvSpPr>
        <p:spPr>
          <a:xfrm>
            <a:off x="5197672" y="1654986"/>
            <a:ext cx="567335" cy="391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915024" y="1224099"/>
            <a:ext cx="3014662" cy="116955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Program Mobility </a:t>
            </a:r>
            <a:r>
              <a:rPr lang="en-US" sz="1400" b="1" dirty="0" err="1" smtClean="0"/>
              <a:t>untuk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mahasiswa</a:t>
            </a:r>
            <a:endParaRPr lang="en-US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 err="1" smtClean="0"/>
              <a:t>Kompetisi</a:t>
            </a:r>
            <a:r>
              <a:rPr lang="en-US" sz="1400" b="1" i="1" dirty="0" smtClean="0"/>
              <a:t> </a:t>
            </a:r>
            <a:r>
              <a:rPr lang="en-US" sz="1400" b="1" i="1" dirty="0" err="1" smtClean="0"/>
              <a:t>Mahasiswa</a:t>
            </a:r>
            <a:r>
              <a:rPr lang="en-US" sz="1400" b="1" i="1" dirty="0" smtClean="0"/>
              <a:t> </a:t>
            </a:r>
            <a:r>
              <a:rPr lang="en-US" sz="1400" b="1" i="1" dirty="0" err="1" smtClean="0"/>
              <a:t>ti</a:t>
            </a:r>
            <a:r>
              <a:rPr lang="id-ID" sz="1400" b="1" i="1" dirty="0"/>
              <a:t>n</a:t>
            </a:r>
            <a:r>
              <a:rPr lang="en-US" sz="1400" b="1" i="1" dirty="0" err="1" smtClean="0"/>
              <a:t>gkat</a:t>
            </a:r>
            <a:r>
              <a:rPr lang="en-US" sz="1400" b="1" i="1" dirty="0" smtClean="0"/>
              <a:t> </a:t>
            </a:r>
            <a:r>
              <a:rPr lang="en-US" sz="1400" b="1" i="1" dirty="0" err="1" smtClean="0"/>
              <a:t>Internasional</a:t>
            </a:r>
            <a:endParaRPr lang="en-US" sz="1400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 smtClean="0"/>
              <a:t>Mutual Recognition</a:t>
            </a:r>
            <a:endParaRPr lang="en-US" sz="1400" b="1" i="1" dirty="0"/>
          </a:p>
        </p:txBody>
      </p:sp>
      <p:sp>
        <p:nvSpPr>
          <p:cNvPr id="8" name="Right Arrow 7"/>
          <p:cNvSpPr/>
          <p:nvPr/>
        </p:nvSpPr>
        <p:spPr>
          <a:xfrm>
            <a:off x="5108084" y="2898003"/>
            <a:ext cx="662894" cy="3524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29311" y="2373590"/>
            <a:ext cx="301466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Science Techno Parks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KS </a:t>
            </a:r>
            <a:r>
              <a:rPr lang="en-US" sz="1200" b="1" dirty="0" err="1" smtClean="0"/>
              <a:t>Pusat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Unggulan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Iptek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dengan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Mitra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asing</a:t>
            </a:r>
            <a:endParaRPr lang="en-US" sz="12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World Class Universities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 smtClean="0"/>
              <a:t>Revitalisasi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Politeknik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untuk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dikerjasamakan</a:t>
            </a:r>
            <a:r>
              <a:rPr lang="en-US" sz="1200" b="1" dirty="0" smtClean="0"/>
              <a:t> d</a:t>
            </a:r>
            <a:r>
              <a:rPr lang="id-ID" sz="1200" b="1" dirty="0" smtClean="0"/>
              <a:t>gn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mitra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asing</a:t>
            </a:r>
            <a:endParaRPr lang="en-US" sz="1200" b="1" dirty="0"/>
          </a:p>
        </p:txBody>
      </p:sp>
      <p:sp>
        <p:nvSpPr>
          <p:cNvPr id="11" name="Right Arrow 10"/>
          <p:cNvSpPr/>
          <p:nvPr/>
        </p:nvSpPr>
        <p:spPr>
          <a:xfrm>
            <a:off x="5108084" y="3877968"/>
            <a:ext cx="662894" cy="381702"/>
          </a:xfrm>
          <a:prstGeom prst="rightArrow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929312" y="3560987"/>
            <a:ext cx="3000374" cy="1015663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i="1" dirty="0" smtClean="0"/>
              <a:t>Scholarship programs (degree, training, internship, mobility lecturers and staffs)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i="1" dirty="0" smtClean="0"/>
              <a:t>Infrastructure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i="1" dirty="0" smtClean="0"/>
              <a:t>World Class Professors Diasporas</a:t>
            </a:r>
            <a:endParaRPr lang="en-US" sz="1200" b="1" i="1" dirty="0"/>
          </a:p>
        </p:txBody>
      </p:sp>
      <p:sp>
        <p:nvSpPr>
          <p:cNvPr id="13" name="Right Arrow 12"/>
          <p:cNvSpPr/>
          <p:nvPr/>
        </p:nvSpPr>
        <p:spPr>
          <a:xfrm>
            <a:off x="5108084" y="4691898"/>
            <a:ext cx="656922" cy="35695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929312" y="4556655"/>
            <a:ext cx="3000374" cy="116955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 smtClean="0"/>
              <a:t>Berbagai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insentif</a:t>
            </a:r>
            <a:r>
              <a:rPr lang="en-US" sz="1400" b="1" dirty="0" smtClean="0"/>
              <a:t> di DG </a:t>
            </a:r>
            <a:r>
              <a:rPr lang="en-US" sz="1400" b="1" dirty="0" err="1" smtClean="0"/>
              <a:t>Risbang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mendukung</a:t>
            </a:r>
            <a:r>
              <a:rPr lang="en-US" sz="1400" b="1" dirty="0" smtClean="0"/>
              <a:t> KS </a:t>
            </a:r>
            <a:r>
              <a:rPr lang="en-US" sz="1400" b="1" dirty="0" err="1" smtClean="0"/>
              <a:t>Internasional</a:t>
            </a:r>
            <a:endParaRPr lang="en-US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 smtClean="0"/>
              <a:t>Publikasi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Internasional</a:t>
            </a:r>
            <a:r>
              <a:rPr lang="en-US" sz="1400" b="1" dirty="0" smtClean="0"/>
              <a:t> (KS </a:t>
            </a:r>
            <a:r>
              <a:rPr lang="en-US" sz="1400" b="1" dirty="0" err="1" smtClean="0"/>
              <a:t>dengan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berbagai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mitra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asing</a:t>
            </a:r>
            <a:r>
              <a:rPr lang="en-US" sz="1400" b="1" dirty="0" smtClean="0"/>
              <a:t>) </a:t>
            </a:r>
            <a:endParaRPr lang="en-US" sz="1400" b="1" dirty="0"/>
          </a:p>
        </p:txBody>
      </p:sp>
      <p:sp>
        <p:nvSpPr>
          <p:cNvPr id="15" name="Right Arrow 14"/>
          <p:cNvSpPr/>
          <p:nvPr/>
        </p:nvSpPr>
        <p:spPr>
          <a:xfrm>
            <a:off x="4922044" y="5838031"/>
            <a:ext cx="771525" cy="28654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915024" y="5726206"/>
            <a:ext cx="3028949" cy="1384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i="1" dirty="0" err="1" smtClean="0"/>
              <a:t>Technoentrepreneurship</a:t>
            </a:r>
            <a:r>
              <a:rPr lang="en-US" sz="1200" b="1" i="1" dirty="0" smtClean="0"/>
              <a:t> capacity building (workshop, internship, conference, seminar)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Possibility of 2+2 scheme (B2B </a:t>
            </a:r>
            <a:r>
              <a:rPr lang="en-US" sz="1200" b="1" dirty="0" err="1" smtClean="0"/>
              <a:t>dengan</a:t>
            </a:r>
            <a:r>
              <a:rPr lang="en-US" sz="1200" b="1" dirty="0" smtClean="0"/>
              <a:t> G2G </a:t>
            </a:r>
            <a:r>
              <a:rPr lang="en-US" sz="1200" b="1" dirty="0" err="1" smtClean="0"/>
              <a:t>atau</a:t>
            </a:r>
            <a:r>
              <a:rPr lang="en-US" sz="1200" b="1" dirty="0" smtClean="0"/>
              <a:t> U2U) </a:t>
            </a:r>
            <a:r>
              <a:rPr lang="en-US" sz="1200" b="1" dirty="0" err="1" smtClean="0"/>
              <a:t>untuk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komersialisasi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hasil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litbang</a:t>
            </a:r>
            <a:r>
              <a:rPr lang="en-US" sz="1200" b="1" dirty="0" smtClean="0"/>
              <a:t>/</a:t>
            </a:r>
            <a:r>
              <a:rPr lang="en-US" sz="1200" b="1" dirty="0" err="1" smtClean="0"/>
              <a:t>produk-produk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inovasi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64655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3016</Words>
  <Application>Microsoft Office PowerPoint</Application>
  <PresentationFormat>On-screen Show (4:3)</PresentationFormat>
  <Paragraphs>740</Paragraphs>
  <Slides>45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Kriteria penilaian QS WUR</vt:lpstr>
      <vt:lpstr>Aspek &amp; bobot setiap Indikator dalam Klasterisasi PT 2018</vt:lpstr>
      <vt:lpstr>Hasil Klasterisasi Perguruan Tinggi Non-Vokasi  Tahun 2018</vt:lpstr>
      <vt:lpstr>PowerPoint Presentation</vt:lpstr>
      <vt:lpstr>Perubahan Indikator dan Bobot  dalam Klasterisasi 2019</vt:lpstr>
      <vt:lpstr>Sumber Data-1</vt:lpstr>
      <vt:lpstr>Sumber Data-2</vt:lpstr>
      <vt:lpstr>PowerPoint Presentation</vt:lpstr>
      <vt:lpstr>Landasan hukum</vt:lpstr>
      <vt:lpstr>PowerPoint Presentation</vt:lpstr>
      <vt:lpstr>Jenis Program Kerja Sama</vt:lpstr>
      <vt:lpstr>Program Gelar Bersama (Joint Degree)</vt:lpstr>
      <vt:lpstr>Program Gelar Ganda Reguler (1)</vt:lpstr>
      <vt:lpstr>Program Gelar Ganda Reguler (2)</vt:lpstr>
      <vt:lpstr>Program Alih Kredit</vt:lpstr>
      <vt:lpstr>Program Ambil Kredit</vt:lpstr>
      <vt:lpstr>Rekruitmen Mahasiswa Peserta</vt:lpstr>
      <vt:lpstr>Hal-hal yang perlu menjadi perhatian dalam pelaksanaan program JD/DD</vt:lpstr>
      <vt:lpstr>Contact Person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DIPLOMA SUPPLEMENT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Patdono Suwignjo</dc:creator>
  <cp:lastModifiedBy>USER</cp:lastModifiedBy>
  <cp:revision>116</cp:revision>
  <cp:lastPrinted>2016-01-26T01:10:53Z</cp:lastPrinted>
  <dcterms:created xsi:type="dcterms:W3CDTF">2015-02-24T20:19:39Z</dcterms:created>
  <dcterms:modified xsi:type="dcterms:W3CDTF">2019-06-27T00:05:19Z</dcterms:modified>
</cp:coreProperties>
</file>