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1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62" r:id="rId38"/>
    <p:sldId id="298" r:id="rId39"/>
  </p:sldIdLst>
  <p:sldSz cx="9144000" cy="6858000" type="screen4x3"/>
  <p:notesSz cx="6858000" cy="9144000"/>
  <p:defaultTextStyle>
    <a:defPPr>
      <a:defRPr lang="id-ID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FF66"/>
    <a:srgbClr val="FF505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A4485-E6E2-49F0-93FF-3876A9E81DB7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D639C-B8DF-465F-A8CB-D0D29B984C1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9568F-8C6F-471C-B077-94737C113E5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24AD5-2762-4E19-9A05-FC1AE642ADF7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543A5-E6C8-437D-BD81-61667D15D18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CD86B-01A1-44F3-8DB5-7325873C25B1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A5997-EDF3-455F-9B62-131003E9D06C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BD557-0BA4-4DFC-9C32-BE5F6FA2FD75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A78D7-22FC-4499-AFE2-8AC419E4ECE5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C5B40-DC8D-49FC-B9A9-63FDC113B148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A0C72-2472-426D-808C-48572095A838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124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5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45C10EF-CFC7-4AC1-9C7F-3568A2BEAC27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34" r:id="rId2"/>
    <p:sldLayoutId id="2147483741" r:id="rId3"/>
    <p:sldLayoutId id="2147483735" r:id="rId4"/>
    <p:sldLayoutId id="2147483742" r:id="rId5"/>
    <p:sldLayoutId id="2147483736" r:id="rId6"/>
    <p:sldLayoutId id="2147483737" r:id="rId7"/>
    <p:sldLayoutId id="2147483743" r:id="rId8"/>
    <p:sldLayoutId id="2147483744" r:id="rId9"/>
    <p:sldLayoutId id="2147483738" r:id="rId10"/>
    <p:sldLayoutId id="214748373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714348" y="1268413"/>
            <a:ext cx="7715303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fi-FI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STANDAR MUTU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 Black"/>
            </a:endParaRP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1285875" y="4797425"/>
            <a:ext cx="6500813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79500" indent="-1079500">
              <a:lnSpc>
                <a:spcPct val="70000"/>
              </a:lnSpc>
              <a:spcBef>
                <a:spcPct val="50000"/>
              </a:spcBef>
            </a:pPr>
            <a:r>
              <a:rPr lang="en-US" dirty="0" err="1"/>
              <a:t>Referensi</a:t>
            </a:r>
            <a:r>
              <a:rPr lang="en-US" dirty="0"/>
              <a:t>: </a:t>
            </a:r>
            <a:r>
              <a:rPr lang="en-US" dirty="0" err="1"/>
              <a:t>Hasil</a:t>
            </a:r>
            <a:r>
              <a:rPr lang="en-US" dirty="0"/>
              <a:t>  </a:t>
            </a:r>
            <a:r>
              <a:rPr lang="id-ID" dirty="0"/>
              <a:t>Lokakarya Penjaminan Mutu di Perguruan Tinggi</a:t>
            </a:r>
            <a:r>
              <a:rPr lang="en-US" dirty="0"/>
              <a:t> </a:t>
            </a:r>
            <a:r>
              <a:rPr lang="id-ID" dirty="0"/>
              <a:t>Forum HEDS  Bidang</a:t>
            </a:r>
            <a:r>
              <a:rPr lang="en-US" dirty="0"/>
              <a:t> </a:t>
            </a:r>
            <a:r>
              <a:rPr lang="id-ID" dirty="0"/>
              <a:t>Pendidikan</a:t>
            </a:r>
            <a:r>
              <a:rPr lang="en-US" dirty="0"/>
              <a:t> </a:t>
            </a:r>
            <a:r>
              <a:rPr lang="id-ID" dirty="0"/>
              <a:t>Bandar Lampung, 30~ 31 Mei 2006 </a:t>
            </a:r>
          </a:p>
        </p:txBody>
      </p:sp>
      <p:sp>
        <p:nvSpPr>
          <p:cNvPr id="12292" name="AutoShape 6"/>
          <p:cNvSpPr>
            <a:spLocks noChangeArrowheads="1"/>
          </p:cNvSpPr>
          <p:nvPr/>
        </p:nvSpPr>
        <p:spPr bwMode="auto">
          <a:xfrm>
            <a:off x="468313" y="404813"/>
            <a:ext cx="8280400" cy="6048375"/>
          </a:xfrm>
          <a:prstGeom prst="roundRect">
            <a:avLst>
              <a:gd name="adj" fmla="val 16667"/>
            </a:avLst>
          </a:prstGeom>
          <a:noFill/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533400" y="650875"/>
            <a:ext cx="8305800" cy="762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[1]</a:t>
            </a: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533400" y="1412875"/>
            <a:ext cx="8305800" cy="5105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fi-FI" sz="2800" b="1" dirty="0">
                <a:solidFill>
                  <a:srgbClr val="002060"/>
                </a:solidFill>
              </a:rPr>
              <a:t>1 &amp; 2. Visi, </a:t>
            </a:r>
            <a:r>
              <a:rPr lang="fi-FI" sz="2800" b="1" dirty="0" smtClean="0">
                <a:solidFill>
                  <a:srgbClr val="002060"/>
                </a:solidFill>
              </a:rPr>
              <a:t>misi</a:t>
            </a:r>
            <a:r>
              <a:rPr lang="fi-FI" sz="2800" b="1" dirty="0">
                <a:solidFill>
                  <a:srgbClr val="002060"/>
                </a:solidFill>
              </a:rPr>
              <a:t>, tujuan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 </a:t>
            </a:r>
            <a:r>
              <a:rPr lang="fi-FI" sz="2800" b="1" dirty="0">
                <a:solidFill>
                  <a:srgbClr val="002060"/>
                </a:solidFill>
                <a:sym typeface="Wingdings" pitchFamily="2" charset="2"/>
              </a:rPr>
              <a:t>Visi, </a:t>
            </a:r>
            <a:r>
              <a:rPr lang="fi-FI" sz="2800" b="1" dirty="0" smtClean="0">
                <a:solidFill>
                  <a:srgbClr val="002060"/>
                </a:solidFill>
                <a:sym typeface="Wingdings" pitchFamily="2" charset="2"/>
              </a:rPr>
              <a:t>misi</a:t>
            </a:r>
            <a:r>
              <a:rPr lang="fi-FI" sz="2800" b="1" dirty="0">
                <a:solidFill>
                  <a:srgbClr val="002060"/>
                </a:solidFill>
                <a:sym typeface="Wingdings" pitchFamily="2" charset="2"/>
              </a:rPr>
              <a:t>, dan tujuan jurusan ditinjau dan disepakati minimum sekali dalam 4 tahun</a:t>
            </a:r>
            <a:r>
              <a:rPr lang="fi-FI" sz="2800" dirty="0">
                <a:solidFill>
                  <a:srgbClr val="002060"/>
                </a:solidFill>
                <a:latin typeface="Arial Narrow" pitchFamily="34" charset="0"/>
                <a:sym typeface="Wingdings" pitchFamily="2" charset="2"/>
              </a:rPr>
              <a:t>.</a:t>
            </a:r>
          </a:p>
          <a:p>
            <a:pPr marL="342900" indent="-342900">
              <a:spcBef>
                <a:spcPct val="20000"/>
              </a:spcBef>
            </a:pPr>
            <a:endParaRPr lang="fi-FI" sz="700" dirty="0">
              <a:solidFill>
                <a:srgbClr val="002060"/>
              </a:solidFill>
              <a:latin typeface="Arial Narrow" pitchFamily="34" charset="0"/>
              <a:sym typeface="Wingdings" pitchFamily="2" charset="2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fi-FI" sz="2800" b="1" dirty="0">
                <a:solidFill>
                  <a:srgbClr val="002060"/>
                </a:solidFill>
                <a:sym typeface="Wingdings" pitchFamily="2" charset="2"/>
              </a:rPr>
              <a:t>3.  Input mahasiswa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ikut menentukan kriteria            penerimaan mahasiswa barunya.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 smtClean="0">
                <a:solidFill>
                  <a:srgbClr val="002060"/>
                </a:solidFill>
              </a:rPr>
              <a:t>Jumlah </a:t>
            </a:r>
            <a:r>
              <a:rPr lang="fi-FI" sz="2800" b="1" dirty="0">
                <a:solidFill>
                  <a:srgbClr val="002060"/>
                </a:solidFill>
              </a:rPr>
              <a:t>calon mahasiswa yang melamar     minimum 20 orang/tahun/program studi S1.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 smtClean="0">
                <a:solidFill>
                  <a:srgbClr val="002060"/>
                </a:solidFill>
              </a:rPr>
              <a:t>Jumlah </a:t>
            </a:r>
            <a:r>
              <a:rPr lang="fi-FI" sz="2800" b="1" dirty="0">
                <a:solidFill>
                  <a:srgbClr val="002060"/>
                </a:solidFill>
              </a:rPr>
              <a:t>mahasiswa baru yang diterima minimum 15 orang/tahun/program studi S1.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533400" y="304800"/>
            <a:ext cx="83058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600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600" dirty="0">
                <a:solidFill>
                  <a:srgbClr val="A50021"/>
                </a:solidFill>
                <a:latin typeface="Tahoma" pitchFamily="34" charset="0"/>
              </a:rPr>
              <a:t>[2]</a:t>
            </a: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533400" y="1143000"/>
            <a:ext cx="8305800" cy="5105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fi-FI" sz="3200" b="1" dirty="0">
                <a:solidFill>
                  <a:srgbClr val="002060"/>
                </a:solidFill>
              </a:rPr>
              <a:t>4.  Kurikulum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Kurikulum sesuai dengan Kurnas.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Kurikulum disusun sesuai </a:t>
            </a:r>
            <a:r>
              <a:rPr lang="fi-FI" sz="2800" b="1" dirty="0" smtClean="0">
                <a:solidFill>
                  <a:srgbClr val="002060"/>
                </a:solidFill>
              </a:rPr>
              <a:t>KKNI.</a:t>
            </a:r>
            <a:endParaRPr lang="fi-FI" sz="28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Peninjauan kurikulum dilakukan minimum sekali dalam </a:t>
            </a:r>
            <a:r>
              <a:rPr lang="fi-FI" sz="2800" b="1" dirty="0" smtClean="0">
                <a:solidFill>
                  <a:srgbClr val="002060"/>
                </a:solidFill>
              </a:rPr>
              <a:t>4 </a:t>
            </a:r>
            <a:r>
              <a:rPr lang="fi-FI" sz="2800" b="1" dirty="0">
                <a:solidFill>
                  <a:srgbClr val="002060"/>
                </a:solidFill>
              </a:rPr>
              <a:t>tahun dengan memperhatikan saran-saran para lulusan dan pihak-pihak pengguna lulusan.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Peninjauan isi setiap mata kuliah oleh </a:t>
            </a:r>
            <a:r>
              <a:rPr lang="fi-FI" sz="2800" b="1" i="1" dirty="0">
                <a:solidFill>
                  <a:srgbClr val="002060"/>
                </a:solidFill>
              </a:rPr>
              <a:t>peer group </a:t>
            </a:r>
            <a:r>
              <a:rPr lang="fi-FI" sz="2800" b="1" dirty="0">
                <a:solidFill>
                  <a:srgbClr val="002060"/>
                </a:solidFill>
              </a:rPr>
              <a:t>jurusan dilakukan minimum sekali dalam 2 tahun.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81000" y="152400"/>
            <a:ext cx="83820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[3]</a:t>
            </a: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419100" y="952500"/>
            <a:ext cx="8305800" cy="554831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fi-FI" sz="3200" b="1" dirty="0">
                <a:solidFill>
                  <a:srgbClr val="002060"/>
                </a:solidFill>
              </a:rPr>
              <a:t>5.  Dosen dan karyawan</a:t>
            </a:r>
            <a:r>
              <a:rPr lang="fi-FI" sz="2800" b="1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Jumlah dosen tetap untuk tiap program studi S1 minimum 6 orang dan yang berpendidikan S2/S3 dalam bidang yang relevan minimum 33%.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Tiap dosen harus punya rencana pengem-bangan kemampuan akademik yang sesuai dengan kebutuhan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dan disetujui oleh ketua </a:t>
            </a:r>
            <a:r>
              <a:rPr lang="fi-FI" sz="2800" b="1" dirty="0" smtClean="0">
                <a:solidFill>
                  <a:srgbClr val="002060"/>
                </a:solidFill>
              </a:rPr>
              <a:t>prodi.</a:t>
            </a:r>
            <a:endParaRPr lang="fi-FI" sz="28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Rencana pengembangan kemampuan aka-demik tiap dosen ditinjau dan disesuaikan dengan kebutuhan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minimum sekali dalam 2 tahun.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533400" y="304800"/>
            <a:ext cx="83820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[4]</a:t>
            </a:r>
          </a:p>
        </p:txBody>
      </p:sp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533400" y="1143000"/>
            <a:ext cx="8382000" cy="4953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3200" b="1" dirty="0">
                <a:solidFill>
                  <a:srgbClr val="002060"/>
                </a:solidFill>
                <a:latin typeface="Arial Narrow" pitchFamily="34" charset="0"/>
              </a:rPr>
              <a:t> Penugasan dosen oleh </a:t>
            </a:r>
            <a:r>
              <a:rPr lang="fi-FI" sz="3200" b="1" dirty="0" smtClean="0">
                <a:solidFill>
                  <a:srgbClr val="002060"/>
                </a:solidFill>
                <a:latin typeface="Arial Narrow" pitchFamily="34" charset="0"/>
              </a:rPr>
              <a:t>prodi </a:t>
            </a:r>
            <a:r>
              <a:rPr lang="fi-FI" sz="3200" b="1" dirty="0">
                <a:solidFill>
                  <a:srgbClr val="002060"/>
                </a:solidFill>
                <a:latin typeface="Arial Narrow" pitchFamily="34" charset="0"/>
              </a:rPr>
              <a:t>harus              sesuai dengan bidang keahliannya.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3200" b="1" dirty="0">
                <a:solidFill>
                  <a:srgbClr val="002060"/>
                </a:solidFill>
                <a:latin typeface="Arial Narrow" pitchFamily="34" charset="0"/>
              </a:rPr>
              <a:t> Beban kerja tiap dosen di lingkungan per-       guruan tinggi sendiri minimum 9 sks/semester.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3200" b="1" dirty="0">
                <a:solidFill>
                  <a:srgbClr val="002060"/>
                </a:solidFill>
                <a:latin typeface="Arial Narrow" pitchFamily="34" charset="0"/>
              </a:rPr>
              <a:t> Beban kerja tiap dosen dalam bidang pendidikan di jurusan sendiri minimum 3 sks/semester.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3200" b="1" dirty="0">
                <a:solidFill>
                  <a:srgbClr val="002060"/>
                </a:solidFill>
                <a:latin typeface="Arial Narrow" pitchFamily="34" charset="0"/>
              </a:rPr>
              <a:t> Setiap dosen dengan pangkat lektor ke atas harus membimbing (sebagai Pembimbing I) minimum 3 orang mahasiswa S1 tiap tahun.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33400" y="381000"/>
            <a:ext cx="83058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[5]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33400" y="1219200"/>
            <a:ext cx="8305800" cy="487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800" b="1" dirty="0">
                <a:solidFill>
                  <a:srgbClr val="002060"/>
                </a:solidFill>
              </a:rPr>
              <a:t> Setiap dosen dengan masa kerja 2 tahun atau lebih harus mencapai skor TOEFL minimum 500.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800" b="1" dirty="0">
                <a:solidFill>
                  <a:srgbClr val="002060"/>
                </a:solidFill>
              </a:rPr>
              <a:t> Setiap dosen dengan masa kerja 2 tahun           atau lebih harus mampu mencari informasi ilmiah melalui internet.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800" b="1" dirty="0">
                <a:solidFill>
                  <a:srgbClr val="002060"/>
                </a:solidFill>
              </a:rPr>
              <a:t> Setiap dosen melaporkan kegiatannya pada setiap akhir semester (formulirnya dise-                              diakan oleh </a:t>
            </a:r>
            <a:r>
              <a:rPr lang="fi-FI" sz="2800" b="1" dirty="0" smtClean="0">
                <a:solidFill>
                  <a:srgbClr val="002060"/>
                </a:solidFill>
              </a:rPr>
              <a:t>prodi).</a:t>
            </a:r>
            <a:endParaRPr lang="fi-FI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 autoUpdateAnimBg="0"/>
      <p:bldP spid="2355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57200" y="304800"/>
            <a:ext cx="83058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[6]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57200" y="1143000"/>
            <a:ext cx="8305800" cy="4953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fi-FI" sz="2800" b="1" dirty="0">
                <a:solidFill>
                  <a:srgbClr val="002060"/>
                </a:solidFill>
              </a:rPr>
              <a:t> Jumlah tenaga teknisi/laboran/pustakawan minimum 10 orang per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dan minimum 60% berpendidikan D3 dalam bidang yang sesuai tugasnya.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fi-FI" sz="2800" b="1" dirty="0">
                <a:solidFill>
                  <a:srgbClr val="002060"/>
                </a:solidFill>
              </a:rPr>
              <a:t> Jumlah tenaga administrasi minimum 6 </a:t>
            </a:r>
            <a:r>
              <a:rPr lang="fi-FI" sz="2800" b="1" dirty="0" smtClean="0">
                <a:solidFill>
                  <a:srgbClr val="002060"/>
                </a:solidFill>
              </a:rPr>
              <a:t>orang/prodi </a:t>
            </a:r>
            <a:r>
              <a:rPr lang="fi-FI" sz="2800" b="1" dirty="0">
                <a:solidFill>
                  <a:srgbClr val="002060"/>
                </a:solidFill>
              </a:rPr>
              <a:t>dengan pendidikan yang sesuai dengan tuntutan bidang tugasnya.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4"/>
              </a:buBlip>
            </a:pPr>
            <a:r>
              <a:rPr lang="fi-FI" sz="2800" b="1" dirty="0">
                <a:solidFill>
                  <a:srgbClr val="002060"/>
                </a:solidFill>
              </a:rPr>
              <a:t> Jam kerja efektif tiap karyawan untuk melaksanakan tugas-tugas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minimum 7 jam/hari kerja.</a:t>
            </a:r>
          </a:p>
          <a:p>
            <a:pPr marL="342900" indent="-342900">
              <a:spcBef>
                <a:spcPct val="20000"/>
              </a:spcBef>
            </a:pPr>
            <a:endParaRPr lang="fi-FI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 autoUpdateAnimBg="0"/>
      <p:bldP spid="2458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285750" y="381000"/>
            <a:ext cx="8643938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[7]</a:t>
            </a:r>
          </a:p>
        </p:txBody>
      </p:sp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304800" y="1219200"/>
            <a:ext cx="8610600" cy="487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0850" indent="-450850" algn="ctr">
              <a:spcBef>
                <a:spcPct val="20000"/>
              </a:spcBef>
            </a:pPr>
            <a:r>
              <a:rPr lang="fi-FI" sz="3200" b="1">
                <a:solidFill>
                  <a:srgbClr val="002060"/>
                </a:solidFill>
              </a:rPr>
              <a:t>6.  Sarana dan prasarana</a:t>
            </a:r>
          </a:p>
          <a:p>
            <a:pPr marL="450850" indent="-45085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Ruang kuliah minimum 200 m</a:t>
            </a:r>
            <a:r>
              <a:rPr lang="fi-FI" sz="2800" b="1" baseline="30000">
                <a:solidFill>
                  <a:srgbClr val="002060"/>
                </a:solidFill>
              </a:rPr>
              <a:t>2</a:t>
            </a:r>
            <a:r>
              <a:rPr lang="fi-FI" sz="2800" b="1">
                <a:solidFill>
                  <a:srgbClr val="002060"/>
                </a:solidFill>
              </a:rPr>
              <a:t>, </a:t>
            </a:r>
            <a:r>
              <a:rPr lang="fi-FI" sz="2800" b="1" u="sng">
                <a:solidFill>
                  <a:srgbClr val="002060"/>
                </a:solidFill>
              </a:rPr>
              <a:t>&gt;</a:t>
            </a:r>
            <a:r>
              <a:rPr lang="fi-FI" sz="2800" b="1">
                <a:solidFill>
                  <a:srgbClr val="002060"/>
                </a:solidFill>
              </a:rPr>
              <a:t> 0.50 m</a:t>
            </a:r>
            <a:r>
              <a:rPr lang="fi-FI" sz="2800" b="1" baseline="30000">
                <a:solidFill>
                  <a:srgbClr val="002060"/>
                </a:solidFill>
              </a:rPr>
              <a:t>2</a:t>
            </a:r>
            <a:r>
              <a:rPr lang="fi-FI" sz="2800" b="1">
                <a:solidFill>
                  <a:srgbClr val="002060"/>
                </a:solidFill>
              </a:rPr>
              <a:t>/mhs.</a:t>
            </a:r>
          </a:p>
          <a:p>
            <a:pPr marL="450850" indent="-45085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Ruang kuliah dibersihkan minimum sekali sehari.</a:t>
            </a:r>
          </a:p>
          <a:p>
            <a:pPr marL="450850" indent="-45085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Tersedia 1 OHP untuk setiap ruang kuliah.</a:t>
            </a:r>
          </a:p>
          <a:p>
            <a:pPr marL="450850" indent="-45085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Tersedia pengeras suara untuk ruang kuliah dengan 100 mahasiswa atau lebih.</a:t>
            </a:r>
          </a:p>
          <a:p>
            <a:pPr marL="450850" indent="-45085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Pencahayaan di setiap ruang kuliah cukup sehingga semua mahasiswa dapat membaca tulisan di papan tulis.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285750" y="357188"/>
            <a:ext cx="8643938" cy="1071562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[8]</a:t>
            </a: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304800" y="1447800"/>
            <a:ext cx="8610600" cy="4800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0850" indent="-45085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Setiap kali praktikum (bukan demonstrasi)    tersedia minimum 1 set alat dan bahan       praktikum untuk setiap 3 orang mahasiswa.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Air, gas, dan listrik untuk keperluan praktikum  tersedia cukup bagi setiap mahasiswa.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Peralatan praktikum dibersihkan setiap        kali selesai digunakan.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Peralatan untuk keselamatan seperti  pemadam api, PPPK, tempat menyimpan          bahan berbahaya tersedia di setiap lab. yang memerlukannya.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214313" y="381000"/>
            <a:ext cx="8715375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[9]</a:t>
            </a:r>
          </a:p>
        </p:txBody>
      </p:sp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214313" y="1219200"/>
            <a:ext cx="8715375" cy="528161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Ruang kerja bagi dosen, minimum seluas 4 m</a:t>
            </a:r>
            <a:r>
              <a:rPr lang="fi-FI" sz="2800" b="1" baseline="30000" dirty="0">
                <a:solidFill>
                  <a:srgbClr val="002060"/>
                </a:solidFill>
              </a:rPr>
              <a:t>2</a:t>
            </a:r>
            <a:r>
              <a:rPr lang="fi-FI" sz="2800" b="1" dirty="0">
                <a:solidFill>
                  <a:srgbClr val="002060"/>
                </a:solidFill>
              </a:rPr>
              <a:t> dengan 1 meja dan 1 kursi untuk tiap dosen.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Minimum ada 1 PC untuk setiap 3 orang dosen.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Ada ruang rapat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minimum seluas 25 m</a:t>
            </a:r>
            <a:r>
              <a:rPr lang="fi-FI" sz="2800" b="1" baseline="30000" dirty="0">
                <a:solidFill>
                  <a:srgbClr val="002060"/>
                </a:solidFill>
              </a:rPr>
              <a:t>2</a:t>
            </a:r>
            <a:r>
              <a:rPr lang="fi-FI" sz="28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 Perpustakaan jurusan minimum ada 1 judul buku teks per mata kuliah </a:t>
            </a:r>
            <a:r>
              <a:rPr lang="fi-FI" sz="2800" b="1" dirty="0" smtClean="0">
                <a:solidFill>
                  <a:srgbClr val="002060"/>
                </a:solidFill>
              </a:rPr>
              <a:t>MKDK, </a:t>
            </a:r>
            <a:r>
              <a:rPr lang="fi-FI" sz="2800" b="1" dirty="0">
                <a:solidFill>
                  <a:srgbClr val="002060"/>
                </a:solidFill>
              </a:rPr>
              <a:t>2 judul buku teks per mata kuliah MKK.  Untuk setiap 10 mahasiswa yang mengambil suatu mata kuliah tersedia minimum 1 eksemplar buku per judul buku teks untuk mata kuliah tersebut.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214313" y="381000"/>
            <a:ext cx="8715375" cy="119062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[10]</a:t>
            </a:r>
          </a:p>
        </p:txBody>
      </p:sp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214313" y="1562100"/>
            <a:ext cx="8715375" cy="4724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fi-FI" sz="2800" b="1">
                <a:solidFill>
                  <a:srgbClr val="002060"/>
                </a:solidFill>
              </a:rPr>
              <a:t>7.  Dana dan pembiayaan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400" b="1">
                <a:solidFill>
                  <a:srgbClr val="002060"/>
                </a:solidFill>
              </a:rPr>
              <a:t>Ketersediaan dana yang minimum diperlukan secara wajar dalam pelaksanaan suatu kegiatan merupakan syarat (</a:t>
            </a:r>
            <a:r>
              <a:rPr lang="fi-FI" sz="2400" b="1" i="1">
                <a:solidFill>
                  <a:srgbClr val="002060"/>
                </a:solidFill>
              </a:rPr>
              <a:t>necessary condition)</a:t>
            </a:r>
            <a:r>
              <a:rPr lang="fi-FI" sz="2400" b="1">
                <a:solidFill>
                  <a:srgbClr val="002060"/>
                </a:solidFill>
              </a:rPr>
              <a:t> terjaminnya mutu.  Bila   dana yang tersedia kurang dari minimum yang diper-lukan, maka akibatnya pada penurunan mutu.</a:t>
            </a:r>
          </a:p>
          <a:p>
            <a:pPr marL="342900" indent="-342900">
              <a:spcBef>
                <a:spcPct val="20000"/>
              </a:spcBef>
            </a:pPr>
            <a:endParaRPr lang="fi-FI" sz="2400" b="1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>
                <a:solidFill>
                  <a:srgbClr val="002060"/>
                </a:solidFill>
              </a:rPr>
              <a:t> Biaya penyelenggaraan kuliah minimum Rp ……/ sks/50 mhs/semester.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>
                <a:solidFill>
                  <a:srgbClr val="002060"/>
                </a:solidFill>
              </a:rPr>
              <a:t> Biaya praktikum minimum Rp .../30mhs/semester.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85800" y="381000"/>
            <a:ext cx="8077200" cy="762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STANDAR MUTU [1]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85800" y="1143000"/>
            <a:ext cx="8077200" cy="4953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Secara umum standar mutu adalah: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 Suatu pernyataan tentang mutu yang dapat diukur atau dinilai, merupakan kesepakatan bersama.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 Pernyataan ini tentang berbagai hal atau aspek yang dianggap penting, ditentukan pada tingkat minimum yang dikehendaki.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 Pernyataan tentang setiap hal atau aspek itu hanya diukur atau dinilai dengan terpenuhi (ya) atau tidak terpenuhi (tidak) saja.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381000" y="457200"/>
            <a:ext cx="8534400" cy="111442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[11]                                                                                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381000" y="1557338"/>
            <a:ext cx="8534400" cy="4800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>
                <a:solidFill>
                  <a:srgbClr val="002060"/>
                </a:solidFill>
              </a:rPr>
              <a:t>Total biaya perawatan sarana dan prasarana minimum Rp …../ semester.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>
                <a:solidFill>
                  <a:srgbClr val="002060"/>
                </a:solidFill>
              </a:rPr>
              <a:t>Biaya operasional jurusan minimum Rp ..…/sem.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>
                <a:solidFill>
                  <a:srgbClr val="002060"/>
                </a:solidFill>
              </a:rPr>
              <a:t>Dana untuk keperluan dosen meningkatkan kemam-puan akademik minimum Rp …../orang/tahun.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>
                <a:solidFill>
                  <a:srgbClr val="002060"/>
                </a:solidFill>
              </a:rPr>
              <a:t>Dana untuk pengadaan buku, jurnal, akses internet, dan pustaka lainnya minimum Rp ……/tahun.</a:t>
            </a:r>
          </a:p>
        </p:txBody>
      </p:sp>
      <p:graphicFrame>
        <p:nvGraphicFramePr>
          <p:cNvPr id="2050" name="Object 6"/>
          <p:cNvGraphicFramePr>
            <a:graphicFrameLocks noChangeAspect="1"/>
          </p:cNvGraphicFramePr>
          <p:nvPr/>
        </p:nvGraphicFramePr>
        <p:xfrm>
          <a:off x="5857875" y="4500563"/>
          <a:ext cx="2927350" cy="2219325"/>
        </p:xfrm>
        <a:graphic>
          <a:graphicData uri="http://schemas.openxmlformats.org/presentationml/2006/ole">
            <p:oleObj spid="_x0000_s2050" name="Clip" r:id="rId4" imgW="2013120" imgH="1929960" progId="">
              <p:embed/>
            </p:oleObj>
          </a:graphicData>
        </a:graphic>
      </p:graphicFrame>
      <p:sp>
        <p:nvSpPr>
          <p:cNvPr id="2053" name="Rectangle 7"/>
          <p:cNvSpPr>
            <a:spLocks noChangeArrowheads="1"/>
          </p:cNvSpPr>
          <p:nvPr/>
        </p:nvSpPr>
        <p:spPr bwMode="auto">
          <a:xfrm>
            <a:off x="6858000" y="4857750"/>
            <a:ext cx="1600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A50021"/>
                </a:solidFill>
                <a:latin typeface="Impact" pitchFamily="34" charset="0"/>
              </a:rPr>
              <a:t>STANDAR</a:t>
            </a:r>
          </a:p>
          <a:p>
            <a:pPr algn="ctr"/>
            <a:r>
              <a:rPr lang="en-US" sz="2400">
                <a:solidFill>
                  <a:srgbClr val="A50021"/>
                </a:solidFill>
                <a:latin typeface="Impact" pitchFamily="34" charset="0"/>
              </a:rPr>
              <a:t>MUTU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[12]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381000" y="1219200"/>
            <a:ext cx="8534400" cy="487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fi-FI" sz="2800" b="1" dirty="0">
                <a:solidFill>
                  <a:srgbClr val="002060"/>
                </a:solidFill>
              </a:rPr>
              <a:t>8.  Pengelolaan program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 dirty="0">
                <a:solidFill>
                  <a:srgbClr val="002060"/>
                </a:solidFill>
              </a:rPr>
              <a:t>Ada Renstra jurusan yang ditinjau ulang minimum sekali dalam 5 tahun.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 dirty="0">
                <a:solidFill>
                  <a:srgbClr val="002060"/>
                </a:solidFill>
              </a:rPr>
              <a:t>Ada basis data tentang dosen, mahasiswa, dan fasilitas yang tersimpan dalam komputer.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 dirty="0">
                <a:solidFill>
                  <a:srgbClr val="002060"/>
                </a:solidFill>
              </a:rPr>
              <a:t>Rapat dosen </a:t>
            </a:r>
            <a:r>
              <a:rPr lang="fi-FI" sz="2400" b="1" dirty="0" smtClean="0">
                <a:solidFill>
                  <a:srgbClr val="002060"/>
                </a:solidFill>
              </a:rPr>
              <a:t>prodi </a:t>
            </a:r>
            <a:r>
              <a:rPr lang="fi-FI" sz="2400" b="1" dirty="0">
                <a:solidFill>
                  <a:srgbClr val="002060"/>
                </a:solidFill>
              </a:rPr>
              <a:t>minimum sekali dalam 3 bulan.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fi-FI" sz="2400" b="1" dirty="0">
                <a:solidFill>
                  <a:srgbClr val="002060"/>
                </a:solidFill>
              </a:rPr>
              <a:t>Ada buku pedoman tentang tata cara pengelolaan program-program jurusan.</a:t>
            </a:r>
          </a:p>
        </p:txBody>
      </p:sp>
      <p:graphicFrame>
        <p:nvGraphicFramePr>
          <p:cNvPr id="3074" name="Object 6"/>
          <p:cNvGraphicFramePr>
            <a:graphicFrameLocks/>
          </p:cNvGraphicFramePr>
          <p:nvPr/>
        </p:nvGraphicFramePr>
        <p:xfrm>
          <a:off x="5715000" y="4267200"/>
          <a:ext cx="2438400" cy="1828800"/>
        </p:xfrm>
        <a:graphic>
          <a:graphicData uri="http://schemas.openxmlformats.org/presentationml/2006/ole">
            <p:oleObj spid="_x0000_s3074" name="Clip" r:id="rId4" imgW="3657600" imgH="30891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ChangeArrowheads="1"/>
          </p:cNvSpPr>
          <p:nvPr/>
        </p:nvSpPr>
        <p:spPr bwMode="auto">
          <a:xfrm>
            <a:off x="357188" y="428625"/>
            <a:ext cx="8569325" cy="98425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[13]</a:t>
            </a:r>
          </a:p>
        </p:txBody>
      </p:sp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357188" y="1412875"/>
            <a:ext cx="8569325" cy="5105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fi-FI" sz="2600" b="1">
                <a:solidFill>
                  <a:srgbClr val="009900"/>
                </a:solidFill>
              </a:rPr>
              <a:t>9.  Sistem pengajaran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600" b="1">
                <a:solidFill>
                  <a:srgbClr val="002060"/>
                </a:solidFill>
              </a:rPr>
              <a:t>Jadwal pelajaran sudah diumumkan kepada dosen dan mahasiswa paling lambat 1 minggu sebelum semester dimulai.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600" b="1">
                <a:solidFill>
                  <a:srgbClr val="002060"/>
                </a:solidFill>
              </a:rPr>
              <a:t>Daftar mahasiswa peserta kuliah sudah diterima dosen ybs paling lambat pada hari pertama kuliah.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600" b="1">
                <a:solidFill>
                  <a:srgbClr val="002060"/>
                </a:solidFill>
              </a:rPr>
              <a:t>Garis besar rencana perkuliahan selama 1 semester untuk setiap mata kuliah sudah disampaikan kepada mahasiswa oleh dosen paling lambat pada hari pertama kuliah pada awal semester.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ChangeArrowheads="1"/>
          </p:cNvSpPr>
          <p:nvPr/>
        </p:nvSpPr>
        <p:spPr bwMode="auto">
          <a:xfrm>
            <a:off x="304800" y="304800"/>
            <a:ext cx="86106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[14]</a:t>
            </a:r>
          </a:p>
        </p:txBody>
      </p:sp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304800" y="1143000"/>
            <a:ext cx="8610600" cy="531018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Kehadiran dosen memberi kuliah tidak kurang dari 100%, bila berhalangan diganti pada hari lain.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Setiap kuliah dimulai paling lambat 15 menit sesudah dan berakhir paling cepat 15 menit sebelum waktu yang telah ditentukan.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Nilai akhir setiap mata kuliah ditentukan berdasarkan minimum dua kali ujian, yaitu ujian tengah semester (UTS) dan ujian akhir semester (UAS).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Berkas jawaban ujian dikembalikan kepada mahasiswa setelah diperiksa dan dinilai oleh dosen.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ChangeArrowheads="1"/>
          </p:cNvSpPr>
          <p:nvPr/>
        </p:nvSpPr>
        <p:spPr bwMode="auto">
          <a:xfrm>
            <a:off x="381000" y="304800"/>
            <a:ext cx="85344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[15]</a:t>
            </a:r>
          </a:p>
        </p:txBody>
      </p:sp>
      <p:sp>
        <p:nvSpPr>
          <p:cNvPr id="38915" name="Rectangle 5"/>
          <p:cNvSpPr>
            <a:spLocks noChangeArrowheads="1"/>
          </p:cNvSpPr>
          <p:nvPr/>
        </p:nvSpPr>
        <p:spPr bwMode="auto">
          <a:xfrm>
            <a:off x="381000" y="1143000"/>
            <a:ext cx="8534400" cy="4953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Bila dosen memberikan tugas kepada maha-siswa, maka laporan pelaksanaan tugas itu harus diperiksa dan kemudian dikembalikan kepada mahasiswa.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Dosen harus menyediakan waktu konsultasi bagi mahasiswa minimum 1 jam/minggu/sks di luar waktu kuliah.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Dalam pembimbingan skripsi dosen harus bertemu dengan mahasiswa untuk membicara-kan masalah skripsi minimum sekali dalam sebulan.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[16]</a:t>
            </a:r>
          </a:p>
        </p:txBody>
      </p:sp>
      <p:sp>
        <p:nvSpPr>
          <p:cNvPr id="39939" name="Rectangle 5"/>
          <p:cNvSpPr>
            <a:spLocks noChangeArrowheads="1"/>
          </p:cNvSpPr>
          <p:nvPr/>
        </p:nvSpPr>
        <p:spPr bwMode="auto">
          <a:xfrm>
            <a:off x="381000" y="1219200"/>
            <a:ext cx="8534400" cy="4648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Persentase lulusan yang dihasilkan terhadap jumlah mahasiswa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tidak kurang dari 15% tiap tahun.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endParaRPr lang="fi-FI" sz="7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Persentase lulusan dengan masa studi lebih dari 5 tahun kurang dari 20% untuk setiap angkatan. </a:t>
            </a:r>
            <a:r>
              <a:rPr lang="fi-FI" sz="2800" b="1" u="sng" dirty="0">
                <a:solidFill>
                  <a:srgbClr val="002060"/>
                </a:solidFill>
              </a:rPr>
              <a:t>Catatan</a:t>
            </a:r>
            <a:r>
              <a:rPr lang="fi-FI" sz="2800" b="1" dirty="0">
                <a:solidFill>
                  <a:srgbClr val="002060"/>
                </a:solidFill>
              </a:rPr>
              <a:t>:  Mahasiswa yang tidak menyelesaikan studi dianggap masa studinya </a:t>
            </a:r>
            <a:r>
              <a:rPr lang="fi-FI" sz="2800" b="1" dirty="0">
                <a:solidFill>
                  <a:srgbClr val="002060"/>
                </a:solidFill>
                <a:sym typeface="Symbol" pitchFamily="18" charset="2"/>
              </a:rPr>
              <a:t>, jadi &gt; 5 tahun.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endParaRPr lang="fi-FI" sz="700" b="1" dirty="0">
              <a:solidFill>
                <a:srgbClr val="002060"/>
              </a:solidFill>
              <a:sym typeface="Symbol" pitchFamily="18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  <a:sym typeface="Symbol" pitchFamily="18" charset="2"/>
              </a:rPr>
              <a:t>Lulusan yang masa penyelesaian skripsinya lebih dari 1 tahun kurang dari 20% tiap tahun.</a:t>
            </a:r>
            <a:endParaRPr lang="fi-FI" sz="2800" b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ChangeArrowheads="1"/>
          </p:cNvSpPr>
          <p:nvPr/>
        </p:nvSpPr>
        <p:spPr bwMode="auto">
          <a:xfrm>
            <a:off x="381000" y="381000"/>
            <a:ext cx="85344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[17]</a:t>
            </a: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357188" y="1219200"/>
            <a:ext cx="8558212" cy="487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fi-FI" sz="3200" b="1" dirty="0">
                <a:solidFill>
                  <a:srgbClr val="009900"/>
                </a:solidFill>
              </a:rPr>
              <a:t>10.  Penelitian dan pengabdian pada masyarakat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400" b="1" dirty="0">
                <a:solidFill>
                  <a:srgbClr val="002060"/>
                </a:solidFill>
              </a:rPr>
              <a:t>Minimum ada satu penelitian dalam setiap </a:t>
            </a:r>
            <a:r>
              <a:rPr lang="fi-FI" sz="2400" b="1" dirty="0" smtClean="0">
                <a:solidFill>
                  <a:srgbClr val="002060"/>
                </a:solidFill>
              </a:rPr>
              <a:t>satu </a:t>
            </a:r>
            <a:r>
              <a:rPr lang="fi-FI" sz="2400" b="1" dirty="0">
                <a:solidFill>
                  <a:srgbClr val="002060"/>
                </a:solidFill>
              </a:rPr>
              <a:t>tahun yang dilakukan oleh tim dosen </a:t>
            </a:r>
            <a:r>
              <a:rPr lang="fi-FI" sz="2400" b="1" dirty="0" smtClean="0">
                <a:solidFill>
                  <a:srgbClr val="002060"/>
                </a:solidFill>
              </a:rPr>
              <a:t>prodi.</a:t>
            </a:r>
            <a:endParaRPr lang="fi-FI" sz="24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fi-FI" sz="24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400" b="1" dirty="0">
                <a:solidFill>
                  <a:srgbClr val="002060"/>
                </a:solidFill>
              </a:rPr>
              <a:t>Setiap dosen berpangkat lektor keatas atau yang sudah S2/S3 menulis publikasi sebagai penulis utama dalam jurnal ilmiah yang </a:t>
            </a:r>
            <a:r>
              <a:rPr lang="fi-FI" sz="2400" b="1" dirty="0" smtClean="0">
                <a:solidFill>
                  <a:srgbClr val="002060"/>
                </a:solidFill>
              </a:rPr>
              <a:t>ter-akreditasi </a:t>
            </a:r>
            <a:r>
              <a:rPr lang="fi-FI" sz="2400" b="1" dirty="0">
                <a:solidFill>
                  <a:srgbClr val="002060"/>
                </a:solidFill>
              </a:rPr>
              <a:t>oleh Ditjen Dikti minimum satu artikel setiap 5 tahun.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fi-FI" sz="24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400" b="1" dirty="0">
                <a:solidFill>
                  <a:srgbClr val="002060"/>
                </a:solidFill>
              </a:rPr>
              <a:t>Setiap hasil penelitian dosen harus diseminarkan pada forum </a:t>
            </a:r>
            <a:r>
              <a:rPr lang="fi-FI" sz="2400" b="1" dirty="0" smtClean="0">
                <a:solidFill>
                  <a:srgbClr val="002060"/>
                </a:solidFill>
              </a:rPr>
              <a:t>prodi/fakultas/universitas </a:t>
            </a:r>
            <a:r>
              <a:rPr lang="fi-FI" sz="2400" b="1" dirty="0">
                <a:solidFill>
                  <a:srgbClr val="002060"/>
                </a:solidFill>
              </a:rPr>
              <a:t>paling lambat dalam waktu 1 tahun setelah penelitian selesai.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357188" y="428625"/>
            <a:ext cx="8610600" cy="1143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[18]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350838" y="1557338"/>
            <a:ext cx="8610600" cy="4800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Setiap dosen berpangkat lektor keatas atau yang S2/S3 harus melakukan kegiatan pene-                 litian senilai minimum …… kum/tahun.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Setiap dosen yang belum berpangkat lektor harus melakukan kegiatan penelitian senilai minimum ……. kum/tahun.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Setiap dosen melakukan kegiatan pengabdian                        pada masyarakat senilai minimum                          …… kum setiap 3 tahun.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381000" y="523875"/>
            <a:ext cx="8534400" cy="97631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[19]</a:t>
            </a:r>
          </a:p>
        </p:txBody>
      </p:sp>
      <p:sp>
        <p:nvSpPr>
          <p:cNvPr id="43011" name="Rectangle 5"/>
          <p:cNvSpPr>
            <a:spLocks noChangeArrowheads="1"/>
          </p:cNvSpPr>
          <p:nvPr/>
        </p:nvSpPr>
        <p:spPr bwMode="auto">
          <a:xfrm>
            <a:off x="381000" y="1476375"/>
            <a:ext cx="8534400" cy="4953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fi-FI" sz="3200" b="1">
                <a:solidFill>
                  <a:srgbClr val="009900"/>
                </a:solidFill>
              </a:rPr>
              <a:t>11.  Layanan kepada mahasiswa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Penjelasan kepada mahasiswa baru tentang peranan bidang ilmu yang diasuhnya dan kaitannya dengan bidang ilmu lain, serta prospek lapangan kerja dalam bidang ilmu tersebut.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Tutorial tiap semester bagi mahasiswa yang lemah secara akademik.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>
                <a:solidFill>
                  <a:srgbClr val="002060"/>
                </a:solidFill>
              </a:rPr>
              <a:t>Penyuluhan kepada mahasiswa yang akan lulus tentang kesempatan kerja dan pengembangan karir.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381000" y="304800"/>
            <a:ext cx="85344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[20]</a:t>
            </a:r>
          </a:p>
        </p:txBody>
      </p:sp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381000" y="1143000"/>
            <a:ext cx="8534400" cy="535781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algn="ctr">
              <a:spcBef>
                <a:spcPct val="20000"/>
              </a:spcBef>
              <a:buFontTx/>
              <a:buAutoNum type="arabicPeriod" startAt="12"/>
              <a:defRPr/>
            </a:pPr>
            <a:r>
              <a:rPr lang="fi-FI" sz="3200" b="1" dirty="0">
                <a:solidFill>
                  <a:srgbClr val="009900"/>
                </a:solidFill>
              </a:rPr>
              <a:t>Evaluasi</a:t>
            </a:r>
          </a:p>
          <a:p>
            <a:pPr marL="509588" indent="-509588">
              <a:spcBef>
                <a:spcPct val="20000"/>
              </a:spcBef>
              <a:defRPr/>
            </a:pP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  Evaluasi diri </a:t>
            </a:r>
            <a:r>
              <a:rPr lang="fi-FI" sz="2800" b="1" dirty="0" smtClean="0">
                <a:solidFill>
                  <a:srgbClr val="002060"/>
                </a:solidFill>
                <a:sym typeface="Wingdings 2" pitchFamily="18" charset="2"/>
              </a:rPr>
              <a:t>prodi </a:t>
            </a: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diadakan minimum sekali tiap 4 tahun.</a:t>
            </a:r>
          </a:p>
          <a:p>
            <a:pPr marL="509588" indent="-509588">
              <a:spcBef>
                <a:spcPct val="20000"/>
              </a:spcBef>
              <a:defRPr/>
            </a:pP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  Studi penelusuran lulusan (</a:t>
            </a:r>
            <a:r>
              <a:rPr lang="fi-FI" sz="2800" b="1" i="1" dirty="0">
                <a:solidFill>
                  <a:srgbClr val="002060"/>
                </a:solidFill>
                <a:sym typeface="Wingdings 2" pitchFamily="18" charset="2"/>
              </a:rPr>
              <a:t>tracer study</a:t>
            </a: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) serta </a:t>
            </a:r>
            <a:r>
              <a:rPr lang="fi-FI" sz="2800" b="1" dirty="0" smtClean="0">
                <a:solidFill>
                  <a:srgbClr val="002060"/>
                </a:solidFill>
                <a:sym typeface="Wingdings 2" pitchFamily="18" charset="2"/>
              </a:rPr>
              <a:t>pengumpulan </a:t>
            </a: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pendapat dan saran-saran dari pihak luar tentang </a:t>
            </a:r>
            <a:r>
              <a:rPr lang="fi-FI" sz="2800" b="1" dirty="0" smtClean="0">
                <a:solidFill>
                  <a:srgbClr val="002060"/>
                </a:solidFill>
                <a:sym typeface="Wingdings 2" pitchFamily="18" charset="2"/>
              </a:rPr>
              <a:t>kegiatan program prodi </a:t>
            </a: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dilakukan minimum sekali dalam 4 tahun.</a:t>
            </a:r>
          </a:p>
          <a:p>
            <a:pPr marL="509588" indent="-509588">
              <a:spcBef>
                <a:spcPct val="20000"/>
              </a:spcBef>
              <a:defRPr/>
            </a:pPr>
            <a:r>
              <a:rPr lang="fi-FI" sz="2800" b="1" dirty="0">
                <a:solidFill>
                  <a:srgbClr val="002060"/>
                </a:solidFill>
                <a:sym typeface="Wingdings 2" pitchFamily="18" charset="2"/>
              </a:rPr>
              <a:t>  Evaluasi mahasiswa pada akhir semester untuk setiap mata kuliah diadakan melalui angket.</a:t>
            </a:r>
            <a:endParaRPr lang="fi-FI" sz="2800" b="1" dirty="0">
              <a:solidFill>
                <a:srgbClr val="002060"/>
              </a:solidFill>
            </a:endParaRPr>
          </a:p>
        </p:txBody>
      </p:sp>
      <p:pic>
        <p:nvPicPr>
          <p:cNvPr id="44036" name="Picture 6" descr="pe0156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5888" y="5286375"/>
            <a:ext cx="267811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685800" y="533400"/>
            <a:ext cx="80772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       STANDAR MUTU [2]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685800" y="1371600"/>
            <a:ext cx="8077200" cy="4724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 Standar mutu ada yang ditetapkan                   oleh pihak luar universitas seperti                     yang diatur dalam undang-undang,              kepres, kepmen, kepdirjen, dan lain-lain, misalnya (1) program pendidikan S1 berbobot 144-160 sks, (2) Masa studi program S1 tidak melebihi 7 tahun.</a:t>
            </a:r>
          </a:p>
          <a:p>
            <a:pPr marL="342900" indent="-342900"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800" b="1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 Standar mutu ada pula yang ditetapkan oleh universitas, fakultas, atau jurusan.</a:t>
            </a:r>
          </a:p>
        </p:txBody>
      </p:sp>
      <p:graphicFrame>
        <p:nvGraphicFramePr>
          <p:cNvPr id="1026" name="Object 0"/>
          <p:cNvGraphicFramePr>
            <a:graphicFrameLocks noChangeAspect="1"/>
          </p:cNvGraphicFramePr>
          <p:nvPr/>
        </p:nvGraphicFramePr>
        <p:xfrm>
          <a:off x="6705600" y="533400"/>
          <a:ext cx="2185988" cy="2286000"/>
        </p:xfrm>
        <a:graphic>
          <a:graphicData uri="http://schemas.openxmlformats.org/presentationml/2006/ole">
            <p:oleObj spid="_x0000_s1026" name="Clip" r:id="rId3" imgW="630000" imgH="6436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ChangeArrowheads="1"/>
          </p:cNvSpPr>
          <p:nvPr/>
        </p:nvSpPr>
        <p:spPr bwMode="auto">
          <a:xfrm>
            <a:off x="381000" y="500063"/>
            <a:ext cx="8534400" cy="1071562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[21]</a:t>
            </a:r>
          </a:p>
        </p:txBody>
      </p:sp>
      <p:sp>
        <p:nvSpPr>
          <p:cNvPr id="45059" name="Rectangle 5"/>
          <p:cNvSpPr>
            <a:spLocks noChangeArrowheads="1"/>
          </p:cNvSpPr>
          <p:nvPr/>
        </p:nvSpPr>
        <p:spPr bwMode="auto">
          <a:xfrm>
            <a:off x="381000" y="1562100"/>
            <a:ext cx="8534400" cy="4724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fi-FI" sz="3200" b="1" dirty="0">
                <a:solidFill>
                  <a:srgbClr val="009900"/>
                </a:solidFill>
              </a:rPr>
              <a:t>13.  Lulusan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Ada basis data lulusan yang selalu di-</a:t>
            </a:r>
            <a:r>
              <a:rPr lang="fi-FI" sz="2800" b="1" i="1" dirty="0">
                <a:solidFill>
                  <a:srgbClr val="002060"/>
                </a:solidFill>
              </a:rPr>
              <a:t>update</a:t>
            </a:r>
            <a:r>
              <a:rPr lang="fi-FI" sz="28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endParaRPr lang="fi-FI" sz="7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Sarana komunikasi antara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dan lulusan (</a:t>
            </a:r>
            <a:r>
              <a:rPr lang="fi-FI" sz="2800" b="1" i="1" dirty="0">
                <a:solidFill>
                  <a:srgbClr val="002060"/>
                </a:solidFill>
              </a:rPr>
              <a:t>newsletter</a:t>
            </a:r>
            <a:r>
              <a:rPr lang="fi-FI" sz="2800" b="1" dirty="0">
                <a:solidFill>
                  <a:srgbClr val="002060"/>
                </a:solidFill>
              </a:rPr>
              <a:t>) terbit minimum sekali tiap tahun.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endParaRPr lang="fi-FI" sz="7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Persentase lulusan tiap angkatan yang menunggu lebih dari 2 tahun baru dapat pekerjaan tidak lebih dari 25% (dari hasil studi penelusuran lulusan).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u="sng" dirty="0">
                <a:solidFill>
                  <a:srgbClr val="002060"/>
                </a:solidFill>
              </a:rPr>
              <a:t>Catatan</a:t>
            </a:r>
            <a:r>
              <a:rPr lang="fi-FI" sz="2800" b="1" dirty="0">
                <a:solidFill>
                  <a:srgbClr val="002060"/>
                </a:solidFill>
              </a:rPr>
              <a:t>: Lulusan yang tidak bekerja dianggap masa tunggunya &gt; 2 tahun.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85750" y="428625"/>
            <a:ext cx="8572500" cy="121443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CONTOH STANDAR MUTU </a:t>
            </a:r>
            <a:r>
              <a:rPr lang="en-US" sz="32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200" b="1" dirty="0">
                <a:solidFill>
                  <a:srgbClr val="A50021"/>
                </a:solidFill>
                <a:latin typeface="Tahoma" pitchFamily="34" charset="0"/>
              </a:rPr>
              <a:t>[22]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285750" y="1624013"/>
            <a:ext cx="8572500" cy="487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fi-FI" sz="3200" b="1" dirty="0">
                <a:solidFill>
                  <a:srgbClr val="009900"/>
                </a:solidFill>
              </a:rPr>
              <a:t>14 &amp; 15.  Sistem informasi dan </a:t>
            </a:r>
            <a:r>
              <a:rPr lang="fi-FI" sz="3200" b="1" dirty="0" smtClean="0">
                <a:solidFill>
                  <a:srgbClr val="009900"/>
                </a:solidFill>
              </a:rPr>
              <a:t>Pengembangan</a:t>
            </a:r>
            <a:endParaRPr lang="fi-FI" sz="3200" b="1" dirty="0">
              <a:solidFill>
                <a:srgbClr val="00990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800" b="1" dirty="0">
                <a:solidFill>
                  <a:srgbClr val="002060"/>
                </a:solidFill>
              </a:rPr>
              <a:t>Sistem informasi untuk keperluan manajemen                                    jurusan dan program-                                programnya berfungsi.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fi-FI" sz="2800" b="1" dirty="0">
                <a:solidFill>
                  <a:srgbClr val="002060"/>
                </a:solidFill>
              </a:rPr>
              <a:t>‘Komisi Pengembangan’                                 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bersidang                                          minimum sekali tiap 4 tahun.</a:t>
            </a:r>
          </a:p>
        </p:txBody>
      </p:sp>
      <p:graphicFrame>
        <p:nvGraphicFramePr>
          <p:cNvPr id="4098" name="Object 6"/>
          <p:cNvGraphicFramePr>
            <a:graphicFrameLocks noChangeAspect="1"/>
          </p:cNvGraphicFramePr>
          <p:nvPr/>
        </p:nvGraphicFramePr>
        <p:xfrm>
          <a:off x="5638800" y="3487738"/>
          <a:ext cx="3505200" cy="3370262"/>
        </p:xfrm>
        <a:graphic>
          <a:graphicData uri="http://schemas.openxmlformats.org/presentationml/2006/ole">
            <p:oleObj spid="_x0000_s4098" name="Clip" r:id="rId3" imgW="1547640" imgH="1626120" progId="">
              <p:embed/>
            </p:oleObj>
          </a:graphicData>
        </a:graphic>
      </p:graphicFrame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7253288" y="4289425"/>
            <a:ext cx="762000" cy="6096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A50021"/>
                </a:solidFill>
                <a:latin typeface="Impact" pitchFamily="34" charset="0"/>
              </a:rPr>
              <a:t>SIM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3402013" y="908050"/>
            <a:ext cx="2133600" cy="990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2060"/>
                </a:solidFill>
              </a:rPr>
              <a:t>SUSUN/TINJAU</a:t>
            </a:r>
          </a:p>
          <a:p>
            <a:pPr algn="ctr"/>
            <a:r>
              <a:rPr lang="en-US" sz="2000" b="1">
                <a:solidFill>
                  <a:srgbClr val="002060"/>
                </a:solidFill>
              </a:rPr>
              <a:t>STANDAR</a:t>
            </a:r>
          </a:p>
          <a:p>
            <a:pPr algn="ctr"/>
            <a:r>
              <a:rPr lang="en-US" sz="2000" b="1">
                <a:solidFill>
                  <a:srgbClr val="002060"/>
                </a:solidFill>
              </a:rPr>
              <a:t>MUTU</a:t>
            </a:r>
          </a:p>
        </p:txBody>
      </p:sp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6526213" y="933450"/>
            <a:ext cx="1524000" cy="914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9900"/>
                </a:solidFill>
              </a:rPr>
              <a:t>AUDIT</a:t>
            </a:r>
          </a:p>
          <a:p>
            <a:pPr algn="ctr"/>
            <a:r>
              <a:rPr lang="en-US" sz="2000" b="1">
                <a:solidFill>
                  <a:srgbClr val="009900"/>
                </a:solidFill>
              </a:rPr>
              <a:t>INTERNAL</a:t>
            </a:r>
          </a:p>
        </p:txBody>
      </p:sp>
      <p:sp>
        <p:nvSpPr>
          <p:cNvPr id="46084" name="AutoShape 6"/>
          <p:cNvSpPr>
            <a:spLocks noChangeArrowheads="1"/>
          </p:cNvSpPr>
          <p:nvPr/>
        </p:nvSpPr>
        <p:spPr bwMode="auto">
          <a:xfrm>
            <a:off x="6221413" y="2214563"/>
            <a:ext cx="2438400" cy="1843087"/>
          </a:xfrm>
          <a:prstGeom prst="flowChartDecision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C00000"/>
                </a:solidFill>
              </a:rPr>
              <a:t>MEMENUHI</a:t>
            </a:r>
          </a:p>
          <a:p>
            <a:pPr algn="ctr"/>
            <a:r>
              <a:rPr lang="en-US" sz="2000" b="1">
                <a:solidFill>
                  <a:srgbClr val="C00000"/>
                </a:solidFill>
              </a:rPr>
              <a:t>STANDAR</a:t>
            </a:r>
          </a:p>
          <a:p>
            <a:pPr algn="ctr"/>
            <a:r>
              <a:rPr lang="en-US" sz="2000" b="1">
                <a:solidFill>
                  <a:srgbClr val="C00000"/>
                </a:solidFill>
              </a:rPr>
              <a:t>MUTU?</a:t>
            </a:r>
          </a:p>
        </p:txBody>
      </p:sp>
      <p:sp>
        <p:nvSpPr>
          <p:cNvPr id="46085" name="Rectangle 7"/>
          <p:cNvSpPr>
            <a:spLocks noChangeArrowheads="1"/>
          </p:cNvSpPr>
          <p:nvPr/>
        </p:nvSpPr>
        <p:spPr bwMode="auto">
          <a:xfrm>
            <a:off x="3097213" y="2635250"/>
            <a:ext cx="2590800" cy="1143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2060"/>
                </a:solidFill>
              </a:rPr>
              <a:t>UPAYA MEMPERTA-</a:t>
            </a:r>
          </a:p>
          <a:p>
            <a:pPr algn="ctr"/>
            <a:r>
              <a:rPr lang="en-US" sz="2000" b="1">
                <a:solidFill>
                  <a:srgbClr val="002060"/>
                </a:solidFill>
              </a:rPr>
              <a:t>HANKAN / MENING-</a:t>
            </a:r>
          </a:p>
          <a:p>
            <a:pPr algn="ctr"/>
            <a:r>
              <a:rPr lang="en-US" sz="2000" b="1">
                <a:solidFill>
                  <a:srgbClr val="002060"/>
                </a:solidFill>
              </a:rPr>
              <a:t>KATKAN MUTU</a:t>
            </a:r>
          </a:p>
        </p:txBody>
      </p:sp>
      <p:sp>
        <p:nvSpPr>
          <p:cNvPr id="46086" name="AutoShape 8"/>
          <p:cNvSpPr>
            <a:spLocks noChangeArrowheads="1"/>
          </p:cNvSpPr>
          <p:nvPr/>
        </p:nvSpPr>
        <p:spPr bwMode="auto">
          <a:xfrm>
            <a:off x="6526213" y="4591050"/>
            <a:ext cx="1524000" cy="762000"/>
          </a:xfrm>
          <a:prstGeom prst="flowChart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70C0"/>
                </a:solidFill>
              </a:rPr>
              <a:t>SUSUN</a:t>
            </a:r>
          </a:p>
          <a:p>
            <a:pPr algn="ctr"/>
            <a:r>
              <a:rPr lang="en-US" sz="2000" b="1">
                <a:solidFill>
                  <a:srgbClr val="0070C0"/>
                </a:solidFill>
              </a:rPr>
              <a:t>PRIORITAS</a:t>
            </a:r>
          </a:p>
        </p:txBody>
      </p:sp>
      <p:sp>
        <p:nvSpPr>
          <p:cNvPr id="46087" name="AutoShape 9"/>
          <p:cNvSpPr>
            <a:spLocks noChangeArrowheads="1"/>
          </p:cNvSpPr>
          <p:nvPr/>
        </p:nvSpPr>
        <p:spPr bwMode="auto">
          <a:xfrm>
            <a:off x="3173413" y="4591050"/>
            <a:ext cx="2590800" cy="762000"/>
          </a:xfrm>
          <a:prstGeom prst="flowChart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70C0"/>
                </a:solidFill>
              </a:rPr>
              <a:t>UPAYA MEMENUHI</a:t>
            </a:r>
          </a:p>
          <a:p>
            <a:pPr algn="ctr"/>
            <a:r>
              <a:rPr lang="en-US" sz="2000" b="1">
                <a:solidFill>
                  <a:srgbClr val="0070C0"/>
                </a:solidFill>
              </a:rPr>
              <a:t>STANDAR MUTU</a:t>
            </a:r>
          </a:p>
        </p:txBody>
      </p:sp>
      <p:sp>
        <p:nvSpPr>
          <p:cNvPr id="46088" name="AutoShape 10"/>
          <p:cNvSpPr>
            <a:spLocks noChangeArrowheads="1"/>
          </p:cNvSpPr>
          <p:nvPr/>
        </p:nvSpPr>
        <p:spPr bwMode="auto">
          <a:xfrm>
            <a:off x="887413" y="3676650"/>
            <a:ext cx="1371600" cy="914400"/>
          </a:xfrm>
          <a:prstGeom prst="flowChart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70C0"/>
                </a:solidFill>
              </a:rPr>
              <a:t>AUDIT</a:t>
            </a:r>
          </a:p>
          <a:p>
            <a:pPr algn="ctr"/>
            <a:r>
              <a:rPr lang="en-US" sz="2000" b="1">
                <a:solidFill>
                  <a:srgbClr val="0070C0"/>
                </a:solidFill>
              </a:rPr>
              <a:t>INTERNAL</a:t>
            </a:r>
          </a:p>
        </p:txBody>
      </p:sp>
      <p:sp>
        <p:nvSpPr>
          <p:cNvPr id="46089" name="AutoShape 11"/>
          <p:cNvSpPr>
            <a:spLocks noChangeArrowheads="1"/>
          </p:cNvSpPr>
          <p:nvPr/>
        </p:nvSpPr>
        <p:spPr bwMode="auto">
          <a:xfrm>
            <a:off x="430213" y="857250"/>
            <a:ext cx="2362200" cy="1066800"/>
          </a:xfrm>
          <a:prstGeom prst="flowChartPreparation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solidFill>
                  <a:srgbClr val="002060"/>
                </a:solidFill>
              </a:rPr>
              <a:t>PERUMUSAN</a:t>
            </a:r>
          </a:p>
          <a:p>
            <a:pPr algn="ctr"/>
            <a:r>
              <a:rPr lang="en-US" sz="2000" b="1">
                <a:solidFill>
                  <a:srgbClr val="002060"/>
                </a:solidFill>
              </a:rPr>
              <a:t>KEBIJAKAN</a:t>
            </a:r>
          </a:p>
          <a:p>
            <a:pPr algn="ctr"/>
            <a:r>
              <a:rPr lang="en-US" sz="2000" b="1">
                <a:solidFill>
                  <a:srgbClr val="002060"/>
                </a:solidFill>
              </a:rPr>
              <a:t>TTG MUTU</a:t>
            </a:r>
          </a:p>
        </p:txBody>
      </p:sp>
      <p:sp>
        <p:nvSpPr>
          <p:cNvPr id="46090" name="Line 12"/>
          <p:cNvSpPr>
            <a:spLocks noChangeShapeType="1"/>
          </p:cNvSpPr>
          <p:nvPr/>
        </p:nvSpPr>
        <p:spPr bwMode="auto">
          <a:xfrm>
            <a:off x="2792413" y="139065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1" name="Line 13"/>
          <p:cNvSpPr>
            <a:spLocks noChangeShapeType="1"/>
          </p:cNvSpPr>
          <p:nvPr/>
        </p:nvSpPr>
        <p:spPr bwMode="auto">
          <a:xfrm>
            <a:off x="5535613" y="139065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2" name="Line 14"/>
          <p:cNvSpPr>
            <a:spLocks noChangeShapeType="1"/>
          </p:cNvSpPr>
          <p:nvPr/>
        </p:nvSpPr>
        <p:spPr bwMode="auto">
          <a:xfrm>
            <a:off x="7440613" y="18478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3" name="Line 15"/>
          <p:cNvSpPr>
            <a:spLocks noChangeShapeType="1"/>
          </p:cNvSpPr>
          <p:nvPr/>
        </p:nvSpPr>
        <p:spPr bwMode="auto">
          <a:xfrm flipH="1">
            <a:off x="5688013" y="321945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4" name="Line 16"/>
          <p:cNvSpPr>
            <a:spLocks noChangeShapeType="1"/>
          </p:cNvSpPr>
          <p:nvPr/>
        </p:nvSpPr>
        <p:spPr bwMode="auto">
          <a:xfrm>
            <a:off x="7440613" y="405765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5" name="Line 17"/>
          <p:cNvSpPr>
            <a:spLocks noChangeShapeType="1"/>
          </p:cNvSpPr>
          <p:nvPr/>
        </p:nvSpPr>
        <p:spPr bwMode="auto">
          <a:xfrm flipH="1">
            <a:off x="5764213" y="497205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096" name="Line 18"/>
          <p:cNvSpPr>
            <a:spLocks noChangeShapeType="1"/>
          </p:cNvSpPr>
          <p:nvPr/>
        </p:nvSpPr>
        <p:spPr bwMode="auto">
          <a:xfrm>
            <a:off x="2716213" y="3219450"/>
            <a:ext cx="0" cy="1752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7" name="Line 19"/>
          <p:cNvSpPr>
            <a:spLocks noChangeShapeType="1"/>
          </p:cNvSpPr>
          <p:nvPr/>
        </p:nvSpPr>
        <p:spPr bwMode="auto">
          <a:xfrm>
            <a:off x="2716213" y="321945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8" name="Line 20"/>
          <p:cNvSpPr>
            <a:spLocks noChangeShapeType="1"/>
          </p:cNvSpPr>
          <p:nvPr/>
        </p:nvSpPr>
        <p:spPr bwMode="auto">
          <a:xfrm>
            <a:off x="2716213" y="497205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099" name="Line 21"/>
          <p:cNvSpPr>
            <a:spLocks noChangeShapeType="1"/>
          </p:cNvSpPr>
          <p:nvPr/>
        </p:nvSpPr>
        <p:spPr bwMode="auto">
          <a:xfrm flipH="1">
            <a:off x="2259013" y="413385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00" name="Line 22"/>
          <p:cNvSpPr>
            <a:spLocks noChangeShapeType="1"/>
          </p:cNvSpPr>
          <p:nvPr/>
        </p:nvSpPr>
        <p:spPr bwMode="auto">
          <a:xfrm flipV="1">
            <a:off x="1573213" y="1924050"/>
            <a:ext cx="0" cy="1752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6101" name="Rectangle 23"/>
          <p:cNvSpPr>
            <a:spLocks noChangeArrowheads="1"/>
          </p:cNvSpPr>
          <p:nvPr/>
        </p:nvSpPr>
        <p:spPr bwMode="auto">
          <a:xfrm>
            <a:off x="5789613" y="2863850"/>
            <a:ext cx="304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i-FI" sz="2000" b="1" dirty="0">
                <a:solidFill>
                  <a:schemeClr val="tx1">
                    <a:lumMod val="95000"/>
                  </a:schemeClr>
                </a:solidFill>
                <a:latin typeface="Arial Narrow" pitchFamily="34" charset="0"/>
              </a:rPr>
              <a:t>Ya</a:t>
            </a:r>
          </a:p>
        </p:txBody>
      </p:sp>
      <p:sp>
        <p:nvSpPr>
          <p:cNvPr id="46102" name="Rectangle 24"/>
          <p:cNvSpPr>
            <a:spLocks noChangeArrowheads="1"/>
          </p:cNvSpPr>
          <p:nvPr/>
        </p:nvSpPr>
        <p:spPr bwMode="auto">
          <a:xfrm>
            <a:off x="7516813" y="41338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i-FI" sz="2000" b="1" dirty="0">
                <a:solidFill>
                  <a:schemeClr val="tx1">
                    <a:lumMod val="95000"/>
                  </a:schemeClr>
                </a:solidFill>
                <a:latin typeface="Arial Narrow" pitchFamily="34" charset="0"/>
              </a:rPr>
              <a:t>Tdk</a:t>
            </a:r>
          </a:p>
        </p:txBody>
      </p:sp>
      <p:sp>
        <p:nvSpPr>
          <p:cNvPr id="46103" name="Rectangle 25"/>
          <p:cNvSpPr>
            <a:spLocks noChangeArrowheads="1"/>
          </p:cNvSpPr>
          <p:nvPr/>
        </p:nvSpPr>
        <p:spPr bwMode="auto">
          <a:xfrm>
            <a:off x="2411413" y="573405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i-FI" sz="3200" i="1">
                <a:latin typeface="Arial Narrow" pitchFamily="34" charset="0"/>
              </a:rPr>
              <a:t>Bagan alir penjaminan mutu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533400" y="452438"/>
            <a:ext cx="8153400" cy="104775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AUDIT INTERNAL [1]</a:t>
            </a:r>
          </a:p>
        </p:txBody>
      </p:sp>
      <p:sp>
        <p:nvSpPr>
          <p:cNvPr id="47107" name="Rectangle 5"/>
          <p:cNvSpPr>
            <a:spLocks noChangeArrowheads="1"/>
          </p:cNvSpPr>
          <p:nvPr/>
        </p:nvSpPr>
        <p:spPr bwMode="auto">
          <a:xfrm>
            <a:off x="533400" y="1476375"/>
            <a:ext cx="8153400" cy="4953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Audit internal dilakukan oleh </a:t>
            </a:r>
            <a:r>
              <a:rPr lang="fi-FI" sz="2800" b="1" dirty="0" smtClean="0">
                <a:solidFill>
                  <a:srgbClr val="002060"/>
                </a:solidFill>
              </a:rPr>
              <a:t>Unit Penjaminan Mutu (UPM</a:t>
            </a:r>
            <a:r>
              <a:rPr lang="fi-FI" sz="2800" b="1" dirty="0">
                <a:solidFill>
                  <a:srgbClr val="002060"/>
                </a:solidFill>
              </a:rPr>
              <a:t>), setiap butir standar mutu dinilai apakah ‘ya’ (terpenuhi) atau ‘tidak’ dengan menggunakan suatu </a:t>
            </a:r>
            <a:r>
              <a:rPr lang="fi-FI" sz="2800" b="1" i="1" dirty="0">
                <a:solidFill>
                  <a:srgbClr val="002060"/>
                </a:solidFill>
              </a:rPr>
              <a:t>check list</a:t>
            </a:r>
            <a:r>
              <a:rPr lang="fi-FI" sz="28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Audit internal dilakukan setiap akhir semester.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Butir-butir mutu yang dinilai ‘tidak’ memenuhi standar disusun urutan prioritasnya untuk diperhatikan.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Hasil penilaian dilaporkan oleh </a:t>
            </a:r>
            <a:r>
              <a:rPr lang="fi-FI" sz="2800" b="1" dirty="0" smtClean="0">
                <a:solidFill>
                  <a:srgbClr val="002060"/>
                </a:solidFill>
              </a:rPr>
              <a:t>UPM </a:t>
            </a:r>
            <a:r>
              <a:rPr lang="fi-FI" sz="2800" b="1" dirty="0">
                <a:solidFill>
                  <a:srgbClr val="002060"/>
                </a:solidFill>
              </a:rPr>
              <a:t>kepada Ketua </a:t>
            </a:r>
            <a:r>
              <a:rPr lang="fi-FI" sz="2800" b="1" dirty="0" smtClean="0">
                <a:solidFill>
                  <a:srgbClr val="002060"/>
                </a:solidFill>
              </a:rPr>
              <a:t>Program Studi.</a:t>
            </a:r>
            <a:endParaRPr lang="fi-FI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ChangeArrowheads="1"/>
          </p:cNvSpPr>
          <p:nvPr/>
        </p:nvSpPr>
        <p:spPr bwMode="auto">
          <a:xfrm>
            <a:off x="685800" y="457200"/>
            <a:ext cx="8077200" cy="762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AUDIT INTERNAL [2]</a:t>
            </a:r>
          </a:p>
        </p:txBody>
      </p:sp>
      <p:sp>
        <p:nvSpPr>
          <p:cNvPr id="48131" name="Rectangle 5"/>
          <p:cNvSpPr>
            <a:spLocks noChangeArrowheads="1"/>
          </p:cNvSpPr>
          <p:nvPr/>
        </p:nvSpPr>
        <p:spPr bwMode="auto">
          <a:xfrm>
            <a:off x="685800" y="1219200"/>
            <a:ext cx="8077200" cy="487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Butir-butir standar mutu yang dinilai ‘tidak’, diupayakan perbaikannya sesuai urutan prioritas.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Butir-butir standar mutu yang dinilai ‘ya’ diupaya-kan untuk dipertahankan atau ditingkatkan pelaksanaannya.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Berdasarkan hasil audit internal, ambang batas butir-butir standar mutu --khususnya yang telah dinilai ‘ya’-- dapat  dinaikkan sehingga mutu kinerja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selalu ditingkatkan dari waktu ke waktu.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ChangeArrowheads="1"/>
          </p:cNvSpPr>
          <p:nvPr/>
        </p:nvSpPr>
        <p:spPr bwMode="auto">
          <a:xfrm>
            <a:off x="500063" y="357188"/>
            <a:ext cx="8186737" cy="938212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AUDIT INTERNAL [3]</a:t>
            </a:r>
          </a:p>
        </p:txBody>
      </p:sp>
      <p:graphicFrame>
        <p:nvGraphicFramePr>
          <p:cNvPr id="45061" name="Group 5"/>
          <p:cNvGraphicFramePr>
            <a:graphicFrameLocks noGrp="1"/>
          </p:cNvGraphicFramePr>
          <p:nvPr/>
        </p:nvGraphicFramePr>
        <p:xfrm>
          <a:off x="500063" y="1905000"/>
          <a:ext cx="8186766" cy="4054158"/>
        </p:xfrm>
        <a:graphic>
          <a:graphicData uri="http://schemas.openxmlformats.org/drawingml/2006/table">
            <a:tbl>
              <a:tblPr/>
              <a:tblGrid>
                <a:gridCol w="708470"/>
                <a:gridCol w="5903918"/>
                <a:gridCol w="787189"/>
                <a:gridCol w="787189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Butir-butir standar mutu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Ya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Tdk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1.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Visi, missi, dan tujuan jurusan ditinjau dan disepakati minimum sekali dalam 4 tahun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  <a:sym typeface="Wingdings" pitchFamily="2" charset="2"/>
                        </a:rPr>
                        <a:t></a:t>
                      </a:r>
                      <a:endParaRPr kumimoji="0" lang="en-US" sz="2800" b="0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38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Narrow" pitchFamily="34" charset="0"/>
                        </a:rPr>
                        <a:t>2.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</a:rPr>
                        <a:t>Jurusan ikut menentukan kriteria peneri-maan mahasiswa barunya.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 Narrow" pitchFamily="34" charset="0"/>
                          <a:sym typeface="Wingdings" pitchFamily="2" charset="2"/>
                        </a:rPr>
                        <a:t></a:t>
                      </a:r>
                      <a:endParaRPr kumimoji="0" lang="en-US" sz="2800" b="0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..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…………………………………………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….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….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95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74.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</a:rPr>
                        <a:t>Komisi Pengembangan Jurusan bersidang minimum sekali tiap tahun.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noProof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  <a:sym typeface="Wingdings" pitchFamily="2" charset="2"/>
                        </a:rPr>
                        <a:t></a:t>
                      </a:r>
                      <a:endParaRPr kumimoji="0" lang="en-US" sz="2800" b="0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noProof="1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9187" name="Rectangle 37"/>
          <p:cNvSpPr>
            <a:spLocks noChangeArrowheads="1"/>
          </p:cNvSpPr>
          <p:nvPr/>
        </p:nvSpPr>
        <p:spPr bwMode="auto">
          <a:xfrm>
            <a:off x="485775" y="1282700"/>
            <a:ext cx="8186738" cy="609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i-FI" sz="2800" b="1" i="1" dirty="0">
                <a:solidFill>
                  <a:srgbClr val="C00000"/>
                </a:solidFill>
                <a:latin typeface="Arial Narrow" pitchFamily="34" charset="0"/>
              </a:rPr>
              <a:t>Checklist untuk penilaian butir-butir standar mutu jurusan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685800" y="304800"/>
            <a:ext cx="8077200" cy="762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P E N U T U P</a:t>
            </a: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685800" y="1066800"/>
            <a:ext cx="8077200" cy="55054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5138" indent="-465138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Standar mutu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ditentukan menurut </a:t>
            </a:r>
            <a:r>
              <a:rPr lang="fi-FI" sz="2800" b="1" dirty="0" smtClean="0">
                <a:solidFill>
                  <a:srgbClr val="002060"/>
                </a:solidFill>
              </a:rPr>
              <a:t>SNP ditambah kesepakatan </a:t>
            </a:r>
            <a:r>
              <a:rPr lang="fi-FI" sz="2800" b="1" dirty="0">
                <a:solidFill>
                  <a:srgbClr val="002060"/>
                </a:solidFill>
              </a:rPr>
              <a:t>dalam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sendiri.</a:t>
            </a:r>
          </a:p>
          <a:p>
            <a:pPr marL="465138" indent="-465138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Palaksanaan standar mutu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perlu dievaluasi secara berkala dari waktu ke waktu untuk keperluan perbaikan dan peningkatan mutu.</a:t>
            </a:r>
          </a:p>
          <a:p>
            <a:pPr marL="465138" indent="-465138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Standar mutu perlu selalu ditingkatkan sesuai tuntutan </a:t>
            </a:r>
            <a:r>
              <a:rPr lang="fi-FI" sz="2800" b="1" i="1" dirty="0">
                <a:solidFill>
                  <a:srgbClr val="002060"/>
                </a:solidFill>
              </a:rPr>
              <a:t>stakeholder</a:t>
            </a:r>
            <a:r>
              <a:rPr lang="fi-FI" sz="2800" b="1" dirty="0">
                <a:solidFill>
                  <a:srgbClr val="002060"/>
                </a:solidFill>
              </a:rPr>
              <a:t> dan </a:t>
            </a:r>
            <a:r>
              <a:rPr lang="fi-FI" sz="2800" b="1" i="1" dirty="0">
                <a:solidFill>
                  <a:srgbClr val="002060"/>
                </a:solidFill>
              </a:rPr>
              <a:t>kemampuan </a:t>
            </a:r>
            <a:r>
              <a:rPr lang="fi-FI" sz="2800" b="1" i="1" dirty="0" smtClean="0">
                <a:solidFill>
                  <a:srgbClr val="002060"/>
                </a:solidFill>
              </a:rPr>
              <a:t>prodi</a:t>
            </a:r>
            <a:r>
              <a:rPr lang="fi-FI" sz="2800" b="1" dirty="0" smtClean="0">
                <a:solidFill>
                  <a:srgbClr val="002060"/>
                </a:solidFill>
              </a:rPr>
              <a:t>.</a:t>
            </a:r>
            <a:endParaRPr lang="fi-FI" sz="2800" b="1" dirty="0">
              <a:solidFill>
                <a:srgbClr val="002060"/>
              </a:solidFill>
            </a:endParaRPr>
          </a:p>
          <a:p>
            <a:pPr marL="465138" indent="-465138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fi-FI" sz="2800" b="1" dirty="0">
                <a:solidFill>
                  <a:srgbClr val="002060"/>
                </a:solidFill>
              </a:rPr>
              <a:t>Diharapkan mutu kinerja </a:t>
            </a:r>
            <a:r>
              <a:rPr lang="fi-FI" sz="2800" b="1" dirty="0" smtClean="0">
                <a:solidFill>
                  <a:srgbClr val="002060"/>
                </a:solidFill>
              </a:rPr>
              <a:t>prodi </a:t>
            </a:r>
            <a:r>
              <a:rPr lang="fi-FI" sz="2800" b="1" dirty="0">
                <a:solidFill>
                  <a:srgbClr val="002060"/>
                </a:solidFill>
              </a:rPr>
              <a:t>akan  terjamin dan meningkat secara berkesinambungan.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2411413" y="1412875"/>
            <a:ext cx="4465637" cy="432117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779838" y="1052513"/>
            <a:ext cx="1668462" cy="461962"/>
          </a:xfrm>
          <a:prstGeom prst="rect">
            <a:avLst/>
          </a:prstGeom>
          <a:solidFill>
            <a:srgbClr val="FF99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STANDAR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867400" y="1987550"/>
            <a:ext cx="2547938" cy="461963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PELAKSANAAN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227763" y="3571875"/>
            <a:ext cx="2178050" cy="461963"/>
          </a:xfrm>
          <a:prstGeom prst="rect">
            <a:avLst/>
          </a:prstGeom>
          <a:solidFill>
            <a:srgbClr val="CCFF99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i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MONITORING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292725" y="5300663"/>
            <a:ext cx="2419350" cy="46196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EVALUASI DIRI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979613" y="5157788"/>
            <a:ext cx="1751012" cy="847725"/>
          </a:xfrm>
          <a:prstGeom prst="rect">
            <a:avLst/>
          </a:prstGeom>
          <a:solidFill>
            <a:srgbClr val="CCFF66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AUDIT </a:t>
            </a:r>
          </a:p>
          <a:p>
            <a:pPr algn="ctr">
              <a:defRPr/>
            </a:pPr>
            <a:r>
              <a:rPr lang="en-US" sz="2400" b="1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INTERNAL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042988" y="3573463"/>
            <a:ext cx="1770062" cy="847725"/>
          </a:xfrm>
          <a:prstGeom prst="rect">
            <a:avLst/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RUMUSAN</a:t>
            </a:r>
          </a:p>
          <a:p>
            <a:pPr algn="ctr">
              <a:defRPr/>
            </a:pPr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KOREKSI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684213" y="1916113"/>
            <a:ext cx="2446337" cy="84772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PENINGKATAN</a:t>
            </a:r>
          </a:p>
          <a:p>
            <a:pPr algn="ctr">
              <a:defRPr/>
            </a:pP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MUTU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059113" y="3284538"/>
            <a:ext cx="3105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>
                <a:solidFill>
                  <a:srgbClr val="FF0000"/>
                </a:solidFill>
              </a:rPr>
              <a:t> SIKLUS SPMPT  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059113" y="1557338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b="1">
                <a:effectLst>
                  <a:outerShdw blurRad="38100" dist="38100" dir="2700000" algn="tl">
                    <a:srgbClr val="FFFFFF"/>
                  </a:outerShdw>
                </a:effectLst>
              </a:rPr>
              <a:t>Standar Baru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 rot="2244060">
            <a:off x="5422900" y="1377950"/>
            <a:ext cx="1441450" cy="322263"/>
          </a:xfrm>
          <a:prstGeom prst="curvedDownArrow">
            <a:avLst>
              <a:gd name="adj1" fmla="val 89458"/>
              <a:gd name="adj2" fmla="val 178916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 rot="4769239">
            <a:off x="6420644" y="2804319"/>
            <a:ext cx="1198562" cy="431800"/>
          </a:xfrm>
          <a:prstGeom prst="curvedDownArrow">
            <a:avLst>
              <a:gd name="adj1" fmla="val 55515"/>
              <a:gd name="adj2" fmla="val 111029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 rot="1696978">
            <a:off x="6516688" y="4005263"/>
            <a:ext cx="431800" cy="1439862"/>
          </a:xfrm>
          <a:prstGeom prst="curvedLeftArrow">
            <a:avLst>
              <a:gd name="adj1" fmla="val 66691"/>
              <a:gd name="adj2" fmla="val 133382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 rot="5716106">
            <a:off x="4265613" y="5049837"/>
            <a:ext cx="431800" cy="1800225"/>
          </a:xfrm>
          <a:prstGeom prst="curvedLeftArrow">
            <a:avLst>
              <a:gd name="adj1" fmla="val 83382"/>
              <a:gd name="adj2" fmla="val 166765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 rot="9206440">
            <a:off x="2206625" y="4364038"/>
            <a:ext cx="355600" cy="863600"/>
          </a:xfrm>
          <a:prstGeom prst="curvedLeftArrow">
            <a:avLst>
              <a:gd name="adj1" fmla="val 48571"/>
              <a:gd name="adj2" fmla="val 97143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 rot="10356784">
            <a:off x="1898650" y="2636838"/>
            <a:ext cx="355600" cy="1008062"/>
          </a:xfrm>
          <a:prstGeom prst="curvedLeftArrow">
            <a:avLst>
              <a:gd name="adj1" fmla="val 56696"/>
              <a:gd name="adj2" fmla="val 113393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 rot="-7645359">
            <a:off x="3061494" y="546894"/>
            <a:ext cx="355600" cy="1655762"/>
          </a:xfrm>
          <a:prstGeom prst="curvedLeftArrow">
            <a:avLst>
              <a:gd name="adj1" fmla="val 93125"/>
              <a:gd name="adj2" fmla="val 186250"/>
              <a:gd name="adj3" fmla="val 33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4356100" y="62071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1</a:t>
            </a:r>
            <a:endParaRPr lang="id-ID" sz="2400" b="1"/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6877050" y="1557338"/>
            <a:ext cx="57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2</a:t>
            </a:r>
            <a:endParaRPr lang="id-ID" sz="2400" b="1"/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7380288" y="31416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3</a:t>
            </a:r>
            <a:endParaRPr lang="id-ID" sz="2400" b="1"/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6948488" y="486886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4</a:t>
            </a:r>
            <a:endParaRPr lang="id-ID" sz="2400" b="1"/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2484438" y="6092825"/>
            <a:ext cx="57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5</a:t>
            </a:r>
            <a:endParaRPr lang="id-ID" sz="2400" b="1"/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1258888" y="31416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6</a:t>
            </a:r>
            <a:endParaRPr lang="id-ID" sz="2400" b="1"/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1403350" y="1412875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7</a:t>
            </a:r>
            <a:endParaRPr lang="id-ID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na0076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</p:pic>
      <p:pic>
        <p:nvPicPr>
          <p:cNvPr id="51203" name="Picture 5" descr="open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2133600"/>
            <a:ext cx="5448300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WordArt 6"/>
          <p:cNvSpPr>
            <a:spLocks noChangeArrowheads="1" noChangeShapeType="1" noTextEdit="1"/>
          </p:cNvSpPr>
          <p:nvPr/>
        </p:nvSpPr>
        <p:spPr bwMode="auto">
          <a:xfrm>
            <a:off x="3505200" y="381000"/>
            <a:ext cx="5257800" cy="1600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fi-FI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TERIMA KASIH ATAS</a:t>
            </a:r>
          </a:p>
          <a:p>
            <a:pPr algn="ctr"/>
            <a:r>
              <a:rPr lang="fi-FI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PERHATIAN ANDA</a:t>
            </a:r>
            <a:endParaRPr lang="en-US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685800" y="428625"/>
            <a:ext cx="8077200" cy="1143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STANDAR MUTU HARUS DAPAT DIUKUR/DINILAI [1]</a:t>
            </a: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685800" y="1643063"/>
            <a:ext cx="8077200" cy="4572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 Setiap pernyataan tentang mutu harus dapat diukur/dinilai:  terpenuhi (ya), atau tidak terpenuhi (tidak), misalnya: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800" b="1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1. Minimum 25% dosen tetap jurusan berpendidikan S3 dalam bidang yang relevan.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endParaRPr lang="fi-FI" sz="800" b="1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3200" b="1">
                <a:solidFill>
                  <a:schemeClr val="bg1"/>
                </a:solidFill>
                <a:latin typeface="Arial Narrow" pitchFamily="34" charset="0"/>
              </a:rPr>
              <a:t>2. Setiap kuliah dimulai paling lambat 15 menit sesudah dan berakhir paling cepat 15 menit sebelum waktu yang telah ditentukan.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684213" y="481013"/>
            <a:ext cx="8077200" cy="1219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STANDAR MUTU HARUS DAPAT DIUKUR/DINILAI [2]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684213" y="1781175"/>
            <a:ext cx="8077200" cy="4648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3200" b="1">
                <a:solidFill>
                  <a:srgbClr val="002060"/>
                </a:solidFill>
                <a:latin typeface="Arial Narrow" pitchFamily="34" charset="0"/>
              </a:rPr>
              <a:t>3.  Ujian diadakan minimum 2 kali dalam satu se-mester untuk setiap mata kuliah, yaitu ujian tengah semester dan ujian akhir semester.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endParaRPr lang="fi-FI" sz="800" b="1">
              <a:solidFill>
                <a:srgbClr val="002060"/>
              </a:solidFill>
              <a:latin typeface="Arial Narrow" pitchFamily="34" charset="0"/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3200" b="1">
                <a:solidFill>
                  <a:srgbClr val="002060"/>
                </a:solidFill>
                <a:latin typeface="Arial Narrow" pitchFamily="34" charset="0"/>
              </a:rPr>
              <a:t>4.  Jadwal pelajaran sudah diumumkan kepada dosen dan mahasiswa paling lambat seminggu sebelum semester dimulai.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endParaRPr lang="fi-FI" sz="900" b="1">
              <a:solidFill>
                <a:srgbClr val="002060"/>
              </a:solidFill>
              <a:latin typeface="Arial Narrow" pitchFamily="34" charset="0"/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3200" b="1">
                <a:solidFill>
                  <a:srgbClr val="002060"/>
                </a:solidFill>
                <a:latin typeface="Arial Narrow" pitchFamily="34" charset="0"/>
              </a:rPr>
              <a:t>5.  Daftar nama mahasiswa yang akan mengikuti kuliah sudah diterima oleh dosen yang bersangkutan sebelum semester dimulai.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357188" y="554038"/>
            <a:ext cx="8429625" cy="1219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STANDAR MUTU HARUS DAPAT DIUKUR/DINILAI [3]</a:t>
            </a: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323850" y="1852613"/>
            <a:ext cx="8458200" cy="4648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1638" indent="-401638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2800" b="1" dirty="0">
                <a:solidFill>
                  <a:srgbClr val="002060"/>
                </a:solidFill>
              </a:rPr>
              <a:t>6. Garis besar rencana perkuliahan selama satu semester sudah diberikan kepada mahasiswa paling lambat pada hari pertama kuliah.</a:t>
            </a:r>
          </a:p>
          <a:p>
            <a:pPr marL="401638" indent="-401638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endParaRPr lang="fi-FI" sz="700" b="1" dirty="0">
              <a:solidFill>
                <a:srgbClr val="002060"/>
              </a:solidFill>
            </a:endParaRPr>
          </a:p>
          <a:p>
            <a:pPr marL="401638" indent="-401638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2800" b="1" dirty="0">
                <a:solidFill>
                  <a:srgbClr val="002060"/>
                </a:solidFill>
              </a:rPr>
              <a:t>7. Nilai akhir mahasiswa untuk setiap mata kuliah sudah diterima oleh </a:t>
            </a:r>
            <a:r>
              <a:rPr lang="fi-FI" sz="2800" b="1" dirty="0" smtClean="0">
                <a:solidFill>
                  <a:srgbClr val="002060"/>
                </a:solidFill>
              </a:rPr>
              <a:t>prodi/fakultas </a:t>
            </a:r>
            <a:r>
              <a:rPr lang="fi-FI" sz="2800" b="1" dirty="0">
                <a:solidFill>
                  <a:srgbClr val="002060"/>
                </a:solidFill>
              </a:rPr>
              <a:t>paling lambat 2 minggu sesudah ujian akhir semester diadakan.</a:t>
            </a:r>
          </a:p>
          <a:p>
            <a:pPr marL="401638" indent="-401638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endParaRPr lang="fi-FI" sz="700" b="1" dirty="0">
              <a:solidFill>
                <a:srgbClr val="002060"/>
              </a:solidFill>
            </a:endParaRPr>
          </a:p>
          <a:p>
            <a:pPr marL="401638" indent="-401638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None/>
            </a:pPr>
            <a:r>
              <a:rPr lang="fi-FI" sz="2800" b="1" dirty="0">
                <a:solidFill>
                  <a:srgbClr val="002060"/>
                </a:solidFill>
              </a:rPr>
              <a:t>8. Setiap hasil penelitian dosen harus diseminar-kan di forum dosen </a:t>
            </a:r>
            <a:r>
              <a:rPr lang="fi-FI" sz="2800" b="1" dirty="0" smtClean="0">
                <a:solidFill>
                  <a:srgbClr val="002060"/>
                </a:solidFill>
              </a:rPr>
              <a:t>prodi/fakultas</a:t>
            </a:r>
            <a:r>
              <a:rPr lang="fi-FI" sz="2800" b="1" dirty="0">
                <a:solidFill>
                  <a:srgbClr val="002060"/>
                </a:solidFill>
              </a:rPr>
              <a:t>, paling lambat 6 bulan sesudah penelitian selesai.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685800" y="457200"/>
            <a:ext cx="8153400" cy="838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ahoma" pitchFamily="34" charset="0"/>
              </a:rPr>
              <a:t>PENYUSUNAN STANDAR MUTU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685800" y="1343025"/>
            <a:ext cx="8153400" cy="4800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 dirty="0">
                <a:solidFill>
                  <a:srgbClr val="002060"/>
                </a:solidFill>
              </a:rPr>
              <a:t>Tidak ada standar mutu yang universal.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700" b="1" dirty="0">
              <a:solidFill>
                <a:srgbClr val="002060"/>
              </a:solidFill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 dirty="0">
                <a:solidFill>
                  <a:srgbClr val="002060"/>
                </a:solidFill>
              </a:rPr>
              <a:t>Standar mutu disusun sendiri oleh setiap institusi, kecuali yang sudah diatur oleh </a:t>
            </a:r>
            <a:r>
              <a:rPr lang="fi-FI" sz="2800" b="1" dirty="0" smtClean="0">
                <a:solidFill>
                  <a:srgbClr val="002060"/>
                </a:solidFill>
              </a:rPr>
              <a:t>Kemeristek/Dikti.</a:t>
            </a:r>
            <a:endParaRPr lang="fi-FI" sz="2800" b="1" dirty="0">
              <a:solidFill>
                <a:srgbClr val="002060"/>
              </a:solidFill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700" b="1" dirty="0">
              <a:solidFill>
                <a:srgbClr val="002060"/>
              </a:solidFill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 dirty="0">
                <a:solidFill>
                  <a:srgbClr val="002060"/>
                </a:solidFill>
              </a:rPr>
              <a:t>Standar mutu disusun mengenai berbagai hal atau aspek yang dianggap penting oleh institusi ybs.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700" b="1" dirty="0">
              <a:solidFill>
                <a:srgbClr val="002060"/>
              </a:solidFill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 dirty="0">
                <a:solidFill>
                  <a:srgbClr val="002060"/>
                </a:solidFill>
              </a:rPr>
              <a:t>Standar mutu ditentukan pada tingkat minimum yang dikehendaki, sehingga mampu dilaksanakan dan dipertahankan.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609600" y="554038"/>
            <a:ext cx="8229600" cy="12192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      PENILAIAN PELAKSANAAN</a:t>
            </a:r>
            <a:br>
              <a:rPr lang="en-US" sz="3600" b="1">
                <a:solidFill>
                  <a:srgbClr val="A50021"/>
                </a:solidFill>
                <a:latin typeface="Tahoma" pitchFamily="34" charset="0"/>
              </a:rPr>
            </a:br>
            <a:r>
              <a:rPr lang="en-US" sz="3600" b="1">
                <a:solidFill>
                  <a:srgbClr val="A50021"/>
                </a:solidFill>
                <a:latin typeface="Tahoma" pitchFamily="34" charset="0"/>
              </a:rPr>
              <a:t>     STANDAR MUTU</a:t>
            </a: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609600" y="1857375"/>
            <a:ext cx="8229600" cy="45720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>
                <a:solidFill>
                  <a:srgbClr val="002060"/>
                </a:solidFill>
              </a:rPr>
              <a:t> Penilaian terhadap setiap butir standar mutu hanya ada dua macam, yaitu: </a:t>
            </a:r>
            <a:r>
              <a:rPr lang="fi-FI" sz="2800" b="1" i="1">
                <a:solidFill>
                  <a:srgbClr val="002060"/>
                </a:solidFill>
              </a:rPr>
              <a:t>ya</a:t>
            </a:r>
            <a:r>
              <a:rPr lang="fi-FI" sz="2800" b="1">
                <a:solidFill>
                  <a:srgbClr val="002060"/>
                </a:solidFill>
              </a:rPr>
              <a:t> (terpenuhi), atau </a:t>
            </a:r>
            <a:r>
              <a:rPr lang="fi-FI" sz="2800" b="1" i="1">
                <a:solidFill>
                  <a:srgbClr val="002060"/>
                </a:solidFill>
              </a:rPr>
              <a:t>tidak</a:t>
            </a:r>
            <a:r>
              <a:rPr lang="fi-FI" sz="2800" b="1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700" b="1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>
                <a:solidFill>
                  <a:srgbClr val="002060"/>
                </a:solidFill>
              </a:rPr>
              <a:t> Jadi tidak ada penilaian berupa: ‘hampir terpenuhi’, ‘lebih baik daripada tahun lalu’, atau ‘secara teoretis terpenuhi, tetapi belum dalam praktiknya’.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700" b="1">
              <a:solidFill>
                <a:srgbClr val="00206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2800" b="1">
                <a:solidFill>
                  <a:srgbClr val="002060"/>
                </a:solidFill>
              </a:rPr>
              <a:t> Penilaian terhadap standar mutu dila-             kukan secara berkala melalui ‘audit              internal’, misalnya pada tiap akhir tahun.</a:t>
            </a:r>
            <a:endParaRPr lang="fi-FI" sz="2800" b="1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684213" y="866775"/>
            <a:ext cx="8102600" cy="762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b="1" dirty="0">
                <a:solidFill>
                  <a:srgbClr val="A50021"/>
                </a:solidFill>
                <a:latin typeface="Tahoma" pitchFamily="34" charset="0"/>
              </a:rPr>
              <a:t>STANDAR MUTU </a:t>
            </a:r>
            <a:r>
              <a:rPr lang="en-US" sz="3600" b="1" dirty="0" smtClean="0">
                <a:solidFill>
                  <a:srgbClr val="A50021"/>
                </a:solidFill>
                <a:latin typeface="Tahoma" pitchFamily="34" charset="0"/>
              </a:rPr>
              <a:t>PRODI </a:t>
            </a:r>
            <a:r>
              <a:rPr lang="en-US" sz="3600" b="1" dirty="0">
                <a:solidFill>
                  <a:srgbClr val="A50021"/>
                </a:solidFill>
                <a:latin typeface="Tahoma" pitchFamily="34" charset="0"/>
              </a:rPr>
              <a:t>[1]</a:t>
            </a: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684213" y="1704975"/>
            <a:ext cx="8102600" cy="47244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 dirty="0" smtClean="0">
                <a:solidFill>
                  <a:srgbClr val="002060"/>
                </a:solidFill>
              </a:rPr>
              <a:t>Prodi atau </a:t>
            </a:r>
            <a:r>
              <a:rPr lang="fi-FI" sz="3200" b="1" dirty="0">
                <a:solidFill>
                  <a:srgbClr val="002060"/>
                </a:solidFill>
              </a:rPr>
              <a:t>bagian merupakan unit      organisasi terkecil di perguruan tinggi               yang melaksanakan </a:t>
            </a:r>
            <a:r>
              <a:rPr lang="fi-FI" sz="3200" b="1" dirty="0" smtClean="0">
                <a:solidFill>
                  <a:srgbClr val="002060"/>
                </a:solidFill>
              </a:rPr>
              <a:t>misi </a:t>
            </a:r>
            <a:r>
              <a:rPr lang="fi-FI" sz="3200" b="1" dirty="0">
                <a:solidFill>
                  <a:srgbClr val="002060"/>
                </a:solidFill>
              </a:rPr>
              <a:t>tridharma        perguruan tinggi, yaitu pendidikan, penelitian, dan pengabdian pada masyarakat.</a:t>
            </a: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endParaRPr lang="fi-FI" sz="800" b="1" dirty="0">
              <a:solidFill>
                <a:srgbClr val="002060"/>
              </a:solidFill>
            </a:endParaRPr>
          </a:p>
          <a:p>
            <a:pPr marL="450850" indent="-450850">
              <a:lnSpc>
                <a:spcPct val="90000"/>
              </a:lnSpc>
              <a:spcBef>
                <a:spcPct val="20000"/>
              </a:spcBef>
              <a:buClr>
                <a:srgbClr val="A50021"/>
              </a:buClr>
              <a:buFont typeface="Wingdings" pitchFamily="2" charset="2"/>
              <a:buChar char="q"/>
            </a:pPr>
            <a:r>
              <a:rPr lang="fi-FI" sz="3200" b="1" dirty="0">
                <a:solidFill>
                  <a:srgbClr val="002060"/>
                </a:solidFill>
              </a:rPr>
              <a:t>Standar mutu tiap </a:t>
            </a:r>
            <a:r>
              <a:rPr lang="fi-FI" sz="3200" b="1" dirty="0" smtClean="0">
                <a:solidFill>
                  <a:srgbClr val="002060"/>
                </a:solidFill>
              </a:rPr>
              <a:t>prodi </a:t>
            </a:r>
            <a:r>
              <a:rPr lang="fi-FI" sz="3200" b="1" dirty="0">
                <a:solidFill>
                  <a:srgbClr val="002060"/>
                </a:solidFill>
              </a:rPr>
              <a:t>perlu </a:t>
            </a:r>
            <a:r>
              <a:rPr lang="fi-FI" sz="3200" b="1" dirty="0" smtClean="0">
                <a:solidFill>
                  <a:srgbClr val="002060"/>
                </a:solidFill>
              </a:rPr>
              <a:t>disusun </a:t>
            </a:r>
            <a:r>
              <a:rPr lang="fi-FI" sz="3200" b="1" dirty="0">
                <a:solidFill>
                  <a:srgbClr val="002060"/>
                </a:solidFill>
              </a:rPr>
              <a:t>agar pelaksanaan </a:t>
            </a:r>
            <a:r>
              <a:rPr lang="fi-FI" sz="3200" b="1" dirty="0" smtClean="0">
                <a:solidFill>
                  <a:srgbClr val="002060"/>
                </a:solidFill>
              </a:rPr>
              <a:t>misi </a:t>
            </a:r>
            <a:r>
              <a:rPr lang="fi-FI" sz="3200" b="1" dirty="0">
                <a:solidFill>
                  <a:srgbClr val="002060"/>
                </a:solidFill>
              </a:rPr>
              <a:t>tridharma perguruan tinggi itu dapat terjamin mutunya.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3541713" y="214313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  <a:latin typeface="Times New Roman" pitchFamily="18" charset="0"/>
              </a:rPr>
              <a:t>CONTOH</a:t>
            </a:r>
            <a:endParaRPr lang="en-GB" sz="3200" b="1">
              <a:solidFill>
                <a:srgbClr val="FFFF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974</TotalTime>
  <Words>2314</Words>
  <Application>Microsoft PowerPoint</Application>
  <PresentationFormat>On-screen Show (4:3)</PresentationFormat>
  <Paragraphs>247</Paragraphs>
  <Slides>38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Technic</vt:lpstr>
      <vt:lpstr>Clip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Margono</dc:creator>
  <cp:lastModifiedBy>Customer</cp:lastModifiedBy>
  <cp:revision>31</cp:revision>
  <dcterms:created xsi:type="dcterms:W3CDTF">2006-04-03T03:29:24Z</dcterms:created>
  <dcterms:modified xsi:type="dcterms:W3CDTF">2016-02-13T08:29:18Z</dcterms:modified>
</cp:coreProperties>
</file>