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2" r:id="rId12"/>
    <p:sldId id="273" r:id="rId13"/>
    <p:sldId id="274" r:id="rId14"/>
    <p:sldId id="275" r:id="rId15"/>
    <p:sldId id="265" r:id="rId16"/>
    <p:sldId id="266" r:id="rId17"/>
    <p:sldId id="268" r:id="rId18"/>
    <p:sldId id="276" r:id="rId19"/>
    <p:sldId id="277" r:id="rId20"/>
    <p:sldId id="279" r:id="rId21"/>
    <p:sldId id="269" r:id="rId22"/>
    <p:sldId id="271" r:id="rId23"/>
    <p:sldId id="280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EB7A1-3108-4018-86A4-089F6DD032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F9EE2-3003-47CA-B9CF-07F4587BF8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B91E2-A4EA-498A-93FE-A49CC133AE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A8011-4315-4DD4-A252-CE3F543B99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C7C07-9E7D-4F23-AAF6-650E6360E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11D04-835C-4A0A-9504-3D3DE37D8F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19B0F-67BC-45C9-B3B9-9904690CB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49D14-7A8E-46A8-B6B6-39D0C3BE50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143C7-914E-42AE-9A13-1E9D3DD54B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BB7CE-A772-4763-B228-70AAABA13B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0751-3FBA-4513-8833-9ACED85D9B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A040AE0C-D6E2-4E93-B369-08F5968E77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59" r:id="rId2"/>
    <p:sldLayoutId id="2147483765" r:id="rId3"/>
    <p:sldLayoutId id="2147483760" r:id="rId4"/>
    <p:sldLayoutId id="2147483761" r:id="rId5"/>
    <p:sldLayoutId id="2147483762" r:id="rId6"/>
    <p:sldLayoutId id="2147483766" r:id="rId7"/>
    <p:sldLayoutId id="2147483767" r:id="rId8"/>
    <p:sldLayoutId id="2147483768" r:id="rId9"/>
    <p:sldLayoutId id="2147483763" r:id="rId10"/>
    <p:sldLayoutId id="21474837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838200"/>
            <a:ext cx="7772400" cy="2057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4800">
                <a:solidFill>
                  <a:schemeClr val="accent1">
                    <a:satMod val="150000"/>
                  </a:schemeClr>
                </a:solidFill>
              </a:rPr>
              <a:t>STANDART OPERASI  PROSEDUR (SOP)</a:t>
            </a:r>
            <a:br>
              <a:rPr lang="id-ID" sz="4800">
                <a:solidFill>
                  <a:schemeClr val="accent1">
                    <a:satMod val="150000"/>
                  </a:schemeClr>
                </a:solidFill>
              </a:rPr>
            </a:br>
            <a:r>
              <a:rPr lang="id-ID" sz="4800">
                <a:solidFill>
                  <a:schemeClr val="accent1">
                    <a:satMod val="150000"/>
                  </a:schemeClr>
                </a:solidFill>
              </a:rPr>
              <a:t>PELAYANAN PUBLIK</a:t>
            </a:r>
            <a:endParaRPr lang="en-US" sz="480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276600"/>
            <a:ext cx="6096000" cy="1219200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00B050"/>
                </a:solidFill>
                <a:latin typeface="Baskerville Old Face" pitchFamily="18" charset="0"/>
              </a:rPr>
              <a:t>LPM </a:t>
            </a:r>
            <a:r>
              <a:rPr lang="en-US" sz="4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askerville Old Face" pitchFamily="18" charset="0"/>
              </a:rPr>
              <a:t> </a:t>
            </a:r>
          </a:p>
          <a:p>
            <a:pPr eaLnBrk="1" hangingPunct="1"/>
            <a:r>
              <a:rPr lang="en-US" sz="4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askerville Old Face" pitchFamily="18" charset="0"/>
              </a:rPr>
              <a:t>UNTAG’45 SAMARINDA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FORMAT SOP: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763000" cy="5105400"/>
          </a:xfrm>
        </p:spPr>
        <p:txBody>
          <a:bodyPr/>
          <a:lstStyle/>
          <a:p>
            <a:pPr marL="344488" indent="-344488" eaLnBrk="1" hangingPunct="1">
              <a:lnSpc>
                <a:spcPct val="80000"/>
              </a:lnSpc>
              <a:spcBef>
                <a:spcPts val="600"/>
              </a:spcBef>
              <a:buClrTx/>
              <a:buFontTx/>
              <a:buAutoNum type="arabicPeriod"/>
            </a:pPr>
            <a:r>
              <a:rPr lang="id-ID" sz="3000" b="1" smtClean="0"/>
              <a:t>Sederhana</a:t>
            </a:r>
            <a:r>
              <a:rPr lang="en-US" sz="3000" b="1" smtClean="0"/>
              <a:t>: </a:t>
            </a:r>
            <a:r>
              <a:rPr lang="id-ID" sz="3000" smtClean="0"/>
              <a:t> </a:t>
            </a:r>
            <a:r>
              <a:rPr lang="en-US" sz="3000" smtClean="0"/>
              <a:t> </a:t>
            </a:r>
            <a:r>
              <a:rPr lang="id-ID" sz="3000" smtClean="0"/>
              <a:t>disusun bila suatu pekerjaan hanya terdapat serangkaian langkah-langkah pendek, singkat dan tidak rinci</a:t>
            </a:r>
            <a:r>
              <a:rPr lang="en-US" sz="3000" smtClean="0"/>
              <a:t> </a:t>
            </a:r>
          </a:p>
          <a:p>
            <a:pPr marL="344488" indent="-344488" eaLnBrk="1" hangingPunct="1">
              <a:lnSpc>
                <a:spcPct val="80000"/>
              </a:lnSpc>
              <a:spcBef>
                <a:spcPts val="600"/>
              </a:spcBef>
              <a:buClrTx/>
              <a:buFontTx/>
              <a:buAutoNum type="arabicPeriod"/>
            </a:pPr>
            <a:r>
              <a:rPr lang="id-ID" sz="3000" b="1" smtClean="0"/>
              <a:t>Hirarki</a:t>
            </a:r>
            <a:r>
              <a:rPr lang="en-US" sz="3000" b="1" smtClean="0"/>
              <a:t> :</a:t>
            </a:r>
            <a:r>
              <a:rPr lang="en-US" sz="3000" smtClean="0"/>
              <a:t> </a:t>
            </a:r>
            <a:r>
              <a:rPr lang="id-ID" sz="3000" smtClean="0"/>
              <a:t>disusun bila suatu pekerjaan terdapat langkah-langkah yang lebih rinci, panjang, dan banyak keputusan-keputusan yang harus dilakukan. </a:t>
            </a:r>
            <a:r>
              <a:rPr lang="en-US" sz="3000" smtClean="0"/>
              <a:t> </a:t>
            </a:r>
          </a:p>
          <a:p>
            <a:pPr marL="344488" indent="-344488" eaLnBrk="1" hangingPunct="1">
              <a:lnSpc>
                <a:spcPct val="80000"/>
              </a:lnSpc>
              <a:spcBef>
                <a:spcPts val="600"/>
              </a:spcBef>
              <a:buClrTx/>
              <a:buFontTx/>
              <a:buAutoNum type="arabicPeriod"/>
            </a:pPr>
            <a:r>
              <a:rPr lang="id-ID" sz="3000" b="1" smtClean="0"/>
              <a:t>Grafis</a:t>
            </a:r>
            <a:r>
              <a:rPr lang="en-US" sz="3000" b="1" smtClean="0"/>
              <a:t>:</a:t>
            </a:r>
            <a:r>
              <a:rPr lang="en-US" sz="3000" smtClean="0"/>
              <a:t> </a:t>
            </a:r>
            <a:r>
              <a:rPr lang="id-ID" sz="3000" smtClean="0"/>
              <a:t>prosedur grafis biasanya dilengkapi dengan gambar, foto atau diagram sebagai ilustrasi</a:t>
            </a:r>
            <a:r>
              <a:rPr lang="en-US" sz="3000" smtClean="0"/>
              <a:t>.</a:t>
            </a:r>
          </a:p>
          <a:p>
            <a:pPr marL="344488" indent="-344488" eaLnBrk="1" hangingPunct="1">
              <a:lnSpc>
                <a:spcPct val="80000"/>
              </a:lnSpc>
              <a:spcBef>
                <a:spcPts val="600"/>
              </a:spcBef>
              <a:buClrTx/>
              <a:buFontTx/>
              <a:buAutoNum type="arabicPeriod"/>
            </a:pPr>
            <a:r>
              <a:rPr lang="id-ID" sz="3000" b="1" smtClean="0"/>
              <a:t>Flowcharts</a:t>
            </a:r>
            <a:r>
              <a:rPr lang="en-US" sz="3000" smtClean="0"/>
              <a:t> atau </a:t>
            </a:r>
            <a:r>
              <a:rPr lang="id-ID" sz="3000" smtClean="0"/>
              <a:t>diagram alur</a:t>
            </a:r>
            <a:r>
              <a:rPr lang="en-US" sz="3000" smtClean="0"/>
              <a:t>:</a:t>
            </a:r>
            <a:r>
              <a:rPr lang="id-ID" sz="3000" smtClean="0"/>
              <a:t> dapat menggambarkan dengan jelas hubungan antara langkah-langkah kerja baik secara fisik maupun logis</a:t>
            </a:r>
            <a:r>
              <a:rPr lang="en-US" sz="3000" smtClean="0"/>
              <a:t>.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CONTOH SOP SEDERHANA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mtClean="0">
                <a:latin typeface="Estrangelo Edessa" pitchFamily="66" charset="0"/>
                <a:cs typeface="Estrangelo Edessa" pitchFamily="66" charset="0"/>
              </a:rPr>
              <a:t>SOP PENERIMAAN SURAT/SURAT MASUK :</a:t>
            </a:r>
          </a:p>
          <a:p>
            <a:pPr lvl="1" eaLnBrk="1" hangingPunct="1"/>
            <a:r>
              <a:rPr lang="en-US" smtClean="0">
                <a:latin typeface="Estrangelo Edessa" pitchFamily="66" charset="0"/>
                <a:cs typeface="Estrangelo Edessa" pitchFamily="66" charset="0"/>
              </a:rPr>
              <a:t>PETUGAS MENERIMA SURAT/SURAT MASUK</a:t>
            </a:r>
          </a:p>
          <a:p>
            <a:pPr lvl="1" eaLnBrk="1" hangingPunct="1"/>
            <a:r>
              <a:rPr lang="en-US" smtClean="0">
                <a:latin typeface="Estrangelo Edessa" pitchFamily="66" charset="0"/>
                <a:cs typeface="Estrangelo Edessa" pitchFamily="66" charset="0"/>
              </a:rPr>
              <a:t>PETUGAS MENCATAT DALAM BUKU EKSPEDISI</a:t>
            </a:r>
          </a:p>
          <a:p>
            <a:pPr lvl="1" eaLnBrk="1" hangingPunct="1"/>
            <a:r>
              <a:rPr lang="en-US" smtClean="0">
                <a:latin typeface="Estrangelo Edessa" pitchFamily="66" charset="0"/>
                <a:cs typeface="Estrangelo Edessa" pitchFamily="66" charset="0"/>
              </a:rPr>
              <a:t>PETUGAS MENDISTRIBUSIKAN SURAT PADA BAGIAN YANG DITUJU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CONTOH SPOP HIRARKHI: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SOP SURAT MASUK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PETUGAS MENERIMA SURAT MASUK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PETUGAS MENCATAT DALAM BUKU EKSPEDISI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PETUGAS MENYERAHKAN SURAT KEPADA SEKRETARIS DI BAGIAN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SEKRETARIS AKAN MEMBUKA SURAT DAN MENGKLASIFIKASIKAN ISI SURAT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UNTUK SURAT TERTUTUP SEKRETARIS TIDAK BERHAK MEMBUKA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MENDISTRIBUSIKAN SURAT PADA YANG BERKEPENTINGAN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smtClean="0"/>
          </a:p>
          <a:p>
            <a:pPr lvl="1" eaLnBrk="1" hangingPunct="1">
              <a:lnSpc>
                <a:spcPct val="90000"/>
              </a:lnSpc>
            </a:pPr>
            <a:endParaRPr lang="en-US" sz="2400" smtClean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SOP GRAFIS: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mtClean="0"/>
              <a:t>SOP SURAT MASUK :</a:t>
            </a:r>
          </a:p>
        </p:txBody>
      </p:sp>
      <p:pic>
        <p:nvPicPr>
          <p:cNvPr id="20484" name="Picture 4" descr="HAND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2362200"/>
            <a:ext cx="8874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PPL1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4572000"/>
            <a:ext cx="1066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PHOTOJ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2590800"/>
            <a:ext cx="9906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CRCTR0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4038600"/>
            <a:ext cx="49053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HG0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81400" y="5181600"/>
            <a:ext cx="457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AutoShape 10"/>
          <p:cNvSpPr>
            <a:spLocks noChangeArrowheads="1"/>
          </p:cNvSpPr>
          <p:nvPr/>
        </p:nvSpPr>
        <p:spPr bwMode="auto">
          <a:xfrm>
            <a:off x="4800600" y="2743200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AutoShape 11"/>
          <p:cNvSpPr>
            <a:spLocks noChangeArrowheads="1"/>
          </p:cNvSpPr>
          <p:nvPr/>
        </p:nvSpPr>
        <p:spPr bwMode="auto">
          <a:xfrm>
            <a:off x="6248400" y="3733800"/>
            <a:ext cx="228600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0491" name="AutoShape 12"/>
          <p:cNvSpPr>
            <a:spLocks noChangeArrowheads="1"/>
          </p:cNvSpPr>
          <p:nvPr/>
        </p:nvSpPr>
        <p:spPr bwMode="auto">
          <a:xfrm>
            <a:off x="4648200" y="4724400"/>
            <a:ext cx="381000" cy="152400"/>
          </a:xfrm>
          <a:prstGeom prst="lef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2" name="AutoShape 15"/>
          <p:cNvSpPr>
            <a:spLocks noChangeArrowheads="1"/>
          </p:cNvSpPr>
          <p:nvPr/>
        </p:nvSpPr>
        <p:spPr bwMode="auto">
          <a:xfrm>
            <a:off x="4648200" y="5486400"/>
            <a:ext cx="381000" cy="152400"/>
          </a:xfrm>
          <a:prstGeom prst="lef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SOP FLOWCHARTS: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SOP SURAT MASUK</a:t>
            </a:r>
          </a:p>
        </p:txBody>
      </p:sp>
      <p:sp>
        <p:nvSpPr>
          <p:cNvPr id="21508" name="Rectangle 15"/>
          <p:cNvSpPr>
            <a:spLocks noChangeArrowheads="1"/>
          </p:cNvSpPr>
          <p:nvPr/>
        </p:nvSpPr>
        <p:spPr bwMode="auto">
          <a:xfrm>
            <a:off x="4648200" y="2209800"/>
            <a:ext cx="2133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MENERIMA SURAT</a:t>
            </a:r>
          </a:p>
        </p:txBody>
      </p:sp>
      <p:sp>
        <p:nvSpPr>
          <p:cNvPr id="21509" name="Rectangle 16"/>
          <p:cNvSpPr>
            <a:spLocks noChangeArrowheads="1"/>
          </p:cNvSpPr>
          <p:nvPr/>
        </p:nvSpPr>
        <p:spPr bwMode="auto">
          <a:xfrm>
            <a:off x="3505200" y="3352800"/>
            <a:ext cx="1371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MENCATAT</a:t>
            </a:r>
          </a:p>
        </p:txBody>
      </p:sp>
      <p:sp>
        <p:nvSpPr>
          <p:cNvPr id="21510" name="Rectangle 17"/>
          <p:cNvSpPr>
            <a:spLocks noChangeArrowheads="1"/>
          </p:cNvSpPr>
          <p:nvPr/>
        </p:nvSpPr>
        <p:spPr bwMode="auto">
          <a:xfrm>
            <a:off x="6096000" y="3276600"/>
            <a:ext cx="2590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MENGKLASIFIKASIKAN</a:t>
            </a:r>
          </a:p>
        </p:txBody>
      </p:sp>
      <p:sp>
        <p:nvSpPr>
          <p:cNvPr id="21511" name="Rectangle 18"/>
          <p:cNvSpPr>
            <a:spLocks noChangeArrowheads="1"/>
          </p:cNvSpPr>
          <p:nvPr/>
        </p:nvSpPr>
        <p:spPr bwMode="auto">
          <a:xfrm>
            <a:off x="4572000" y="4648200"/>
            <a:ext cx="2286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MENDISTRIBUSIKAN</a:t>
            </a:r>
          </a:p>
        </p:txBody>
      </p:sp>
      <p:sp>
        <p:nvSpPr>
          <p:cNvPr id="21512" name="Text Box 19"/>
          <p:cNvSpPr txBox="1">
            <a:spLocks noChangeArrowheads="1"/>
          </p:cNvSpPr>
          <p:nvPr/>
        </p:nvSpPr>
        <p:spPr bwMode="auto">
          <a:xfrm>
            <a:off x="5181600" y="23622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1513" name="Line 24"/>
          <p:cNvSpPr>
            <a:spLocks noChangeShapeType="1"/>
          </p:cNvSpPr>
          <p:nvPr/>
        </p:nvSpPr>
        <p:spPr bwMode="auto">
          <a:xfrm>
            <a:off x="4191000" y="2971800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4" name="Line 25"/>
          <p:cNvSpPr>
            <a:spLocks noChangeShapeType="1"/>
          </p:cNvSpPr>
          <p:nvPr/>
        </p:nvSpPr>
        <p:spPr bwMode="auto">
          <a:xfrm>
            <a:off x="4191000" y="42672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5" name="Line 26"/>
          <p:cNvSpPr>
            <a:spLocks noChangeShapeType="1"/>
          </p:cNvSpPr>
          <p:nvPr/>
        </p:nvSpPr>
        <p:spPr bwMode="auto">
          <a:xfrm>
            <a:off x="5715000" y="42672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16" name="Line 27"/>
          <p:cNvSpPr>
            <a:spLocks noChangeShapeType="1"/>
          </p:cNvSpPr>
          <p:nvPr/>
        </p:nvSpPr>
        <p:spPr bwMode="auto">
          <a:xfrm>
            <a:off x="41910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17" name="Line 28"/>
          <p:cNvSpPr>
            <a:spLocks noChangeShapeType="1"/>
          </p:cNvSpPr>
          <p:nvPr/>
        </p:nvSpPr>
        <p:spPr bwMode="auto">
          <a:xfrm flipH="1">
            <a:off x="7467600" y="2971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18" name="Line 29"/>
          <p:cNvSpPr>
            <a:spLocks noChangeShapeType="1"/>
          </p:cNvSpPr>
          <p:nvPr/>
        </p:nvSpPr>
        <p:spPr bwMode="auto">
          <a:xfrm>
            <a:off x="5638800" y="2743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9" name="Line 30"/>
          <p:cNvSpPr>
            <a:spLocks noChangeShapeType="1"/>
          </p:cNvSpPr>
          <p:nvPr/>
        </p:nvSpPr>
        <p:spPr bwMode="auto">
          <a:xfrm>
            <a:off x="4191000" y="3810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0" name="Line 31"/>
          <p:cNvSpPr>
            <a:spLocks noChangeShapeType="1"/>
          </p:cNvSpPr>
          <p:nvPr/>
        </p:nvSpPr>
        <p:spPr bwMode="auto">
          <a:xfrm>
            <a:off x="7391400" y="3733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56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95072"/>
            <a:ext cx="8229600" cy="110032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solidFill>
                  <a:schemeClr val="accent1">
                    <a:satMod val="150000"/>
                  </a:schemeClr>
                </a:solidFill>
              </a:rPr>
              <a:t>SOP MENURUT TEKNOLOGI YG DIGUNAKAN 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6705600" cy="4800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1200"/>
              </a:spcBef>
            </a:pPr>
            <a:r>
              <a:rPr lang="en-US" sz="2400" smtClean="0"/>
              <a:t>MANUAL SOP: DILAKUKAN SECARA MANUAL</a:t>
            </a:r>
          </a:p>
          <a:p>
            <a:pPr eaLnBrk="1" hangingPunct="1">
              <a:lnSpc>
                <a:spcPct val="80000"/>
              </a:lnSpc>
              <a:spcBef>
                <a:spcPts val="1200"/>
              </a:spcBef>
              <a:buFont typeface="Wingdings" pitchFamily="2" charset="2"/>
              <a:buNone/>
            </a:pPr>
            <a:r>
              <a:rPr lang="en-US" sz="2400" smtClean="0"/>
              <a:t>      CONTOH: PENYERAHAN SURAT PELANGGARAN LALU LINTAS, SIDANG PENGADILAN, PENGURUSAN IJIN, DSB.</a:t>
            </a:r>
          </a:p>
          <a:p>
            <a:pPr eaLnBrk="1" hangingPunct="1">
              <a:lnSpc>
                <a:spcPct val="80000"/>
              </a:lnSpc>
              <a:spcBef>
                <a:spcPts val="1200"/>
              </a:spcBef>
            </a:pPr>
            <a:r>
              <a:rPr lang="en-US" sz="2400" smtClean="0"/>
              <a:t>COMPUTERISASI: ONLINE/ MENGGUNAKAN SISTEM  SOFTWARE  UNTUK MENGATUR ALUR KERJA</a:t>
            </a:r>
          </a:p>
          <a:p>
            <a:pPr eaLnBrk="1" hangingPunct="1">
              <a:lnSpc>
                <a:spcPct val="80000"/>
              </a:lnSpc>
              <a:spcBef>
                <a:spcPts val="1200"/>
              </a:spcBef>
              <a:buFont typeface="Wingdings" pitchFamily="2" charset="2"/>
              <a:buNone/>
            </a:pPr>
            <a:r>
              <a:rPr lang="en-US" sz="2400" smtClean="0"/>
              <a:t>   CONTOH: SISTEM OPERATOR TELEPON, HOTLINE, RESERVASI PENERBANGAN/HOTEL, PEMBAYARAN VIA CREDIT CARD, DSB</a:t>
            </a:r>
          </a:p>
          <a:p>
            <a:pPr eaLnBrk="1" hangingPunct="1">
              <a:lnSpc>
                <a:spcPct val="80000"/>
              </a:lnSpc>
              <a:spcBef>
                <a:spcPts val="1200"/>
              </a:spcBef>
            </a:pPr>
            <a:r>
              <a:rPr lang="en-US" sz="2400" smtClean="0"/>
              <a:t>SEMI KOMPUTERISASI : CAMPURAN ANTARA MANUAL DAN COMPUTERIZED</a:t>
            </a:r>
          </a:p>
          <a:p>
            <a:pPr eaLnBrk="1" hangingPunct="1">
              <a:lnSpc>
                <a:spcPct val="80000"/>
              </a:lnSpc>
              <a:spcBef>
                <a:spcPts val="1200"/>
              </a:spcBef>
              <a:buFont typeface="Wingdings" pitchFamily="2" charset="2"/>
              <a:buNone/>
            </a:pPr>
            <a:r>
              <a:rPr lang="en-US" sz="2400" smtClean="0"/>
              <a:t>   CONTOH: PELAYANAN KTP/SIM/STNK.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37830">
            <a:off x="6724650" y="1620838"/>
            <a:ext cx="2078038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i-FI" sz="3200">
                <a:solidFill>
                  <a:schemeClr val="accent1">
                    <a:satMod val="150000"/>
                  </a:schemeClr>
                </a:solidFill>
              </a:rPr>
              <a:t>TAHAP-TAHAP PENYUSUNAN SOP PELAYANAN  :</a:t>
            </a:r>
            <a:endParaRPr lang="en-US" sz="320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marL="609600" indent="-609600" algn="just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AutoNum type="arabicPeriod"/>
              <a:defRPr/>
            </a:pPr>
            <a:r>
              <a:rPr lang="id-ID" sz="3600" dirty="0" smtClean="0"/>
              <a:t>MERUMUSKAN TUJUAN </a:t>
            </a:r>
            <a:r>
              <a:rPr lang="en-US" sz="3600" dirty="0" smtClean="0"/>
              <a:t>STANDAR</a:t>
            </a:r>
            <a:r>
              <a:rPr lang="id-ID" sz="3600" dirty="0" smtClean="0"/>
              <a:t> </a:t>
            </a:r>
            <a:endParaRPr lang="en-US" sz="3600" dirty="0" smtClean="0"/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AutoNum type="arabicPeriod"/>
              <a:defRPr/>
            </a:pPr>
            <a:r>
              <a:rPr lang="id-ID" sz="3600" dirty="0" smtClean="0"/>
              <a:t>MENENTUKAN KEBIJAKAN-KEBIJAKAN YANG BERKAITAN DENGAN </a:t>
            </a:r>
            <a:r>
              <a:rPr lang="en-US" sz="3600" dirty="0" smtClean="0"/>
              <a:t>SOP/</a:t>
            </a:r>
            <a:r>
              <a:rPr lang="id-ID" sz="3600" dirty="0" smtClean="0"/>
              <a:t>PROTAP</a:t>
            </a:r>
            <a:r>
              <a:rPr lang="en-US" sz="3600" dirty="0" smtClean="0"/>
              <a:t>: M</a:t>
            </a:r>
            <a:r>
              <a:rPr lang="id-ID" sz="3600" dirty="0" smtClean="0"/>
              <a:t>ENTERJEMAHKAN</a:t>
            </a:r>
            <a:r>
              <a:rPr lang="en-US" sz="3600" dirty="0" smtClean="0"/>
              <a:t> </a:t>
            </a:r>
            <a:r>
              <a:rPr lang="id-ID" sz="3600" i="1" dirty="0" smtClean="0"/>
              <a:t>POLICY</a:t>
            </a:r>
            <a:r>
              <a:rPr lang="id-ID" sz="3600" dirty="0" smtClean="0"/>
              <a:t>/KEBIJAKAN</a:t>
            </a:r>
            <a:r>
              <a:rPr lang="en-US" sz="3600" dirty="0" smtClean="0"/>
              <a:t>  </a:t>
            </a:r>
            <a:r>
              <a:rPr lang="id-ID" sz="3600" dirty="0" smtClean="0"/>
              <a:t> </a:t>
            </a:r>
            <a:r>
              <a:rPr lang="en-US" sz="3600" dirty="0" smtClean="0"/>
              <a:t> </a:t>
            </a:r>
            <a:r>
              <a:rPr lang="id-ID" sz="3600" dirty="0" smtClean="0"/>
              <a:t> </a:t>
            </a:r>
            <a:r>
              <a:rPr lang="en-US" sz="3600" dirty="0" smtClean="0"/>
              <a:t>DENGAN MAKSUD </a:t>
            </a:r>
            <a:r>
              <a:rPr lang="id-ID" sz="3600" dirty="0" smtClean="0"/>
              <a:t>UNTUK : </a:t>
            </a:r>
            <a:r>
              <a:rPr lang="en-US" sz="3600" dirty="0" smtClean="0"/>
              <a:t>T</a:t>
            </a:r>
            <a:r>
              <a:rPr lang="id-ID" sz="3600" dirty="0" smtClean="0"/>
              <a:t>ERJAMINNYA SUATU KEGIATAN </a:t>
            </a:r>
            <a:r>
              <a:rPr lang="en-US" sz="3600" dirty="0" smtClean="0"/>
              <a:t>PELAYANAN DAN </a:t>
            </a:r>
            <a:r>
              <a:rPr lang="id-ID" sz="3600" dirty="0" smtClean="0"/>
              <a:t>MEMBUAT STANDAR KINERJA </a:t>
            </a:r>
            <a:endParaRPr lang="en-US" sz="3600" dirty="0" smtClean="0"/>
          </a:p>
          <a:p>
            <a:pPr marL="609600" indent="-609600" algn="just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AutoNum type="arabicPeriod"/>
              <a:defRPr/>
            </a:pPr>
            <a:r>
              <a:rPr lang="id-ID" sz="3600" dirty="0" smtClean="0"/>
              <a:t>MEMBUAT ALIRAN PROSES </a:t>
            </a:r>
            <a:endParaRPr lang="en-US" sz="3600" dirty="0" smtClean="0"/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AutoNum type="arabicPeriod"/>
              <a:defRPr/>
            </a:pPr>
            <a:r>
              <a:rPr lang="id-ID" sz="3600" dirty="0" smtClean="0"/>
              <a:t>MENYUSUN PROSEDUR ATAU PELAKSANAAN KEGIATAN</a:t>
            </a:r>
            <a:r>
              <a:rPr lang="en-US" sz="3600" dirty="0" smtClean="0"/>
              <a:t> 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sz="2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22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chemeClr val="accent1">
                    <a:satMod val="150000"/>
                  </a:schemeClr>
                </a:solidFill>
              </a:rPr>
              <a:t>SIAPA YANG HARUS MENYUSUN SOP 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74675" indent="-457200" eaLnBrk="1" hangingPunct="1">
              <a:lnSpc>
                <a:spcPct val="90000"/>
              </a:lnSpc>
              <a:buClrTx/>
              <a:buSzPct val="100000"/>
              <a:buFont typeface="Corbel" pitchFamily="34" charset="0"/>
              <a:buAutoNum type="arabicPeriod"/>
            </a:pPr>
            <a:r>
              <a:rPr lang="en-US" sz="2800" smtClean="0"/>
              <a:t>SOP BUKAN PRODUK INDIVIDU TAPI TIM/KELOMPOK YANG MEWAKILI LEMBAGA</a:t>
            </a:r>
          </a:p>
          <a:p>
            <a:pPr marL="574675" indent="-457200" eaLnBrk="1" hangingPunct="1">
              <a:lnSpc>
                <a:spcPct val="90000"/>
              </a:lnSpc>
              <a:buClrTx/>
              <a:buSzPct val="100000"/>
              <a:buFont typeface="Corbel" pitchFamily="34" charset="0"/>
              <a:buAutoNum type="arabicPeriod"/>
            </a:pPr>
            <a:r>
              <a:rPr lang="en-US" sz="2800" smtClean="0"/>
              <a:t>DIBUAT OLEH MEREKA YANG </a:t>
            </a:r>
            <a:r>
              <a:rPr lang="id-ID" sz="2800" smtClean="0"/>
              <a:t>MEMILIKI PENGETAHUAN DAN KETRAMPILAN YANG CUKUP DALAM BIDANG PEKERJAAN DI LINGKUNGANNYA.</a:t>
            </a:r>
            <a:r>
              <a:rPr lang="en-US" sz="2800" smtClean="0"/>
              <a:t> </a:t>
            </a:r>
          </a:p>
          <a:p>
            <a:pPr marL="574675" indent="-457200" eaLnBrk="1" hangingPunct="1">
              <a:lnSpc>
                <a:spcPct val="90000"/>
              </a:lnSpc>
              <a:buClrTx/>
              <a:buSzPct val="100000"/>
              <a:buFont typeface="Corbel" pitchFamily="34" charset="0"/>
              <a:buAutoNum type="arabicPeriod"/>
            </a:pPr>
            <a:r>
              <a:rPr lang="id-ID" sz="2800" smtClean="0"/>
              <a:t>SOP DIBUAT UNTUK LINGKUNGAN KERJA TERTENTU. </a:t>
            </a:r>
            <a:endParaRPr lang="en-US" sz="2800" smtClean="0"/>
          </a:p>
          <a:p>
            <a:pPr marL="574675" indent="-457200" eaLnBrk="1" hangingPunct="1">
              <a:lnSpc>
                <a:spcPct val="90000"/>
              </a:lnSpc>
              <a:buClrTx/>
              <a:buSzPct val="100000"/>
              <a:buFont typeface="Corbel" pitchFamily="34" charset="0"/>
              <a:buAutoNum type="arabicPeriod"/>
            </a:pPr>
            <a:r>
              <a:rPr lang="id-ID" sz="2800" smtClean="0"/>
              <a:t>SOP YANG DIBUAT DI SUATU LEMBAGA AKAN BERBEDA DENGAN SOP DI LEMBAGA</a:t>
            </a:r>
            <a:r>
              <a:rPr lang="en-US" sz="2800" smtClean="0"/>
              <a:t> LAIN</a:t>
            </a:r>
            <a:r>
              <a:rPr lang="en-US" sz="2400" smtClean="0"/>
              <a:t>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381000"/>
            <a:ext cx="6400800" cy="8382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b="1" smtClean="0">
                <a:solidFill>
                  <a:srgbClr val="0070C0"/>
                </a:solidFill>
              </a:rPr>
              <a:t>CONTOH SOP PELAYANAN KRS</a:t>
            </a:r>
          </a:p>
          <a:p>
            <a:pPr algn="ctr" eaLnBrk="1" hangingPunct="1">
              <a:buFont typeface="Wingdings" pitchFamily="2" charset="2"/>
              <a:buNone/>
            </a:pPr>
            <a:endParaRPr lang="en-US" sz="1400" b="1" smtClean="0">
              <a:solidFill>
                <a:srgbClr val="0070C0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1295400" y="1524000"/>
            <a:ext cx="640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/>
          <a:lstStyle/>
          <a:p>
            <a:pPr marL="438150" indent="-319088" algn="ctr" eaLnBrk="1" hangingPunct="1"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rgbClr val="00B050"/>
                </a:solidFill>
                <a:latin typeface="+mn-lt"/>
              </a:rPr>
              <a:t>DALAM BENTUK BAGAN ALIR</a:t>
            </a:r>
            <a:endParaRPr lang="en-US" b="1" dirty="0">
              <a:solidFill>
                <a:srgbClr val="00B050"/>
              </a:solidFill>
              <a:latin typeface="+mn-l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04800" y="2286000"/>
            <a:ext cx="8610600" cy="4343400"/>
            <a:chOff x="304800" y="2286000"/>
            <a:chExt cx="8610600" cy="4343400"/>
          </a:xfrm>
        </p:grpSpPr>
        <p:sp>
          <p:nvSpPr>
            <p:cNvPr id="25603" name="Line 9"/>
            <p:cNvSpPr>
              <a:spLocks noChangeShapeType="1"/>
            </p:cNvSpPr>
            <p:nvPr/>
          </p:nvSpPr>
          <p:spPr bwMode="auto">
            <a:xfrm>
              <a:off x="5715000" y="2362200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Rectangle 15"/>
            <p:cNvSpPr>
              <a:spLocks noChangeArrowheads="1"/>
            </p:cNvSpPr>
            <p:nvPr/>
          </p:nvSpPr>
          <p:spPr bwMode="auto">
            <a:xfrm>
              <a:off x="304800" y="2286000"/>
              <a:ext cx="3657600" cy="5334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/>
                <a:t>MEMBAYAR SPP DI BANKALTIM</a:t>
              </a:r>
              <a:endParaRPr lang="en-US" dirty="0"/>
            </a:p>
          </p:txBody>
        </p:sp>
        <p:sp>
          <p:nvSpPr>
            <p:cNvPr id="6" name="Rectangle 15"/>
            <p:cNvSpPr>
              <a:spLocks noChangeArrowheads="1"/>
            </p:cNvSpPr>
            <p:nvPr/>
          </p:nvSpPr>
          <p:spPr bwMode="auto">
            <a:xfrm>
              <a:off x="381000" y="4495800"/>
              <a:ext cx="2133600" cy="5334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/>
                <a:t>MENGISI KRS</a:t>
              </a:r>
              <a:endParaRPr lang="en-US" dirty="0"/>
            </a:p>
          </p:txBody>
        </p:sp>
        <p:sp>
          <p:nvSpPr>
            <p:cNvPr id="7" name="Rectangle 15"/>
            <p:cNvSpPr>
              <a:spLocks noChangeArrowheads="1"/>
            </p:cNvSpPr>
            <p:nvPr/>
          </p:nvSpPr>
          <p:spPr bwMode="auto">
            <a:xfrm>
              <a:off x="304800" y="3352800"/>
              <a:ext cx="2895600" cy="5334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/>
                <a:t>MENERIMA FORM KRS</a:t>
              </a:r>
              <a:endParaRPr lang="en-US" dirty="0"/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6324600" y="4495800"/>
              <a:ext cx="2590800" cy="5334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/>
                <a:t>OTORISASI DOSEN PA</a:t>
              </a:r>
              <a:endParaRPr lang="en-US" dirty="0"/>
            </a:p>
          </p:txBody>
        </p:sp>
        <p:sp>
          <p:nvSpPr>
            <p:cNvPr id="9" name="Rectangle 15"/>
            <p:cNvSpPr>
              <a:spLocks noChangeArrowheads="1"/>
            </p:cNvSpPr>
            <p:nvPr/>
          </p:nvSpPr>
          <p:spPr bwMode="auto">
            <a:xfrm>
              <a:off x="3048000" y="5486400"/>
              <a:ext cx="2133600" cy="5334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/>
                <a:t>PERBAIKAN KRS</a:t>
              </a:r>
              <a:endParaRPr lang="en-US" dirty="0"/>
            </a:p>
          </p:txBody>
        </p:sp>
        <p:sp>
          <p:nvSpPr>
            <p:cNvPr id="10" name="Rectangle 15"/>
            <p:cNvSpPr>
              <a:spLocks noChangeArrowheads="1"/>
            </p:cNvSpPr>
            <p:nvPr/>
          </p:nvSpPr>
          <p:spPr bwMode="auto">
            <a:xfrm>
              <a:off x="5105400" y="2286000"/>
              <a:ext cx="3810000" cy="5334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/>
                <a:t>MENGAMBIL  FORM SPP DI BAAK</a:t>
              </a:r>
              <a:endParaRPr lang="en-US" dirty="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5867400" y="6096000"/>
              <a:ext cx="2971800" cy="5334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/>
                <a:t>OTORISASI KAPRODI</a:t>
              </a:r>
              <a:endParaRPr lang="en-US" dirty="0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971800" y="4495800"/>
              <a:ext cx="2819400" cy="5334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 smtClean="0"/>
                <a:t>KONSULTASI DOSEN PA</a:t>
              </a:r>
              <a:endParaRPr lang="en-US" dirty="0"/>
            </a:p>
          </p:txBody>
        </p:sp>
        <p:cxnSp>
          <p:nvCxnSpPr>
            <p:cNvPr id="14" name="Straight Arrow Connector 13"/>
            <p:cNvCxnSpPr>
              <a:stCxn id="5" idx="3"/>
              <a:endCxn id="10" idx="1"/>
            </p:cNvCxnSpPr>
            <p:nvPr/>
          </p:nvCxnSpPr>
          <p:spPr>
            <a:xfrm>
              <a:off x="3962400" y="2552700"/>
              <a:ext cx="1143000" cy="1588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5400000">
              <a:off x="1181894" y="3085306"/>
              <a:ext cx="533400" cy="1588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endCxn id="6" idx="0"/>
            </p:cNvCxnSpPr>
            <p:nvPr/>
          </p:nvCxnSpPr>
          <p:spPr>
            <a:xfrm rot="5400000">
              <a:off x="1143000" y="4191000"/>
              <a:ext cx="609600" cy="1588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stCxn id="6" idx="3"/>
              <a:endCxn id="12" idx="1"/>
            </p:cNvCxnSpPr>
            <p:nvPr/>
          </p:nvCxnSpPr>
          <p:spPr>
            <a:xfrm>
              <a:off x="2514600" y="4762500"/>
              <a:ext cx="457200" cy="1588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stCxn id="12" idx="3"/>
              <a:endCxn id="8" idx="1"/>
            </p:cNvCxnSpPr>
            <p:nvPr/>
          </p:nvCxnSpPr>
          <p:spPr>
            <a:xfrm>
              <a:off x="5791200" y="4762500"/>
              <a:ext cx="533400" cy="1588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>
              <a:endCxn id="9" idx="0"/>
            </p:cNvCxnSpPr>
            <p:nvPr/>
          </p:nvCxnSpPr>
          <p:spPr>
            <a:xfrm rot="5400000">
              <a:off x="3886200" y="5257800"/>
              <a:ext cx="457200" cy="1588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>
              <a:stCxn id="9" idx="3"/>
              <a:endCxn id="8" idx="2"/>
            </p:cNvCxnSpPr>
            <p:nvPr/>
          </p:nvCxnSpPr>
          <p:spPr>
            <a:xfrm flipV="1">
              <a:off x="5181600" y="5029200"/>
              <a:ext cx="2438400" cy="72390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stCxn id="8" idx="2"/>
            </p:cNvCxnSpPr>
            <p:nvPr/>
          </p:nvCxnSpPr>
          <p:spPr>
            <a:xfrm rot="5400000">
              <a:off x="7086600" y="5562600"/>
              <a:ext cx="1066800" cy="1588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1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228600"/>
            <a:ext cx="6400800" cy="9906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mtClean="0">
                <a:solidFill>
                  <a:srgbClr val="00B050"/>
                </a:solidFill>
              </a:rPr>
              <a:t>CONTOH SOP PELAYANAN KHS</a:t>
            </a:r>
          </a:p>
          <a:p>
            <a:pPr algn="ctr" eaLnBrk="1" hangingPunct="1">
              <a:buFont typeface="Wingdings" pitchFamily="2" charset="2"/>
              <a:buNone/>
            </a:pPr>
            <a:endParaRPr lang="en-US" smtClean="0">
              <a:solidFill>
                <a:srgbClr val="00B050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371600" y="1371600"/>
            <a:ext cx="640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/>
          <a:lstStyle/>
          <a:p>
            <a:pPr marL="438150" indent="-319088" algn="ctr" eaLnBrk="1" hangingPunct="1"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rgbClr val="00B050"/>
                </a:solidFill>
                <a:latin typeface="+mn-lt"/>
              </a:rPr>
              <a:t>DALAM BENTUK BAGAN ALIR</a:t>
            </a:r>
            <a:endParaRPr lang="en-US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5715000" y="2362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304800" y="2286000"/>
            <a:ext cx="3657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BAG. AKADEMIK MENCETAK KHS</a:t>
            </a:r>
            <a:endParaRPr lang="en-US" dirty="0"/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304800" y="4495800"/>
            <a:ext cx="2895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MHS MENERIMA  KHS</a:t>
            </a:r>
            <a:endParaRPr lang="en-US" dirty="0"/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5181600" y="4495800"/>
            <a:ext cx="2819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MHS MENYUSUN KRS</a:t>
            </a:r>
            <a:endParaRPr lang="en-US" dirty="0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105400" y="2286000"/>
            <a:ext cx="3352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PENGUMUMAN HASIL UAS</a:t>
            </a:r>
            <a:endParaRPr lang="en-US" dirty="0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304800" y="3352800"/>
            <a:ext cx="3505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MHS MENDAFTAR UTK KHS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1181894" y="3085306"/>
            <a:ext cx="533400" cy="158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1143794" y="4190206"/>
            <a:ext cx="609600" cy="158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2" idx="1"/>
            <a:endCxn id="7" idx="3"/>
          </p:cNvCxnSpPr>
          <p:nvPr/>
        </p:nvCxnSpPr>
        <p:spPr>
          <a:xfrm rot="10800000">
            <a:off x="3962400" y="2552700"/>
            <a:ext cx="1143000" cy="158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9" idx="3"/>
            <a:endCxn id="10" idx="1"/>
          </p:cNvCxnSpPr>
          <p:nvPr/>
        </p:nvCxnSpPr>
        <p:spPr>
          <a:xfrm>
            <a:off x="3200400" y="4762500"/>
            <a:ext cx="1981200" cy="158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228600"/>
            <a:ext cx="6400800" cy="1089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LATAR BELAKANG 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371600"/>
            <a:ext cx="87630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v-SE" sz="2400" smtClean="0">
                <a:solidFill>
                  <a:srgbClr val="00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Setiap pekerjaan yang dapat menimbulkan resiko harus dilakukan dengan prosedur yang ketat dan tetap untuk meniadakan atau mengurangi resiko/kesalahan</a:t>
            </a:r>
            <a:r>
              <a:rPr lang="en-US" sz="2400" smtClean="0">
                <a:solidFill>
                  <a:srgbClr val="00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id-ID" sz="2400" smtClean="0">
                <a:solidFill>
                  <a:srgbClr val="00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Apabila pilot tidak melaksanakan pekerjaan sesuai dengan aturan, maka pesawat akan jatuh dan banyak penumpang menjadi korban. </a:t>
            </a:r>
            <a:endParaRPr lang="en-US" sz="2400" smtClean="0">
              <a:solidFill>
                <a:srgbClr val="0033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v-SE" sz="2400" smtClean="0">
                <a:solidFill>
                  <a:srgbClr val="00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Bila dokter tidak melaksanakan tugas sesuai dengan prosedur, maka pasien dapat meninggal atau cacat.   </a:t>
            </a:r>
          </a:p>
          <a:p>
            <a:pPr eaLnBrk="1" hangingPunct="1">
              <a:lnSpc>
                <a:spcPct val="90000"/>
              </a:lnSpc>
            </a:pPr>
            <a:r>
              <a:rPr lang="sv-SE" sz="2400" smtClean="0">
                <a:solidFill>
                  <a:srgbClr val="00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Bila pemadam kebakaran tidak menjalankan tugasnya sesuai dengan prosedur, maka dapat menimbulkan banyak korban jiwa dan materi.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solidFill>
                  <a:srgbClr val="00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Pelayanan juga mengandung resiko (mendapat komplain dari masyarakat)  jadi harus memiliki prosedur yang jelas.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idx="1"/>
          </p:nvPr>
        </p:nvSpPr>
        <p:spPr>
          <a:xfrm>
            <a:off x="1143000" y="228600"/>
            <a:ext cx="6400800" cy="11430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2800" dirty="0" smtClean="0">
                <a:solidFill>
                  <a:srgbClr val="FF0000"/>
                </a:solidFill>
              </a:rPr>
              <a:t>CONTOH </a:t>
            </a:r>
            <a:r>
              <a:rPr lang="en-US" sz="2800" dirty="0" smtClean="0">
                <a:solidFill>
                  <a:srgbClr val="FF0000"/>
                </a:solidFill>
              </a:rPr>
              <a:t>SOP  </a:t>
            </a:r>
            <a:r>
              <a:rPr lang="en-US" sz="2800" dirty="0" smtClean="0">
                <a:solidFill>
                  <a:srgbClr val="FF0000"/>
                </a:solidFill>
              </a:rPr>
              <a:t>PELAYANAN  FORMULIR DAFTAR ULANG MHS</a:t>
            </a:r>
            <a:endParaRPr lang="en-US" sz="1800" dirty="0" smtClean="0">
              <a:solidFill>
                <a:srgbClr val="FF0000"/>
              </a:solidFill>
            </a:endParaRPr>
          </a:p>
        </p:txBody>
      </p:sp>
      <p:sp>
        <p:nvSpPr>
          <p:cNvPr id="27651" name="Line 6"/>
          <p:cNvSpPr>
            <a:spLocks noChangeShapeType="1"/>
          </p:cNvSpPr>
          <p:nvPr/>
        </p:nvSpPr>
        <p:spPr bwMode="auto">
          <a:xfrm>
            <a:off x="5486400" y="3962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295400" y="1828800"/>
            <a:ext cx="640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864" tIns="91440"/>
          <a:lstStyle/>
          <a:p>
            <a:pPr marL="438150" indent="-319088" algn="ctr" eaLnBrk="1" hangingPunct="1">
              <a:buClr>
                <a:schemeClr val="accent1"/>
              </a:buClr>
              <a:buSzPct val="8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rgbClr val="00B050"/>
                </a:solidFill>
                <a:latin typeface="+mn-lt"/>
              </a:rPr>
              <a:t>DALAM BENTUK BAGAN ALIR</a:t>
            </a:r>
            <a:endParaRPr lang="en-US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5638800" y="2844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228600" y="2743200"/>
            <a:ext cx="3810000" cy="711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MEMBAYAR BIAYA DAFTAR ULANG</a:t>
            </a:r>
            <a:endParaRPr lang="en-US" dirty="0"/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4724400" y="5715000"/>
            <a:ext cx="3733800" cy="711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MHS TIDAK AKTIF (CUTI)</a:t>
            </a:r>
            <a:endParaRPr lang="en-US" dirty="0"/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228600" y="4165600"/>
            <a:ext cx="3810000" cy="711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MENGISI FORM DAFTAR ULANG</a:t>
            </a:r>
            <a:endParaRPr lang="en-US" dirty="0"/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228600" y="5715000"/>
            <a:ext cx="3962400" cy="711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MAHASISWA AKTIF (TERDAFTAR)</a:t>
            </a:r>
            <a:endParaRPr lang="en-US" dirty="0"/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4724400" y="2743200"/>
            <a:ext cx="4038600" cy="711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PENGUMUMAN HASIL TEST MASUK</a:t>
            </a:r>
            <a:endParaRPr lang="en-US" dirty="0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724400" y="4165600"/>
            <a:ext cx="2819400" cy="711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 smtClean="0"/>
              <a:t>TIDAK DAFTAR ULANG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1016794" y="3809206"/>
            <a:ext cx="711200" cy="158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966126" y="5282274"/>
            <a:ext cx="811741" cy="794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1" idx="1"/>
            <a:endCxn id="7" idx="3"/>
          </p:cNvCxnSpPr>
          <p:nvPr/>
        </p:nvCxnSpPr>
        <p:spPr>
          <a:xfrm rot="10800000">
            <a:off x="4038600" y="3098800"/>
            <a:ext cx="685800" cy="158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5400000">
            <a:off x="5741194" y="3783806"/>
            <a:ext cx="711200" cy="158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>
            <a:off x="5690526" y="5282274"/>
            <a:ext cx="811741" cy="794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  <p:bldP spid="1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YANG HARUS DIPERHATIKAN :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d-ID" sz="2800" smtClean="0"/>
              <a:t>SOP HARUS DITULIS DAN MENJELASKAN SECARA SINGKAT LANGKAH DEMI LANGKAH.</a:t>
            </a: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id-ID" sz="2800" smtClean="0"/>
              <a:t>TAMPILAN SOP HARUS MUDAH DIBACA DAN DIMENGERTI DENGAN CEPAT.</a:t>
            </a: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sv-SE" sz="2800" smtClean="0"/>
              <a:t>GUNAKAN KATA KERJA DALAM KALIMAT AKTIF BUKAN KALIMAT PASIF.</a:t>
            </a:r>
            <a:r>
              <a:rPr lang="en-US" sz="280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sv-SE" sz="2800" smtClean="0"/>
              <a:t>SOP HARUS TETAP MUTAKHIR (</a:t>
            </a:r>
            <a:r>
              <a:rPr lang="sv-SE" sz="2800" i="1" smtClean="0"/>
              <a:t>UP-TO-DATE</a:t>
            </a:r>
            <a:r>
              <a:rPr lang="sv-SE" sz="2800" smtClean="0"/>
              <a:t>), HARUS DIEVALUASI SECARA PERIODIK. DISARANKAN  DITINJAU MINIMAL SETIAP SATU SEMESTER ATAU SATU TAHUN SEKALI.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53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HAMBATAN PELAYANAN: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600200"/>
            <a:ext cx="8001000" cy="495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200" b="1" dirty="0" smtClean="0"/>
              <a:t>SOP TIDAK DIDOKUMENTASIKAN/DISAMPAIKAN KEPADA MASYARAKAT(HANYA DIKETAHUI PIHAK INTERNAL)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b="1" dirty="0" smtClean="0"/>
              <a:t>SOP TIDAK JELAS/TIDAK MUDAH DIPAHAMI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b="1" dirty="0" smtClean="0"/>
              <a:t>PETUGAS/PEJABAT BERWENANG KURANG DISIPLIN: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b="1" dirty="0" smtClean="0"/>
              <a:t>MENINGGALKAN TEMPAT PADA JAM KERJA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b="1" dirty="0" smtClean="0"/>
              <a:t>BERISTIRAHAT TERLALAU LAMA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b="1" dirty="0" smtClean="0"/>
              <a:t>LAMBAT DALAM MELAYANI (TIDAK ADA TARGET WAKTU)</a:t>
            </a:r>
          </a:p>
          <a:p>
            <a:pPr eaLnBrk="1" hangingPunct="1">
              <a:lnSpc>
                <a:spcPct val="80000"/>
              </a:lnSpc>
            </a:pPr>
            <a:r>
              <a:rPr lang="en-US" sz="2200" b="1" dirty="0" smtClean="0"/>
              <a:t>ORIENTASI KEWENANGAN YANG TIDAK JELAS, KHUSUSNYA PADA SITUASI TERTENTU: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b="1" dirty="0" smtClean="0"/>
              <a:t>CUTI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b="1" dirty="0" smtClean="0"/>
              <a:t>SAKIT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b="1" dirty="0" smtClean="0"/>
              <a:t>TIDAK MASUK MENDADAK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b="1" dirty="0" smtClean="0"/>
              <a:t>IJIN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200" b="1" dirty="0" smtClean="0"/>
              <a:t>LIBUR LEBARAN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62200"/>
            <a:ext cx="9144000" cy="3482975"/>
          </a:xfrm>
          <a:solidFill>
            <a:schemeClr val="tx1"/>
          </a:solidFill>
        </p:spPr>
        <p:txBody>
          <a:bodyPr/>
          <a:lstStyle/>
          <a:p>
            <a:pPr marL="120650" indent="-1588" algn="ctr">
              <a:buFont typeface="Wingdings 2" pitchFamily="18" charset="2"/>
              <a:buNone/>
              <a:defRPr/>
            </a:pPr>
            <a:r>
              <a:rPr lang="en-US" sz="8000" b="1" dirty="0" smtClean="0">
                <a:solidFill>
                  <a:srgbClr val="C00000"/>
                </a:solidFill>
              </a:rPr>
              <a:t>SEKIAN</a:t>
            </a:r>
            <a:r>
              <a:rPr lang="en-US" sz="6000" b="1" dirty="0" smtClean="0">
                <a:solidFill>
                  <a:srgbClr val="FFC000"/>
                </a:solidFill>
              </a:rPr>
              <a:t/>
            </a:r>
            <a:br>
              <a:rPr lang="en-US" sz="6000" b="1" dirty="0" smtClean="0">
                <a:solidFill>
                  <a:srgbClr val="FFC000"/>
                </a:solidFill>
              </a:rPr>
            </a:br>
            <a:r>
              <a:rPr lang="en-US" sz="3600" b="1" dirty="0" smtClean="0">
                <a:solidFill>
                  <a:srgbClr val="00B050"/>
                </a:solidFill>
              </a:rPr>
              <a:t>TERIMA KASIH ATAS PERHATIANNYA</a:t>
            </a:r>
          </a:p>
          <a:p>
            <a:pPr algn="ctr">
              <a:defRPr/>
            </a:pPr>
            <a:endParaRPr lang="en-US" sz="6000" b="1" dirty="0">
              <a:solidFill>
                <a:srgbClr val="FFC00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114800" y="6019800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marL="438150" marR="0" lvl="0" indent="-319088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Referensi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id-ID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Sri Endah Nurhidayati, S.Sos, Msi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8755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SOP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6868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600" smtClean="0"/>
              <a:t>DIKENAL JUGA DENGAN NAMA PROTAP</a:t>
            </a:r>
          </a:p>
          <a:p>
            <a:pPr eaLnBrk="1" hangingPunct="1">
              <a:lnSpc>
                <a:spcPct val="90000"/>
              </a:lnSpc>
            </a:pPr>
            <a:endParaRPr lang="en-US" sz="3600" smtClean="0"/>
          </a:p>
          <a:p>
            <a:pPr eaLnBrk="1" hangingPunct="1">
              <a:lnSpc>
                <a:spcPct val="90000"/>
              </a:lnSpc>
            </a:pPr>
            <a:r>
              <a:rPr lang="en-US" sz="3600" smtClean="0"/>
              <a:t>MERUPAKAN </a:t>
            </a:r>
            <a:r>
              <a:rPr lang="id-ID" sz="3600" smtClean="0"/>
              <a:t>SALAH SATU POIN PENTING DALAM PELAKSANAAN PELAYANAN PUBLIK</a:t>
            </a:r>
            <a:endParaRPr lang="en-US" sz="3600" smtClean="0"/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360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id-ID" sz="3600" smtClean="0"/>
              <a:t>MERUPAKAN CERMIN KESUNGGUHAN DAN ITIKAD  BAIK S</a:t>
            </a:r>
            <a:r>
              <a:rPr lang="en-US" sz="3600" smtClean="0"/>
              <a:t>ETIAP UNSUR PELAKSANA </a:t>
            </a:r>
            <a:r>
              <a:rPr lang="id-ID" sz="3600" smtClean="0"/>
              <a:t>DALAM MELAYANI MASYARAKAT. </a:t>
            </a:r>
            <a:endParaRPr lang="en-US" sz="360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PENGERTIAN SOP 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id-ID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ROSEDUR/TATA CARA KERJA/TATA URUTAN PELAKSANAAN  KERJA YANG SUDAH DITETAPKAN DENGAN STANDAR TERTENTU</a:t>
            </a:r>
            <a:r>
              <a:rPr lang="en-U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id-ID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DOKUMEN TERTULIS YANG MEMUAT PROSEDUR KERJA SECARA RINCI, TAHAP DEMI TAHAP DAN SISTEMATIS.</a:t>
            </a:r>
            <a:endParaRPr lang="en-US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sz="2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id-ID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TATACARA ATAU TAHAPAN YANG DIBAKUKAN DAN YANG HARUS DI</a:t>
            </a:r>
            <a:r>
              <a:rPr lang="en-U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id-ID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ALUI UNTUK MENYELESAIKAN SUATU PROSES KERJA TERTENTU</a:t>
            </a:r>
            <a:r>
              <a:rPr lang="en-US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/>
          <p:cNvSpPr txBox="1">
            <a:spLocks noChangeArrowheads="1"/>
          </p:cNvSpPr>
          <p:nvPr/>
        </p:nvSpPr>
        <p:spPr bwMode="auto">
          <a:xfrm>
            <a:off x="6172200" y="2971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457200" y="1524000"/>
            <a:ext cx="8305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u="sng"/>
              <a:t>MAKSUD PEMBUATAN STANDAR: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28600" y="2625725"/>
            <a:ext cx="87630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Tx/>
              <a:buChar char="•"/>
              <a:defRPr/>
            </a:pPr>
            <a:r>
              <a:rPr lang="en-US" sz="3400" b="1" dirty="0">
                <a:latin typeface="+mn-lt"/>
              </a:rPr>
              <a:t> MENCAPAI D</a:t>
            </a:r>
            <a:r>
              <a:rPr lang="id-ID" sz="3400" b="1" dirty="0">
                <a:latin typeface="+mn-lt"/>
              </a:rPr>
              <a:t>ERAJAT </a:t>
            </a:r>
            <a:r>
              <a:rPr lang="en-US" sz="3400" b="1" dirty="0">
                <a:latin typeface="+mn-lt"/>
              </a:rPr>
              <a:t>PEKERJAAN </a:t>
            </a:r>
            <a:r>
              <a:rPr lang="id-ID" sz="3400" b="1" dirty="0">
                <a:latin typeface="+mn-lt"/>
              </a:rPr>
              <a:t>TERBAIK</a:t>
            </a:r>
            <a:endParaRPr lang="en-US" sz="3400" b="1" dirty="0">
              <a:latin typeface="+mn-lt"/>
            </a:endParaRPr>
          </a:p>
          <a:p>
            <a:pPr eaLnBrk="1" hangingPunct="1">
              <a:buFontTx/>
              <a:buChar char="•"/>
              <a:defRPr/>
            </a:pPr>
            <a:r>
              <a:rPr lang="id-ID" sz="3400" b="1" dirty="0">
                <a:latin typeface="+mn-lt"/>
              </a:rPr>
              <a:t> SESUATU YANG</a:t>
            </a:r>
            <a:r>
              <a:rPr lang="en-US" sz="3400" b="1" dirty="0">
                <a:latin typeface="+mn-lt"/>
              </a:rPr>
              <a:t> </a:t>
            </a:r>
            <a:r>
              <a:rPr lang="id-ID" sz="3400" b="1" dirty="0">
                <a:latin typeface="+mn-lt"/>
              </a:rPr>
              <a:t>DIBAKUKAN </a:t>
            </a:r>
            <a:endParaRPr lang="en-US" sz="3400" b="1" dirty="0">
              <a:latin typeface="+mn-lt"/>
            </a:endParaRPr>
          </a:p>
          <a:p>
            <a:pPr eaLnBrk="1" hangingPunct="1">
              <a:buFontTx/>
              <a:buChar char="•"/>
              <a:defRPr/>
            </a:pPr>
            <a:r>
              <a:rPr lang="en-US" sz="3400" b="1" dirty="0">
                <a:latin typeface="+mn-lt"/>
              </a:rPr>
              <a:t> </a:t>
            </a:r>
            <a:r>
              <a:rPr lang="id-ID" sz="3400" b="1" dirty="0">
                <a:latin typeface="+mn-lt"/>
              </a:rPr>
              <a:t>HARAPAN YANG SPESIFIK</a:t>
            </a:r>
            <a:r>
              <a:rPr lang="en-US" sz="3400" b="1" dirty="0">
                <a:latin typeface="+mn-lt"/>
              </a:rPr>
              <a:t> </a:t>
            </a:r>
          </a:p>
          <a:p>
            <a:pPr eaLnBrk="1" hangingPunct="1">
              <a:buFontTx/>
              <a:buChar char="•"/>
              <a:defRPr/>
            </a:pPr>
            <a:r>
              <a:rPr lang="en-US" sz="3400" b="1" dirty="0">
                <a:latin typeface="+mn-lt"/>
              </a:rPr>
              <a:t> </a:t>
            </a:r>
            <a:r>
              <a:rPr lang="id-ID" sz="3400" b="1" dirty="0">
                <a:latin typeface="+mn-lt"/>
              </a:rPr>
              <a:t>PATOKAN PENCAPAIAN BERBASIS </a:t>
            </a:r>
            <a:r>
              <a:rPr lang="en-US" sz="3400" b="1" dirty="0">
                <a:latin typeface="+mn-lt"/>
              </a:rPr>
              <a:t>RO</a:t>
            </a:r>
            <a:r>
              <a:rPr lang="id-ID" sz="3400" b="1" dirty="0">
                <a:latin typeface="+mn-lt"/>
              </a:rPr>
              <a:t>  </a:t>
            </a:r>
            <a:endParaRPr lang="en-US" sz="3400" b="1" dirty="0">
              <a:latin typeface="+mn-lt"/>
            </a:endParaRPr>
          </a:p>
          <a:p>
            <a:pPr eaLnBrk="1" hangingPunct="1">
              <a:buFontTx/>
              <a:buChar char="•"/>
              <a:defRPr/>
            </a:pPr>
            <a:r>
              <a:rPr lang="en-US" sz="3400" b="1" dirty="0">
                <a:latin typeface="+mn-lt"/>
              </a:rPr>
              <a:t> SEBAGAI </a:t>
            </a:r>
            <a:r>
              <a:rPr lang="id-ID" sz="3400" b="1" dirty="0">
                <a:latin typeface="+mn-lt"/>
              </a:rPr>
              <a:t>PEDOMAN ATAU MODEL</a:t>
            </a:r>
            <a:r>
              <a:rPr lang="id-ID" sz="3400" dirty="0">
                <a:latin typeface="+mn-lt"/>
              </a:rPr>
              <a:t> </a:t>
            </a:r>
            <a:endParaRPr lang="en-US" sz="3400" dirty="0">
              <a:latin typeface="+mn-lt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TUJUAN SOP: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74825"/>
            <a:ext cx="7848600" cy="4930775"/>
          </a:xfrm>
        </p:spPr>
        <p:txBody>
          <a:bodyPr/>
          <a:lstStyle/>
          <a:p>
            <a:pPr marL="284163" indent="-284163" eaLnBrk="1" hangingPunct="1">
              <a:lnSpc>
                <a:spcPct val="80000"/>
              </a:lnSpc>
            </a:pPr>
            <a:r>
              <a:rPr lang="id-ID" sz="2800" smtClean="0">
                <a:latin typeface="Estrangelo Edessa" pitchFamily="66" charset="0"/>
                <a:cs typeface="Estrangelo Edessa" pitchFamily="66" charset="0"/>
              </a:rPr>
              <a:t>MENJAGA KONSISTENSI DAN TINGKAT KINERJA PETUGAS ATAU TIM DALAM ORGANISASI ATAU UNIT. </a:t>
            </a:r>
          </a:p>
          <a:p>
            <a:pPr marL="284163" indent="-284163" eaLnBrk="1" hangingPunct="1">
              <a:lnSpc>
                <a:spcPct val="80000"/>
              </a:lnSpc>
            </a:pPr>
            <a:r>
              <a:rPr lang="id-ID" sz="2800" smtClean="0">
                <a:latin typeface="Estrangelo Edessa" pitchFamily="66" charset="0"/>
                <a:cs typeface="Estrangelo Edessa" pitchFamily="66" charset="0"/>
              </a:rPr>
              <a:t>MENGETAHUI DENGAN JELAS PERAN DAN FUNGSI TIAP-TIAP POSISI DALAM ORGANISASI </a:t>
            </a:r>
          </a:p>
          <a:p>
            <a:pPr marL="284163" indent="-284163" eaLnBrk="1" hangingPunct="1">
              <a:lnSpc>
                <a:spcPct val="80000"/>
              </a:lnSpc>
            </a:pPr>
            <a:r>
              <a:rPr lang="id-ID" sz="2800" smtClean="0">
                <a:latin typeface="Estrangelo Edessa" pitchFamily="66" charset="0"/>
                <a:cs typeface="Estrangelo Edessa" pitchFamily="66" charset="0"/>
              </a:rPr>
              <a:t>MEMPERJELAS ALUR TUGAS, WEWENANG DAN TANGGUNG JAWAB DARI PETUGAS TERKAIT. </a:t>
            </a:r>
          </a:p>
          <a:p>
            <a:pPr marL="284163" indent="-284163" eaLnBrk="1" hangingPunct="1">
              <a:lnSpc>
                <a:spcPct val="80000"/>
              </a:lnSpc>
            </a:pPr>
            <a:r>
              <a:rPr lang="id-ID" sz="2800" smtClean="0">
                <a:latin typeface="Estrangelo Edessa" pitchFamily="66" charset="0"/>
                <a:cs typeface="Estrangelo Edessa" pitchFamily="66" charset="0"/>
              </a:rPr>
              <a:t>MELINDUNGI ORGANISASI DAN STAF DARI MALPRAKTEK ATAU KESALAHAN ADMINISTRASI LAINNYA. </a:t>
            </a:r>
          </a:p>
          <a:p>
            <a:pPr marL="284163" indent="-284163" eaLnBrk="1" hangingPunct="1">
              <a:lnSpc>
                <a:spcPct val="80000"/>
              </a:lnSpc>
            </a:pPr>
            <a:r>
              <a:rPr lang="id-ID" sz="2800" smtClean="0">
                <a:latin typeface="Estrangelo Edessa" pitchFamily="66" charset="0"/>
                <a:cs typeface="Estrangelo Edessa" pitchFamily="66" charset="0"/>
              </a:rPr>
              <a:t>MENGHINDARI KEGAGALAN/KESALAHAN, KERAGUAN, DUPLIKASI DAN </a:t>
            </a:r>
            <a:r>
              <a:rPr lang="en-US" sz="2800" smtClean="0">
                <a:latin typeface="Estrangelo Edessa" pitchFamily="66" charset="0"/>
                <a:cs typeface="Estrangelo Edessa" pitchFamily="66" charset="0"/>
              </a:rPr>
              <a:t>TIDAK </a:t>
            </a:r>
            <a:r>
              <a:rPr lang="id-ID" sz="2800" smtClean="0">
                <a:latin typeface="Estrangelo Edessa" pitchFamily="66" charset="0"/>
                <a:cs typeface="Estrangelo Edessa" pitchFamily="66" charset="0"/>
              </a:rPr>
              <a:t>EFISIENSI </a:t>
            </a:r>
            <a:endParaRPr lang="en-US" sz="2800" smtClean="0">
              <a:latin typeface="Estrangelo Edessa" pitchFamily="66" charset="0"/>
              <a:cs typeface="Estrangelo Edess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98" decel="100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98" decel="100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FUNGSI SOP 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2672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id-ID" smtClean="0">
                <a:latin typeface="Estrangelo Edessa" pitchFamily="66" charset="0"/>
                <a:cs typeface="Estrangelo Edessa" pitchFamily="66" charset="0"/>
              </a:rPr>
              <a:t>MEMPERLANCAR TUGAS PETUGAS </a:t>
            </a:r>
            <a:r>
              <a:rPr lang="en-US" smtClean="0">
                <a:latin typeface="Estrangelo Edessa" pitchFamily="66" charset="0"/>
                <a:cs typeface="Estrangelo Edessa" pitchFamily="66" charset="0"/>
              </a:rPr>
              <a:t>/</a:t>
            </a:r>
            <a:r>
              <a:rPr lang="id-ID" smtClean="0">
                <a:latin typeface="Estrangelo Edessa" pitchFamily="66" charset="0"/>
                <a:cs typeface="Estrangelo Edessa" pitchFamily="66" charset="0"/>
              </a:rPr>
              <a:t>TIM.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id-ID" smtClean="0">
                <a:latin typeface="Estrangelo Edessa" pitchFamily="66" charset="0"/>
                <a:cs typeface="Estrangelo Edessa" pitchFamily="66" charset="0"/>
              </a:rPr>
              <a:t>SEBAGAI DASAR HUKUM BILA TERJADI PENYIMPANGAN.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id-ID" smtClean="0">
                <a:latin typeface="Estrangelo Edessa" pitchFamily="66" charset="0"/>
                <a:cs typeface="Estrangelo Edessa" pitchFamily="66" charset="0"/>
              </a:rPr>
              <a:t>MENGETAHUI DENGAN JELAS HAMBATAN-HAMBATANNYA DAN MUDAH DILACAK.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id-ID" smtClean="0">
                <a:latin typeface="Estrangelo Edessa" pitchFamily="66" charset="0"/>
                <a:cs typeface="Estrangelo Edessa" pitchFamily="66" charset="0"/>
              </a:rPr>
              <a:t>MENGARAHKAN PETUGAS UNTUK SAMA-SAMA DISIPLIN DALAM BEKERJA. </a:t>
            </a:r>
            <a:endParaRPr lang="en-US" smtClean="0">
              <a:latin typeface="Estrangelo Edessa" pitchFamily="66" charset="0"/>
              <a:cs typeface="Estrangelo Edessa" pitchFamily="66" charset="0"/>
            </a:endParaRPr>
          </a:p>
          <a:p>
            <a:pPr marL="609600" indent="-609600" eaLnBrk="1" hangingPunct="1">
              <a:lnSpc>
                <a:spcPct val="90000"/>
              </a:lnSpc>
            </a:pPr>
            <a:r>
              <a:rPr lang="id-ID" smtClean="0">
                <a:latin typeface="Estrangelo Edessa" pitchFamily="66" charset="0"/>
                <a:cs typeface="Estrangelo Edessa" pitchFamily="66" charset="0"/>
              </a:rPr>
              <a:t>SEBAGAI PEDOMAN DALAM MELAKSANAKAN PEKERJAAN RUTIN. </a:t>
            </a:r>
            <a:endParaRPr lang="en-US" smtClean="0">
              <a:latin typeface="Estrangelo Edessa" pitchFamily="66" charset="0"/>
              <a:cs typeface="Estrangelo Edessa" pitchFamily="66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PRINSIP-PRINSIP  SOP :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05000"/>
            <a:ext cx="8534400" cy="4419600"/>
          </a:xfrm>
        </p:spPr>
        <p:txBody>
          <a:bodyPr/>
          <a:lstStyle/>
          <a:p>
            <a:pPr marL="344488" indent="-344488" eaLnBrk="1" hangingPunct="1">
              <a:lnSpc>
                <a:spcPct val="80000"/>
              </a:lnSpc>
            </a:pPr>
            <a:r>
              <a:rPr lang="id-ID" sz="3700" dirty="0" smtClean="0">
                <a:latin typeface="Estrangelo Edessa" pitchFamily="66" charset="0"/>
                <a:cs typeface="Estrangelo Edessa" pitchFamily="66" charset="0"/>
              </a:rPr>
              <a:t>Harus ada pada setiap kegiatan pelayanan  </a:t>
            </a:r>
          </a:p>
          <a:p>
            <a:pPr marL="344488" indent="-344488" eaLnBrk="1" hangingPunct="1">
              <a:lnSpc>
                <a:spcPct val="80000"/>
              </a:lnSpc>
            </a:pPr>
            <a:r>
              <a:rPr lang="id-ID" sz="3700" dirty="0" smtClean="0">
                <a:latin typeface="Estrangelo Edessa" pitchFamily="66" charset="0"/>
                <a:cs typeface="Estrangelo Edessa" pitchFamily="66" charset="0"/>
              </a:rPr>
              <a:t>Bisa berubah sesuai dengan perubahan standar profesi  atau perkembangan iptek serta peraturan yang berlaku. </a:t>
            </a:r>
          </a:p>
          <a:p>
            <a:pPr marL="344488" indent="-344488" eaLnBrk="1" hangingPunct="1">
              <a:lnSpc>
                <a:spcPct val="80000"/>
              </a:lnSpc>
            </a:pPr>
            <a:r>
              <a:rPr lang="id-ID" sz="3700" dirty="0" smtClean="0">
                <a:latin typeface="Estrangelo Edessa" pitchFamily="66" charset="0"/>
                <a:cs typeface="Estrangelo Edessa" pitchFamily="66" charset="0"/>
              </a:rPr>
              <a:t>Memuat segala indikasi dan syarat-syarat yang harus dipenuhi pada setiap</a:t>
            </a:r>
            <a:r>
              <a:rPr lang="en-US" sz="3700" dirty="0" smtClean="0">
                <a:latin typeface="Estrangelo Edessa" pitchFamily="66" charset="0"/>
                <a:cs typeface="Estrangelo Edessa" pitchFamily="66" charset="0"/>
              </a:rPr>
              <a:t> </a:t>
            </a:r>
            <a:r>
              <a:rPr lang="en-US" sz="3700" dirty="0" err="1" smtClean="0">
                <a:latin typeface="Estrangelo Edessa" pitchFamily="66" charset="0"/>
                <a:cs typeface="Estrangelo Edessa" pitchFamily="66" charset="0"/>
              </a:rPr>
              <a:t>upaya</a:t>
            </a:r>
            <a:r>
              <a:rPr lang="en-US" sz="3700" dirty="0" smtClean="0">
                <a:latin typeface="Estrangelo Edessa" pitchFamily="66" charset="0"/>
                <a:cs typeface="Estrangelo Edessa" pitchFamily="66" charset="0"/>
              </a:rPr>
              <a:t>, </a:t>
            </a:r>
            <a:r>
              <a:rPr lang="id-ID" sz="3700" dirty="0" smtClean="0">
                <a:latin typeface="Estrangelo Edessa" pitchFamily="66" charset="0"/>
                <a:cs typeface="Estrangelo Edessa" pitchFamily="66" charset="0"/>
              </a:rPr>
              <a:t> disamping tahapan-tahapan yang harus dilalui setiap kegiatan pelayanan  </a:t>
            </a:r>
            <a:endParaRPr lang="en-US" sz="3700" dirty="0" smtClean="0">
              <a:latin typeface="Estrangelo Edessa" pitchFamily="66" charset="0"/>
              <a:cs typeface="Estrangelo Edessa" pitchFamily="66" charset="0"/>
            </a:endParaRPr>
          </a:p>
          <a:p>
            <a:pPr marL="344488" indent="-344488" eaLnBrk="1" hangingPunct="1">
              <a:lnSpc>
                <a:spcPct val="80000"/>
              </a:lnSpc>
            </a:pPr>
            <a:r>
              <a:rPr lang="id-ID" sz="3700" dirty="0" smtClean="0">
                <a:latin typeface="Estrangelo Edessa" pitchFamily="66" charset="0"/>
                <a:cs typeface="Estrangelo Edessa" pitchFamily="66" charset="0"/>
              </a:rPr>
              <a:t>Harus dido</a:t>
            </a:r>
            <a:r>
              <a:rPr lang="id-ID" sz="3600" dirty="0" smtClean="0">
                <a:latin typeface="Estrangelo Edessa" pitchFamily="66" charset="0"/>
                <a:cs typeface="Estrangelo Edessa" pitchFamily="66" charset="0"/>
              </a:rPr>
              <a:t>kumentasikan</a:t>
            </a:r>
            <a:r>
              <a:rPr lang="en-US" sz="3600" dirty="0" smtClean="0">
                <a:latin typeface="Estrangelo Edessa" pitchFamily="66" charset="0"/>
                <a:cs typeface="Estrangelo Edessa" pitchFamily="66" charset="0"/>
              </a:rPr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JENIS DAN RUANG LINGKUP SOP:</a:t>
            </a: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 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800" dirty="0" smtClean="0"/>
              <a:t>1. </a:t>
            </a:r>
            <a:r>
              <a:rPr lang="id-ID" sz="2800" dirty="0" smtClean="0"/>
              <a:t>SOP PELAYANAN  PROFESI </a:t>
            </a:r>
            <a:r>
              <a:rPr lang="en-US" sz="2800" dirty="0" smtClean="0"/>
              <a:t>:</a:t>
            </a:r>
          </a:p>
          <a:p>
            <a:pPr marL="688975" lvl="1" indent="-231775" eaLnBrk="1" hangingPunct="1">
              <a:lnSpc>
                <a:spcPct val="80000"/>
              </a:lnSpc>
              <a:defRPr/>
            </a:pPr>
            <a:r>
              <a:rPr lang="id-ID" sz="2400" dirty="0" smtClean="0"/>
              <a:t>SOP </a:t>
            </a:r>
            <a:r>
              <a:rPr lang="en-US" sz="2400" dirty="0" smtClean="0"/>
              <a:t>YANG BERKAITAN DENGAN  </a:t>
            </a:r>
            <a:r>
              <a:rPr lang="id-ID" sz="2400" dirty="0" smtClean="0"/>
              <a:t> ASPEK KEILMUAN </a:t>
            </a:r>
            <a:r>
              <a:rPr lang="en-US" sz="2400" dirty="0" smtClean="0"/>
              <a:t>: </a:t>
            </a:r>
            <a:r>
              <a:rPr lang="id-ID" sz="2400" dirty="0" smtClean="0"/>
              <a:t>SOP MENGENAI PROSES KERJA </a:t>
            </a:r>
            <a:r>
              <a:rPr lang="en-US" sz="2400" dirty="0" smtClean="0"/>
              <a:t> </a:t>
            </a:r>
            <a:r>
              <a:rPr lang="id-ID" sz="2400" dirty="0" smtClean="0"/>
              <a:t>DIAGNOSTIK DAN TERAPI</a:t>
            </a:r>
            <a:r>
              <a:rPr lang="en-US" sz="2400" dirty="0" smtClean="0"/>
              <a:t>, PENELITIAN, DSB.</a:t>
            </a:r>
            <a:r>
              <a:rPr lang="id-ID" sz="2400" dirty="0" smtClean="0"/>
              <a:t> </a:t>
            </a:r>
            <a:endParaRPr lang="en-US" sz="2400" dirty="0" smtClean="0"/>
          </a:p>
          <a:p>
            <a:pPr marL="688975" lvl="1" indent="-231775" eaLnBrk="1" hangingPunct="1">
              <a:lnSpc>
                <a:spcPct val="80000"/>
              </a:lnSpc>
              <a:defRPr/>
            </a:pPr>
            <a:r>
              <a:rPr lang="id-ID" sz="2400" dirty="0" smtClean="0"/>
              <a:t>SOP </a:t>
            </a:r>
            <a:r>
              <a:rPr lang="en-US" sz="2400" dirty="0" smtClean="0"/>
              <a:t> YANG BERKAITAN DENGAN </a:t>
            </a:r>
            <a:r>
              <a:rPr lang="id-ID" sz="2400" dirty="0" smtClean="0"/>
              <a:t> </a:t>
            </a:r>
            <a:r>
              <a:rPr lang="en-US" sz="2400" dirty="0" smtClean="0"/>
              <a:t> </a:t>
            </a:r>
            <a:r>
              <a:rPr lang="id-ID" sz="2400" dirty="0" smtClean="0"/>
              <a:t>ASPEK MANAJERIAL </a:t>
            </a:r>
            <a:r>
              <a:rPr lang="en-US" sz="2400" dirty="0" smtClean="0"/>
              <a:t>: SOP KEWENANGAN.</a:t>
            </a:r>
          </a:p>
          <a:p>
            <a:pPr marL="990600" lvl="1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dirty="0" smtClean="0"/>
          </a:p>
          <a:p>
            <a:pPr marL="609600" indent="-609600"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r>
              <a:rPr lang="en-US" sz="2800" dirty="0" smtClean="0"/>
              <a:t>2. </a:t>
            </a:r>
            <a:r>
              <a:rPr lang="id-ID" sz="2800" dirty="0" smtClean="0"/>
              <a:t>SOP </a:t>
            </a:r>
            <a:r>
              <a:rPr lang="en-US" sz="2800" dirty="0" smtClean="0"/>
              <a:t>PELAYANAN TEKNIS DAN </a:t>
            </a:r>
            <a:r>
              <a:rPr lang="id-ID" sz="2800" dirty="0" smtClean="0"/>
              <a:t>ADMINISTRASI </a:t>
            </a:r>
            <a:r>
              <a:rPr lang="en-US" sz="2800" dirty="0" smtClean="0"/>
              <a:t> </a:t>
            </a:r>
          </a:p>
          <a:p>
            <a:pPr marL="688975" lvl="1" indent="-231775" eaLnBrk="1" hangingPunct="1">
              <a:lnSpc>
                <a:spcPct val="80000"/>
              </a:lnSpc>
              <a:defRPr/>
            </a:pPr>
            <a:r>
              <a:rPr lang="en-US" sz="2400" dirty="0" smtClean="0"/>
              <a:t>SOP PELAYANAN</a:t>
            </a:r>
          </a:p>
          <a:p>
            <a:pPr marL="688975" lvl="1" indent="-231775" eaLnBrk="1" hangingPunct="1">
              <a:lnSpc>
                <a:spcPct val="80000"/>
              </a:lnSpc>
              <a:defRPr/>
            </a:pPr>
            <a:r>
              <a:rPr lang="en-US" sz="2400" dirty="0" smtClean="0"/>
              <a:t>SOP PELAPORAN</a:t>
            </a:r>
          </a:p>
          <a:p>
            <a:pPr marL="688975" lvl="1" indent="-231775" eaLnBrk="1" hangingPunct="1">
              <a:lnSpc>
                <a:spcPct val="80000"/>
              </a:lnSpc>
              <a:defRPr/>
            </a:pPr>
            <a:r>
              <a:rPr lang="en-US" sz="2400" dirty="0" smtClean="0"/>
              <a:t>SOP PERENCANAAN PROGRAM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522</TotalTime>
  <Words>915</Words>
  <Application>Microsoft Office PowerPoint</Application>
  <PresentationFormat>On-screen Show (4:3)</PresentationFormat>
  <Paragraphs>141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Module</vt:lpstr>
      <vt:lpstr>STANDART OPERASI  PROSEDUR (SOP) PELAYANAN PUBLIK</vt:lpstr>
      <vt:lpstr>LATAR BELAKANG :</vt:lpstr>
      <vt:lpstr>SOP</vt:lpstr>
      <vt:lpstr>PENGERTIAN SOP :</vt:lpstr>
      <vt:lpstr>Slide 5</vt:lpstr>
      <vt:lpstr>TUJUAN SOP:</vt:lpstr>
      <vt:lpstr>FUNGSI SOP :</vt:lpstr>
      <vt:lpstr>PRINSIP-PRINSIP  SOP :</vt:lpstr>
      <vt:lpstr>JENIS DAN RUANG LINGKUP SOP: </vt:lpstr>
      <vt:lpstr>FORMAT SOP:</vt:lpstr>
      <vt:lpstr>CONTOH SOP SEDERHANA </vt:lpstr>
      <vt:lpstr>CONTOH SPOP HIRARKHI:</vt:lpstr>
      <vt:lpstr>SOP GRAFIS:</vt:lpstr>
      <vt:lpstr>SOP FLOWCHARTS:</vt:lpstr>
      <vt:lpstr>SOP MENURUT TEKNOLOGI YG DIGUNAKAN :</vt:lpstr>
      <vt:lpstr>TAHAP-TAHAP PENYUSUNAN SOP PELAYANAN  :</vt:lpstr>
      <vt:lpstr>SIAPA YANG HARUS MENYUSUN SOP ?</vt:lpstr>
      <vt:lpstr>Slide 18</vt:lpstr>
      <vt:lpstr>Slide 19</vt:lpstr>
      <vt:lpstr>Slide 20</vt:lpstr>
      <vt:lpstr>YANG HARUS DIPERHATIKAN :</vt:lpstr>
      <vt:lpstr>HAMBATAN PELAYANAN: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STANDART OPERASI  PROSEDUR (SOP) PELAYANAN PUBLIK</dc:title>
  <dc:creator>INDAH</dc:creator>
  <cp:lastModifiedBy>Customer</cp:lastModifiedBy>
  <cp:revision>26</cp:revision>
  <dcterms:created xsi:type="dcterms:W3CDTF">2007-07-24T19:56:53Z</dcterms:created>
  <dcterms:modified xsi:type="dcterms:W3CDTF">2016-02-15T03:54:05Z</dcterms:modified>
</cp:coreProperties>
</file>