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3" r:id="rId6"/>
    <p:sldId id="260" r:id="rId7"/>
    <p:sldId id="292" r:id="rId8"/>
    <p:sldId id="294" r:id="rId9"/>
    <p:sldId id="288" r:id="rId10"/>
    <p:sldId id="293" r:id="rId11"/>
    <p:sldId id="295" r:id="rId12"/>
    <p:sldId id="261" r:id="rId13"/>
    <p:sldId id="297" r:id="rId14"/>
    <p:sldId id="302" r:id="rId15"/>
    <p:sldId id="262" r:id="rId16"/>
    <p:sldId id="265" r:id="rId17"/>
    <p:sldId id="274" r:id="rId18"/>
    <p:sldId id="275" r:id="rId19"/>
    <p:sldId id="276" r:id="rId20"/>
    <p:sldId id="266" r:id="rId21"/>
    <p:sldId id="291" r:id="rId22"/>
    <p:sldId id="290" r:id="rId23"/>
    <p:sldId id="298" r:id="rId24"/>
    <p:sldId id="299" r:id="rId25"/>
    <p:sldId id="300" r:id="rId26"/>
    <p:sldId id="301" r:id="rId27"/>
    <p:sldId id="269" r:id="rId28"/>
    <p:sldId id="270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5" r:id="rId37"/>
    <p:sldId id="287" r:id="rId38"/>
    <p:sldId id="286" r:id="rId39"/>
    <p:sldId id="271" r:id="rId40"/>
  </p:sldIdLst>
  <p:sldSz cx="9144000" cy="6858000" type="screen4x3"/>
  <p:notesSz cx="6858000" cy="994568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15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054A4C1-364F-4125-8C23-D735343529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1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4961277-2BB3-4C9A-9808-28DF9B6EB7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5B72C-13A3-4C5C-A6A7-268B88A3E1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E588D-7D69-4F84-8189-3CE6013C12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CDF6-A797-4DBB-A7EA-A91C019E8B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19C11-1AD2-44F8-B8AF-54095C49CF1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CA267-1A57-40FE-AFB3-8C8E912720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48530-7C15-4045-A973-0495163C95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FCB96A-BDB4-4B35-9815-2BE516C344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9A176-9D91-46D2-B665-FC718794EA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76923-2337-4FE2-8B59-92DB319FDD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2E0BC-7AC1-4FE9-B5D6-3FD0D70B5E4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192DA-144F-4D6B-A12E-B57CE076EA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cs typeface="Arial" charset="0"/>
              </a:defRPr>
            </a:lvl1pPr>
          </a:lstStyle>
          <a:p>
            <a:pPr>
              <a:defRPr/>
            </a:pPr>
            <a:fld id="{CEAF6DBA-E377-4069-A781-076FD7C985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147744"/>
            <a:ext cx="8072494" cy="1709752"/>
          </a:xfrm>
        </p:spPr>
        <p:txBody>
          <a:bodyPr/>
          <a:lstStyle/>
          <a:p>
            <a:pPr algn="ctr" eaLnBrk="1" hangingPunct="1"/>
            <a:r>
              <a:rPr lang="id-ID" sz="3600" dirty="0" smtClean="0"/>
              <a:t>BEBERAPA KONSEP DASAR</a:t>
            </a:r>
            <a:r>
              <a:rPr lang="en-US" sz="3600" dirty="0" smtClean="0"/>
              <a:t> </a:t>
            </a:r>
            <a:r>
              <a:rPr lang="id-ID" sz="3600" dirty="0" smtClean="0"/>
              <a:t>TENTANG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id-ID" sz="3600" b="1" dirty="0" smtClean="0"/>
              <a:t>SISTEM PENJAMINAN  MUTU</a:t>
            </a:r>
            <a:r>
              <a:rPr lang="en-US" sz="3600" dirty="0" smtClean="0"/>
              <a:t> </a:t>
            </a:r>
            <a:r>
              <a:rPr lang="id-ID" sz="3600" b="1" dirty="0" smtClean="0"/>
              <a:t>P</a:t>
            </a:r>
            <a:r>
              <a:rPr lang="en-US" sz="3600" b="1" dirty="0" smtClean="0"/>
              <a:t>ERGURUAN </a:t>
            </a:r>
            <a:r>
              <a:rPr lang="id-ID" sz="3600" b="1" dirty="0" smtClean="0"/>
              <a:t>T</a:t>
            </a:r>
            <a:r>
              <a:rPr lang="en-US" sz="3600" b="1" dirty="0" smtClean="0"/>
              <a:t>INGGI (SPM-PT)</a:t>
            </a:r>
            <a:endParaRPr lang="en-GB" sz="3600" b="1" dirty="0" smtClean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42910" y="3933826"/>
            <a:ext cx="7772400" cy="199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</a:t>
            </a:r>
            <a:r>
              <a:rPr kumimoji="0" lang="id-ID" sz="8800" b="1" i="0" u="non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PM</a:t>
            </a:r>
            <a:endParaRPr kumimoji="0" lang="en-US" sz="8800" b="1" i="0" u="non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UNTAG’45 SAMARINDA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273302"/>
            <a:ext cx="7959751" cy="4084656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None/>
            </a:pPr>
            <a:r>
              <a:rPr lang="id-ID" sz="2800" dirty="0" smtClean="0"/>
              <a:t>c. </a:t>
            </a:r>
            <a:r>
              <a:rPr lang="id-ID" sz="2800" u="sng" dirty="0" smtClean="0"/>
              <a:t>dijadikan dasar </a:t>
            </a:r>
            <a:r>
              <a:rPr lang="id-ID" sz="2800" dirty="0" smtClean="0"/>
              <a:t>penyelenggaraan </a:t>
            </a:r>
            <a:r>
              <a:rPr lang="id-ID" sz="2800" b="1" dirty="0" smtClean="0"/>
              <a:t>pembelajaran</a:t>
            </a:r>
            <a:r>
              <a:rPr lang="id-ID" sz="2800" dirty="0" smtClean="0"/>
              <a:t> berdasarkan  kurikulum pada program studi; </a:t>
            </a:r>
          </a:p>
          <a:p>
            <a:pPr marL="457200" indent="-457200" eaLnBrk="1" hangingPunct="1">
              <a:lnSpc>
                <a:spcPct val="80000"/>
              </a:lnSpc>
              <a:buNone/>
            </a:pPr>
            <a:r>
              <a:rPr lang="id-ID" sz="2800" dirty="0" smtClean="0"/>
              <a:t>d. </a:t>
            </a:r>
            <a:r>
              <a:rPr lang="id-ID" sz="2800" u="sng" dirty="0" smtClean="0"/>
              <a:t>dijadikan dasar </a:t>
            </a:r>
            <a:r>
              <a:rPr lang="id-ID" sz="2800" dirty="0" smtClean="0"/>
              <a:t>penyelenggaraan </a:t>
            </a:r>
            <a:r>
              <a:rPr lang="id-ID" sz="2800" b="1" dirty="0" smtClean="0"/>
              <a:t>penelitian</a:t>
            </a:r>
            <a:r>
              <a:rPr lang="id-ID" sz="2800" dirty="0" smtClean="0"/>
              <a:t> dan </a:t>
            </a:r>
            <a:r>
              <a:rPr lang="id-ID" sz="2800" b="1" dirty="0" smtClean="0"/>
              <a:t>pengabdian </a:t>
            </a:r>
            <a:r>
              <a:rPr lang="id-ID" sz="2800" dirty="0" smtClean="0"/>
              <a:t>kepada</a:t>
            </a:r>
            <a:r>
              <a:rPr lang="en-US" sz="2800" dirty="0" smtClean="0"/>
              <a:t> </a:t>
            </a:r>
            <a:r>
              <a:rPr lang="id-ID" sz="2800" dirty="0" smtClean="0"/>
              <a:t>masyarakat; </a:t>
            </a:r>
          </a:p>
          <a:p>
            <a:pPr marL="457200" indent="-457200" eaLnBrk="1" hangingPunct="1">
              <a:lnSpc>
                <a:spcPct val="80000"/>
              </a:lnSpc>
              <a:buNone/>
            </a:pPr>
            <a:r>
              <a:rPr lang="id-ID" sz="2800" dirty="0" smtClean="0"/>
              <a:t>e. </a:t>
            </a:r>
            <a:r>
              <a:rPr lang="id-ID" sz="2800" u="sng" dirty="0" smtClean="0">
                <a:solidFill>
                  <a:srgbClr val="00B050"/>
                </a:solidFill>
              </a:rPr>
              <a:t>dijadikan dasar </a:t>
            </a:r>
            <a:r>
              <a:rPr lang="id-ID" sz="2800" b="1" dirty="0" smtClean="0">
                <a:solidFill>
                  <a:srgbClr val="00B050"/>
                </a:solidFill>
              </a:rPr>
              <a:t>pengembangan</a:t>
            </a:r>
            <a:r>
              <a:rPr lang="id-ID" sz="2800" dirty="0" smtClean="0">
                <a:solidFill>
                  <a:srgbClr val="00B050"/>
                </a:solidFill>
              </a:rPr>
              <a:t> dan </a:t>
            </a:r>
            <a:r>
              <a:rPr lang="id-ID" sz="2800" b="1" dirty="0" smtClean="0">
                <a:solidFill>
                  <a:srgbClr val="00B050"/>
                </a:solidFill>
              </a:rPr>
              <a:t>penyelenggaraan</a:t>
            </a:r>
            <a:r>
              <a:rPr lang="id-ID" sz="2800" dirty="0" smtClean="0">
                <a:solidFill>
                  <a:srgbClr val="00B050"/>
                </a:solidFill>
              </a:rPr>
              <a:t> </a:t>
            </a:r>
            <a:r>
              <a:rPr lang="id-ID" sz="2800" b="1" dirty="0" smtClean="0">
                <a:solidFill>
                  <a:srgbClr val="C00000"/>
                </a:solidFill>
              </a:rPr>
              <a:t>sistem penjaminan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id-ID" sz="2800" b="1" dirty="0" smtClean="0">
                <a:solidFill>
                  <a:srgbClr val="C00000"/>
                </a:solidFill>
              </a:rPr>
              <a:t>mutu internal</a:t>
            </a:r>
            <a:r>
              <a:rPr lang="id-ID" sz="2800" dirty="0" smtClean="0">
                <a:solidFill>
                  <a:srgbClr val="00B050"/>
                </a:solidFill>
              </a:rPr>
              <a:t>; </a:t>
            </a:r>
          </a:p>
          <a:p>
            <a:pPr marL="457200" indent="-457200" eaLnBrk="1" hangingPunct="1">
              <a:lnSpc>
                <a:spcPct val="80000"/>
              </a:lnSpc>
              <a:buNone/>
            </a:pPr>
            <a:r>
              <a:rPr lang="id-ID" sz="2800" dirty="0" smtClean="0"/>
              <a:t>f.  </a:t>
            </a:r>
            <a:r>
              <a:rPr lang="id-ID" sz="2800" u="sng" dirty="0" smtClean="0"/>
              <a:t>dijadikan dasar</a:t>
            </a:r>
            <a:r>
              <a:rPr lang="id-ID" sz="2800" dirty="0" smtClean="0"/>
              <a:t>  </a:t>
            </a:r>
            <a:r>
              <a:rPr lang="id-ID" sz="2800" b="1" dirty="0" smtClean="0"/>
              <a:t>penetapan</a:t>
            </a:r>
            <a:r>
              <a:rPr lang="id-ID" sz="2800" dirty="0" smtClean="0"/>
              <a:t> kriteria sistem penjaminan mutu eksternal melalui akreditasi.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906464"/>
            <a:ext cx="4643470" cy="522272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DASAR HUKUM (3.2)</a:t>
            </a:r>
            <a:r>
              <a:rPr lang="id-ID" sz="3200" b="1" dirty="0" smtClean="0"/>
              <a:t>:</a:t>
            </a:r>
            <a:r>
              <a:rPr lang="en-US" sz="3200" b="1" dirty="0" smtClean="0"/>
              <a:t> </a:t>
            </a:r>
            <a:endParaRPr lang="en-GB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143116"/>
            <a:ext cx="8316941" cy="4071966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id-ID" sz="2400" b="1" dirty="0" smtClean="0"/>
              <a:t>PERMENDIKBUD No. 50 Tahun</a:t>
            </a:r>
            <a:r>
              <a:rPr lang="en-US" sz="2400" b="1" dirty="0" smtClean="0"/>
              <a:t> </a:t>
            </a:r>
            <a:r>
              <a:rPr lang="id-ID" sz="2400" b="1" dirty="0" smtClean="0"/>
              <a:t>2014 Tentang Sistim Penjamina</a:t>
            </a:r>
            <a:r>
              <a:rPr lang="en-US" sz="2400" b="1" dirty="0" smtClean="0"/>
              <a:t>n </a:t>
            </a:r>
            <a:r>
              <a:rPr lang="id-ID" sz="2400" b="1" dirty="0" smtClean="0"/>
              <a:t>Mutu Pendidikan Tinggi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pasal</a:t>
            </a:r>
            <a:r>
              <a:rPr lang="en-US" sz="2400" b="1" dirty="0" smtClean="0"/>
              <a:t> 1, </a:t>
            </a:r>
            <a:r>
              <a:rPr lang="en-US" sz="2400" b="1" dirty="0" err="1" smtClean="0"/>
              <a:t>ayat</a:t>
            </a:r>
            <a:r>
              <a:rPr lang="en-US" sz="2400" b="1" dirty="0" smtClean="0"/>
              <a:t>:</a:t>
            </a:r>
          </a:p>
          <a:p>
            <a:pPr marL="457200" indent="-457200" eaLnBrk="1" hangingPunct="1">
              <a:buNone/>
            </a:pPr>
            <a:r>
              <a:rPr lang="en-US" sz="2400" dirty="0" smtClean="0"/>
              <a:t>(1)	</a:t>
            </a:r>
            <a:r>
              <a:rPr lang="en-US" sz="2400" b="1" dirty="0" err="1" smtClean="0"/>
              <a:t>Mutu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pendidikan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tinggi</a:t>
            </a:r>
            <a:r>
              <a:rPr lang="en-US" sz="2400" b="1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kesesuaian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penyelenggaraan</a:t>
            </a:r>
            <a:r>
              <a:rPr lang="en-US" sz="2400" dirty="0" smtClean="0"/>
              <a:t> </a:t>
            </a:r>
            <a:r>
              <a:rPr lang="en-US" sz="2400" dirty="0" err="1" smtClean="0"/>
              <a:t>pendidikan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Standar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Pendidikan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Tinggi</a:t>
            </a:r>
            <a:r>
              <a:rPr lang="en-US" sz="2400" u="sng" dirty="0" smtClean="0"/>
              <a:t> </a:t>
            </a:r>
            <a:r>
              <a:rPr lang="en-US" sz="2400" dirty="0" smtClean="0"/>
              <a:t>yang </a:t>
            </a:r>
            <a:r>
              <a:rPr lang="en-US" sz="2400" dirty="0" err="1" smtClean="0"/>
              <a:t>terdiri</a:t>
            </a:r>
            <a:r>
              <a:rPr lang="en-US" sz="2400" dirty="0" smtClean="0"/>
              <a:t> </a:t>
            </a:r>
            <a:r>
              <a:rPr lang="en-US" sz="2400" dirty="0" err="1" smtClean="0"/>
              <a:t>atas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Standar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Nasional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Pendidikan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Tinggi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Standar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Pendidikan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Tinggi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Ditetapkan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Perguruan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.</a:t>
            </a:r>
          </a:p>
          <a:p>
            <a:pPr marL="457200" indent="-457200" eaLnBrk="1" hangingPunct="1">
              <a:buNone/>
            </a:pPr>
            <a:r>
              <a:rPr lang="en-US" sz="2400" dirty="0" smtClean="0"/>
              <a:t>(2)	</a:t>
            </a:r>
            <a:r>
              <a:rPr lang="en-US" sz="2400" b="1" dirty="0" err="1" smtClean="0"/>
              <a:t>Sistem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Penjaminan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Mutu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Pendidikan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Tinggi</a:t>
            </a:r>
            <a:r>
              <a:rPr lang="en-US" sz="2400" b="1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kegiatan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sistemik</a:t>
            </a:r>
            <a:r>
              <a:rPr lang="en-US" sz="2400" u="sng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mutu</a:t>
            </a:r>
            <a:r>
              <a:rPr lang="en-US" sz="2400" dirty="0" smtClean="0"/>
              <a:t> </a:t>
            </a:r>
            <a:r>
              <a:rPr lang="en-US" sz="2400" dirty="0" err="1" smtClean="0"/>
              <a:t>pendidikan</a:t>
            </a:r>
            <a:r>
              <a:rPr lang="en-US" sz="2400" dirty="0" smtClean="0"/>
              <a:t> </a:t>
            </a:r>
            <a:r>
              <a:rPr lang="en-US" sz="2400" dirty="0" err="1" smtClean="0"/>
              <a:t>tinggi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berencana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berkelanjutan</a:t>
            </a:r>
            <a:r>
              <a:rPr lang="en-US" sz="2400" dirty="0" smtClean="0"/>
              <a:t> . </a:t>
            </a:r>
            <a:endParaRPr lang="id-ID" sz="2400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906464"/>
            <a:ext cx="4643470" cy="522272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DASAR HUKUM (4.1)</a:t>
            </a:r>
            <a:r>
              <a:rPr lang="id-ID" sz="3200" b="1" dirty="0" smtClean="0"/>
              <a:t>:</a:t>
            </a:r>
            <a:r>
              <a:rPr lang="en-US" sz="3200" b="1" dirty="0" smtClean="0"/>
              <a:t> </a:t>
            </a:r>
            <a:endParaRPr lang="en-GB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5252" y="642918"/>
            <a:ext cx="5207012" cy="819168"/>
          </a:xfrm>
        </p:spPr>
        <p:txBody>
          <a:bodyPr/>
          <a:lstStyle/>
          <a:p>
            <a:pPr eaLnBrk="1" hangingPunct="1"/>
            <a:r>
              <a:rPr lang="id-ID" b="1" dirty="0" smtClean="0"/>
              <a:t>Tujuan</a:t>
            </a:r>
            <a:r>
              <a:rPr lang="en-US" b="1" dirty="0" smtClean="0"/>
              <a:t> SPM-PT</a:t>
            </a:r>
            <a:r>
              <a:rPr lang="id-ID" b="1" dirty="0" smtClean="0"/>
              <a:t>:</a:t>
            </a:r>
            <a:endParaRPr lang="en-GB" b="1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214554"/>
            <a:ext cx="7643866" cy="38576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menjamin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pemenuhan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Standar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dirty="0" err="1" smtClean="0"/>
              <a:t>Pendidikan</a:t>
            </a:r>
            <a:r>
              <a:rPr lang="en-US" sz="3600" dirty="0" smtClean="0"/>
              <a:t> </a:t>
            </a:r>
            <a:r>
              <a:rPr lang="en-US" sz="3600" dirty="0" err="1" smtClean="0"/>
              <a:t>Tinggi</a:t>
            </a:r>
            <a:r>
              <a:rPr lang="en-US" sz="3600" dirty="0" smtClean="0"/>
              <a:t> </a:t>
            </a:r>
            <a:r>
              <a:rPr lang="en-US" sz="3600" dirty="0" err="1" smtClean="0"/>
              <a:t>secara</a:t>
            </a:r>
            <a:r>
              <a:rPr lang="en-US" sz="3600" dirty="0" smtClean="0"/>
              <a:t> </a:t>
            </a:r>
            <a:r>
              <a:rPr lang="en-US" sz="3600" dirty="0" err="1" smtClean="0"/>
              <a:t>sistemik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berkelanjutan</a:t>
            </a:r>
            <a:r>
              <a:rPr lang="en-US" sz="3600" dirty="0" smtClean="0"/>
              <a:t>, </a:t>
            </a:r>
            <a:r>
              <a:rPr lang="en-US" sz="3600" dirty="0" err="1" smtClean="0"/>
              <a:t>sehingga</a:t>
            </a:r>
            <a:r>
              <a:rPr lang="en-US" sz="3600" dirty="0" smtClean="0"/>
              <a:t> </a:t>
            </a:r>
            <a:r>
              <a:rPr lang="en-US" sz="3600" dirty="0" err="1" smtClean="0"/>
              <a:t>tumbuh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berkembang</a:t>
            </a:r>
            <a:r>
              <a:rPr lang="en-US" sz="3600" dirty="0" smtClean="0"/>
              <a:t> </a:t>
            </a:r>
            <a:r>
              <a:rPr lang="en-US" sz="3600" b="1" dirty="0" err="1" smtClean="0"/>
              <a:t>budaya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mutu</a:t>
            </a:r>
            <a:r>
              <a:rPr lang="en-US" sz="3600" dirty="0" smtClean="0"/>
              <a:t>.</a:t>
            </a:r>
          </a:p>
          <a:p>
            <a:pPr marL="0" indent="0" eaLnBrk="1" hangingPunct="1">
              <a:buNone/>
            </a:pPr>
            <a:r>
              <a:rPr lang="en-US" sz="2000" b="1" dirty="0" smtClean="0"/>
              <a:t>(</a:t>
            </a:r>
            <a:r>
              <a:rPr lang="en-US" sz="2000" b="1" dirty="0" err="1" smtClean="0"/>
              <a:t>Permendikbud</a:t>
            </a:r>
            <a:r>
              <a:rPr lang="en-US" sz="2000" b="1" dirty="0" smtClean="0"/>
              <a:t> no.50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2014 </a:t>
            </a:r>
            <a:r>
              <a:rPr lang="en-US" sz="2000" b="1" dirty="0" err="1" smtClean="0"/>
              <a:t>pasal</a:t>
            </a:r>
            <a:r>
              <a:rPr lang="en-US" sz="2000" b="1" dirty="0" smtClean="0"/>
              <a:t> 2 </a:t>
            </a:r>
            <a:r>
              <a:rPr lang="en-US" sz="2000" b="1" dirty="0" err="1" smtClean="0"/>
              <a:t>ayat</a:t>
            </a:r>
            <a:r>
              <a:rPr lang="en-US" sz="2000" b="1" dirty="0" smtClean="0"/>
              <a:t>, 1)</a:t>
            </a:r>
            <a:endParaRPr lang="en-GB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5252" y="642918"/>
            <a:ext cx="5207012" cy="819168"/>
          </a:xfrm>
        </p:spPr>
        <p:txBody>
          <a:bodyPr/>
          <a:lstStyle/>
          <a:p>
            <a:pPr eaLnBrk="1" hangingPunct="1"/>
            <a:r>
              <a:rPr lang="en-US" b="1" dirty="0" err="1" smtClean="0"/>
              <a:t>Fungsi</a:t>
            </a:r>
            <a:r>
              <a:rPr lang="en-US" b="1" dirty="0" smtClean="0"/>
              <a:t> SPM-PT</a:t>
            </a:r>
            <a:r>
              <a:rPr lang="id-ID" b="1" dirty="0" smtClean="0"/>
              <a:t> :</a:t>
            </a:r>
            <a:endParaRPr lang="en-GB" b="1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2143116"/>
            <a:ext cx="7858180" cy="307183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3600" b="1" dirty="0" err="1" smtClean="0"/>
              <a:t>Mengendalikan</a:t>
            </a:r>
            <a:r>
              <a:rPr lang="en-US" sz="3600" dirty="0" smtClean="0"/>
              <a:t> </a:t>
            </a:r>
            <a:r>
              <a:rPr lang="en-US" sz="3600" dirty="0" err="1" smtClean="0"/>
              <a:t>penyelenggaraan</a:t>
            </a:r>
            <a:r>
              <a:rPr lang="en-US" sz="3600" dirty="0" smtClean="0"/>
              <a:t> </a:t>
            </a:r>
            <a:r>
              <a:rPr lang="en-US" sz="3600" dirty="0" err="1" smtClean="0"/>
              <a:t>pendidikan</a:t>
            </a:r>
            <a:r>
              <a:rPr lang="en-US" sz="3600" dirty="0" smtClean="0"/>
              <a:t> </a:t>
            </a:r>
            <a:r>
              <a:rPr lang="en-US" sz="3600" dirty="0" err="1" smtClean="0"/>
              <a:t>tinggi</a:t>
            </a:r>
            <a:r>
              <a:rPr lang="en-US" sz="3600" dirty="0" smtClean="0"/>
              <a:t> </a:t>
            </a:r>
            <a:r>
              <a:rPr lang="en-US" sz="3600" dirty="0" err="1" smtClean="0"/>
              <a:t>olen</a:t>
            </a:r>
            <a:r>
              <a:rPr lang="en-US" sz="3600" dirty="0" smtClean="0"/>
              <a:t> </a:t>
            </a:r>
            <a:r>
              <a:rPr lang="en-US" sz="3600" dirty="0" err="1" smtClean="0"/>
              <a:t>perguruan</a:t>
            </a:r>
            <a:r>
              <a:rPr lang="en-US" sz="3600" dirty="0" smtClean="0"/>
              <a:t> </a:t>
            </a:r>
            <a:r>
              <a:rPr lang="en-US" sz="3600" dirty="0" err="1" smtClean="0"/>
              <a:t>tinggi</a:t>
            </a:r>
            <a:r>
              <a:rPr lang="en-US" sz="3600" dirty="0" smtClean="0"/>
              <a:t> </a:t>
            </a:r>
            <a:r>
              <a:rPr lang="en-US" sz="3600" dirty="0" err="1" smtClean="0"/>
              <a:t>untuk</a:t>
            </a:r>
            <a:r>
              <a:rPr lang="en-US" sz="3600" dirty="0" smtClean="0"/>
              <a:t> </a:t>
            </a:r>
            <a:r>
              <a:rPr lang="en-US" sz="3600" dirty="0" err="1" smtClean="0"/>
              <a:t>mewujudkan</a:t>
            </a:r>
            <a:r>
              <a:rPr lang="en-US" sz="3600" dirty="0" smtClean="0"/>
              <a:t> </a:t>
            </a:r>
            <a:r>
              <a:rPr lang="en-US" sz="3600" dirty="0" err="1" smtClean="0"/>
              <a:t>pendidikan</a:t>
            </a:r>
            <a:r>
              <a:rPr lang="en-US" sz="3600" dirty="0" smtClean="0"/>
              <a:t> </a:t>
            </a:r>
            <a:r>
              <a:rPr lang="en-US" sz="3600" dirty="0" err="1" smtClean="0"/>
              <a:t>tinggi</a:t>
            </a:r>
            <a:r>
              <a:rPr lang="en-US" sz="3600" dirty="0" smtClean="0"/>
              <a:t> </a:t>
            </a:r>
            <a:r>
              <a:rPr lang="en-US" sz="3600" b="1" dirty="0" smtClean="0"/>
              <a:t>yang </a:t>
            </a:r>
            <a:r>
              <a:rPr lang="en-US" sz="3600" b="1" dirty="0" err="1" smtClean="0"/>
              <a:t>bermutu</a:t>
            </a:r>
            <a:r>
              <a:rPr lang="en-US" sz="3600" dirty="0" smtClean="0"/>
              <a:t>. </a:t>
            </a:r>
          </a:p>
          <a:p>
            <a:pPr marL="0" indent="0" eaLnBrk="1" hangingPunct="1">
              <a:buNone/>
            </a:pPr>
            <a:r>
              <a:rPr lang="en-US" sz="2000" b="1" dirty="0" smtClean="0"/>
              <a:t>(</a:t>
            </a:r>
            <a:r>
              <a:rPr lang="en-US" sz="2000" b="1" dirty="0" err="1" smtClean="0"/>
              <a:t>Permendikbud</a:t>
            </a:r>
            <a:r>
              <a:rPr lang="en-US" sz="2000" b="1" dirty="0" smtClean="0"/>
              <a:t> no.50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2014 </a:t>
            </a:r>
            <a:r>
              <a:rPr lang="en-US" sz="2000" b="1" dirty="0" err="1" smtClean="0"/>
              <a:t>pasal</a:t>
            </a:r>
            <a:r>
              <a:rPr lang="en-US" sz="2000" b="1" dirty="0" smtClean="0"/>
              <a:t> 2 </a:t>
            </a:r>
            <a:r>
              <a:rPr lang="en-US" sz="2000" b="1" dirty="0" err="1" smtClean="0"/>
              <a:t>ayat</a:t>
            </a:r>
            <a:r>
              <a:rPr lang="en-US" sz="2000" b="1" dirty="0" smtClean="0"/>
              <a:t>, 2)</a:t>
            </a:r>
            <a:endParaRPr lang="en-GB" sz="2000" b="1" dirty="0" smtClean="0"/>
          </a:p>
          <a:p>
            <a:pPr marL="0" indent="0" eaLnBrk="1" hangingPunct="1">
              <a:buNone/>
            </a:pPr>
            <a:endParaRPr lang="en-GB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857232"/>
            <a:ext cx="8086751" cy="571504"/>
          </a:xfrm>
        </p:spPr>
        <p:txBody>
          <a:bodyPr/>
          <a:lstStyle/>
          <a:p>
            <a:r>
              <a:rPr lang="en-US" sz="3600" b="1" dirty="0" smtClean="0"/>
              <a:t>MANFAAT IMPLEMENTASI SPM-PT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225685"/>
            <a:ext cx="8526492" cy="434658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Arial Rounded MT Bold" pitchFamily="34" charset="0"/>
              </a:rPr>
              <a:t>BERDASARKAN PERMENDIKBUD NO 50 TAHUN 2014 </a:t>
            </a:r>
            <a:br>
              <a:rPr lang="en-US" sz="2400" dirty="0" smtClean="0">
                <a:latin typeface="Arial Rounded MT Bold" pitchFamily="34" charset="0"/>
              </a:rPr>
            </a:br>
            <a:r>
              <a:rPr lang="en-US" sz="2400" dirty="0" smtClean="0">
                <a:latin typeface="Arial Rounded MT Bold" pitchFamily="34" charset="0"/>
              </a:rPr>
              <a:t>(TENTANG SISTEM PENJAMINAN MUTU </a:t>
            </a:r>
            <a:r>
              <a:rPr lang="en-US" sz="2400" dirty="0" smtClean="0">
                <a:latin typeface="Arial Rounded MT Bold" pitchFamily="34" charset="0"/>
              </a:rPr>
              <a:t>PENDIDIKAN TINGGI), PASAL </a:t>
            </a:r>
            <a:r>
              <a:rPr lang="en-US" sz="2400" dirty="0" smtClean="0">
                <a:latin typeface="Arial Rounded MT Bold" pitchFamily="34" charset="0"/>
              </a:rPr>
              <a:t>3, AYAT (4):  </a:t>
            </a:r>
          </a:p>
          <a:p>
            <a:pPr marL="228600" indent="-228600">
              <a:buNone/>
            </a:pPr>
            <a:r>
              <a:rPr lang="en-US" sz="2400" dirty="0" smtClean="0"/>
              <a:t>• </a:t>
            </a:r>
            <a:r>
              <a:rPr lang="en-US" dirty="0" err="1" smtClean="0"/>
              <a:t>Luaran</a:t>
            </a:r>
            <a:r>
              <a:rPr lang="en-US" dirty="0" smtClean="0"/>
              <a:t> </a:t>
            </a:r>
            <a:r>
              <a:rPr lang="en-US" dirty="0" err="1" smtClean="0"/>
              <a:t>penerapan</a:t>
            </a:r>
            <a:r>
              <a:rPr lang="en-US" dirty="0" smtClean="0"/>
              <a:t> SPMI 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sebagaimana</a:t>
            </a:r>
            <a:r>
              <a:rPr lang="en-US" dirty="0" smtClean="0"/>
              <a:t> </a:t>
            </a:r>
            <a:r>
              <a:rPr lang="en-US" dirty="0" err="1" smtClean="0"/>
              <a:t>dimaksud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ayat</a:t>
            </a:r>
            <a:r>
              <a:rPr lang="en-US" dirty="0" smtClean="0"/>
              <a:t> (2) 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BAN-PT </a:t>
            </a:r>
            <a:r>
              <a:rPr lang="en-US" dirty="0" err="1" smtClean="0"/>
              <a:t>atau</a:t>
            </a:r>
            <a:r>
              <a:rPr lang="en-US" dirty="0" smtClean="0"/>
              <a:t> LAM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b="1" dirty="0" err="1" smtClean="0"/>
              <a:t>penetapan</a:t>
            </a:r>
            <a:r>
              <a:rPr lang="en-US" b="1" dirty="0" smtClean="0"/>
              <a:t> status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b="1" dirty="0" err="1" smtClean="0"/>
              <a:t>peringkat</a:t>
            </a:r>
            <a:r>
              <a:rPr lang="en-US" b="1" dirty="0" smtClean="0"/>
              <a:t> </a:t>
            </a:r>
            <a:r>
              <a:rPr lang="en-US" b="1" dirty="0" err="1" smtClean="0"/>
              <a:t>terakreditasi</a:t>
            </a:r>
            <a:r>
              <a:rPr lang="en-US" b="1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progam</a:t>
            </a:r>
            <a:r>
              <a:rPr lang="en-US" dirty="0" smtClean="0"/>
              <a:t> studio.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571480"/>
            <a:ext cx="5135573" cy="819168"/>
          </a:xfrm>
        </p:spPr>
        <p:txBody>
          <a:bodyPr/>
          <a:lstStyle/>
          <a:p>
            <a:pPr eaLnBrk="1" hangingPunct="1"/>
            <a:r>
              <a:rPr lang="id-ID" b="1" dirty="0" smtClean="0"/>
              <a:t>STRATEGI </a:t>
            </a:r>
            <a:r>
              <a:rPr lang="en-US" b="1" dirty="0" smtClean="0"/>
              <a:t>S</a:t>
            </a:r>
            <a:r>
              <a:rPr lang="id-ID" b="1" dirty="0" smtClean="0"/>
              <a:t>PM :</a:t>
            </a:r>
            <a:endParaRPr lang="en-GB" b="1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6" y="1857364"/>
            <a:ext cx="8072494" cy="4714908"/>
          </a:xfrm>
        </p:spPr>
        <p:txBody>
          <a:bodyPr/>
          <a:lstStyle/>
          <a:p>
            <a:pPr marL="457200" indent="-457200" eaLnBrk="1" hangingPunct="1">
              <a:buNone/>
            </a:pPr>
            <a:r>
              <a:rPr lang="en-US" dirty="0" smtClean="0"/>
              <a:t>1. </a:t>
            </a:r>
            <a:r>
              <a:rPr lang="id-ID" dirty="0" smtClean="0"/>
              <a:t>Institusi </a:t>
            </a:r>
            <a:r>
              <a:rPr lang="id-ID" b="1" dirty="0" smtClean="0"/>
              <a:t>me</a:t>
            </a:r>
            <a:r>
              <a:rPr lang="en-US" b="1" dirty="0" err="1" smtClean="0"/>
              <a:t>mbangun</a:t>
            </a:r>
            <a:r>
              <a:rPr lang="id-ID" b="1" dirty="0" smtClean="0"/>
              <a:t> </a:t>
            </a:r>
            <a:r>
              <a:rPr lang="id-ID" b="1" dirty="0" smtClean="0"/>
              <a:t>komitmen</a:t>
            </a:r>
            <a:r>
              <a:rPr lang="id-ID" dirty="0" smtClean="0"/>
              <a:t> untuk men</a:t>
            </a:r>
            <a:r>
              <a:rPr lang="en-US" dirty="0" err="1" smtClean="0"/>
              <a:t>gimplementasikan</a:t>
            </a:r>
            <a:r>
              <a:rPr lang="id-ID" dirty="0" smtClean="0"/>
              <a:t> </a:t>
            </a:r>
            <a:r>
              <a:rPr lang="en-US" dirty="0" smtClean="0"/>
              <a:t>P</a:t>
            </a:r>
            <a:r>
              <a:rPr lang="id-ID" dirty="0" smtClean="0"/>
              <a:t>enjaminan </a:t>
            </a:r>
            <a:r>
              <a:rPr lang="en-US" dirty="0" smtClean="0"/>
              <a:t>M</a:t>
            </a:r>
            <a:r>
              <a:rPr lang="id-ID" dirty="0" smtClean="0"/>
              <a:t>utu </a:t>
            </a:r>
            <a:r>
              <a:rPr lang="en-US" dirty="0" smtClean="0"/>
              <a:t>P</a:t>
            </a:r>
            <a:r>
              <a:rPr lang="id-ID" dirty="0" smtClean="0"/>
              <a:t>endidikan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id-ID" dirty="0" smtClean="0"/>
              <a:t>.</a:t>
            </a:r>
            <a:endParaRPr lang="id-ID" dirty="0" smtClean="0"/>
          </a:p>
          <a:p>
            <a:pPr marL="457200" indent="-457200" eaLnBrk="1" hangingPunct="1">
              <a:buNone/>
            </a:pPr>
            <a:r>
              <a:rPr lang="en-US" dirty="0" smtClean="0"/>
              <a:t>2. </a:t>
            </a:r>
            <a:r>
              <a:rPr lang="id-ID" b="1" dirty="0" smtClean="0"/>
              <a:t>Menetapkan standar</a:t>
            </a:r>
            <a:r>
              <a:rPr lang="id-ID" dirty="0" smtClean="0"/>
              <a:t> mutu pendidikan berdasarkan Standar Nasional Pendidikan </a:t>
            </a:r>
            <a:r>
              <a:rPr lang="en-US" dirty="0" err="1" smtClean="0"/>
              <a:t>Tinggi</a:t>
            </a:r>
            <a:r>
              <a:rPr lang="en-US" dirty="0" smtClean="0"/>
              <a:t> </a:t>
            </a:r>
            <a:r>
              <a:rPr lang="id-ID" dirty="0" smtClean="0"/>
              <a:t>(SNP</a:t>
            </a:r>
            <a:r>
              <a:rPr lang="en-US" dirty="0" smtClean="0"/>
              <a:t>T</a:t>
            </a:r>
            <a:r>
              <a:rPr lang="id-ID" dirty="0" smtClean="0"/>
              <a:t>).</a:t>
            </a:r>
            <a:endParaRPr lang="en-US" dirty="0" smtClean="0"/>
          </a:p>
          <a:p>
            <a:pPr marL="457200" indent="-457200" eaLnBrk="1" hangingPunct="1">
              <a:buNone/>
            </a:pPr>
            <a:r>
              <a:rPr lang="en-US" dirty="0" smtClean="0"/>
              <a:t>3. </a:t>
            </a:r>
            <a:r>
              <a:rPr lang="en-US" b="1" dirty="0" err="1" smtClean="0"/>
              <a:t>Membangun</a:t>
            </a:r>
            <a:r>
              <a:rPr lang="en-US" b="1" dirty="0" smtClean="0"/>
              <a:t> </a:t>
            </a:r>
            <a:r>
              <a:rPr lang="en-US" b="1" dirty="0" err="1" smtClean="0"/>
              <a:t>budaya</a:t>
            </a:r>
            <a:r>
              <a:rPr lang="en-US" b="1" dirty="0" smtClean="0"/>
              <a:t> </a:t>
            </a:r>
            <a:r>
              <a:rPr lang="en-US" b="1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Perguruan</a:t>
            </a:r>
            <a:r>
              <a:rPr lang="en-US" dirty="0" smtClean="0"/>
              <a:t> </a:t>
            </a:r>
            <a:r>
              <a:rPr lang="en-US" dirty="0" err="1" smtClean="0"/>
              <a:t>Tinggi</a:t>
            </a:r>
            <a:r>
              <a:rPr lang="en-US" dirty="0" smtClean="0"/>
              <a:t>.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857232"/>
            <a:ext cx="5135573" cy="819168"/>
          </a:xfrm>
        </p:spPr>
        <p:txBody>
          <a:bodyPr/>
          <a:lstStyle/>
          <a:p>
            <a:pPr eaLnBrk="1" hangingPunct="1"/>
            <a:r>
              <a:rPr lang="id-ID" b="1" dirty="0" smtClean="0"/>
              <a:t>PROSES</a:t>
            </a:r>
            <a:r>
              <a:rPr lang="en-US" b="1" dirty="0" smtClean="0"/>
              <a:t> SPM:</a:t>
            </a:r>
            <a:r>
              <a:rPr lang="id-ID" b="1" dirty="0" smtClean="0"/>
              <a:t> </a:t>
            </a:r>
            <a:endParaRPr lang="en-GB" b="1" dirty="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2285993"/>
            <a:ext cx="7772400" cy="35719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600" dirty="0" err="1" smtClean="0"/>
              <a:t>Implementasi</a:t>
            </a:r>
            <a:r>
              <a:rPr lang="en-US" sz="3600" dirty="0" smtClean="0"/>
              <a:t> </a:t>
            </a:r>
            <a:r>
              <a:rPr lang="id-ID" sz="3600" dirty="0" smtClean="0"/>
              <a:t>sistem penjaminan mutu perguruan tinggi dilakukan melalui </a:t>
            </a:r>
            <a:r>
              <a:rPr lang="id-ID" sz="3600" b="1" dirty="0" smtClean="0"/>
              <a:t>penetapan</a:t>
            </a:r>
            <a:r>
              <a:rPr lang="id-ID" sz="3600" dirty="0" smtClean="0"/>
              <a:t> standar</a:t>
            </a:r>
            <a:r>
              <a:rPr lang="en-US" sz="3600" dirty="0" smtClean="0"/>
              <a:t>,</a:t>
            </a:r>
            <a:r>
              <a:rPr lang="id-ID" sz="3600" dirty="0" smtClean="0"/>
              <a:t> </a:t>
            </a:r>
            <a:r>
              <a:rPr lang="id-ID" sz="3600" b="1" dirty="0" smtClean="0"/>
              <a:t>pelaksanaan</a:t>
            </a:r>
            <a:r>
              <a:rPr lang="id-ID" sz="3600" dirty="0" smtClean="0"/>
              <a:t> standar, </a:t>
            </a:r>
            <a:r>
              <a:rPr lang="id-ID" sz="3600" b="1" dirty="0" smtClean="0"/>
              <a:t>evaluasi</a:t>
            </a:r>
            <a:r>
              <a:rPr lang="en-US" sz="3600" dirty="0" smtClean="0"/>
              <a:t> </a:t>
            </a:r>
            <a:r>
              <a:rPr lang="en-US" sz="3600" dirty="0" err="1" smtClean="0"/>
              <a:t>standar</a:t>
            </a:r>
            <a:r>
              <a:rPr lang="en-US" sz="3600" dirty="0" smtClean="0"/>
              <a:t>, </a:t>
            </a:r>
            <a:r>
              <a:rPr lang="en-US" sz="3600" b="1" dirty="0" err="1" smtClean="0"/>
              <a:t>pengendalian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b="1" dirty="0" err="1" smtClean="0"/>
              <a:t>peningkatan</a:t>
            </a:r>
            <a:r>
              <a:rPr lang="en-US" sz="3600" dirty="0" smtClean="0"/>
              <a:t> </a:t>
            </a:r>
            <a:r>
              <a:rPr lang="en-US" sz="3600" dirty="0" err="1" smtClean="0"/>
              <a:t>standar</a:t>
            </a:r>
            <a:r>
              <a:rPr lang="en-US" sz="3600" dirty="0" smtClean="0"/>
              <a:t>.</a:t>
            </a: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142976" y="642918"/>
            <a:ext cx="7715304" cy="819168"/>
          </a:xfrm>
        </p:spPr>
        <p:txBody>
          <a:bodyPr/>
          <a:lstStyle/>
          <a:p>
            <a:r>
              <a:rPr lang="en-US" sz="3200" b="1" dirty="0" smtClean="0"/>
              <a:t>MODEL-MODEL PENJAMINAN MUTU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225" y="2100263"/>
            <a:ext cx="8312179" cy="4114800"/>
          </a:xfrm>
        </p:spPr>
        <p:txBody>
          <a:bodyPr/>
          <a:lstStyle/>
          <a:p>
            <a:pPr marL="514350" indent="-514350">
              <a:buClr>
                <a:schemeClr val="bg2"/>
              </a:buClr>
              <a:buSzPct val="70000"/>
              <a:buFont typeface="+mj-lt"/>
              <a:buAutoNum type="alphaUcPeriod"/>
              <a:defRPr/>
            </a:pPr>
            <a:r>
              <a:rPr lang="id-ID" sz="2800" b="1" dirty="0" smtClean="0"/>
              <a:t>Model penjaminan mutu perguruan tinggi (Menurut Ditjen Dikti tahun 2005)</a:t>
            </a:r>
            <a:endParaRPr lang="en-US" sz="2800" b="1" dirty="0" smtClean="0"/>
          </a:p>
          <a:p>
            <a:pPr>
              <a:defRPr/>
            </a:pPr>
            <a:endParaRPr lang="en-US" dirty="0"/>
          </a:p>
        </p:txBody>
      </p:sp>
      <p:grpSp>
        <p:nvGrpSpPr>
          <p:cNvPr id="13316" name="Group 2"/>
          <p:cNvGrpSpPr>
            <a:grpSpLocks/>
          </p:cNvGrpSpPr>
          <p:nvPr/>
        </p:nvGrpSpPr>
        <p:grpSpPr bwMode="auto">
          <a:xfrm>
            <a:off x="785813" y="3429000"/>
            <a:ext cx="7500937" cy="2643188"/>
            <a:chOff x="1182" y="3473"/>
            <a:chExt cx="9795" cy="2880"/>
          </a:xfrm>
        </p:grpSpPr>
        <p:sp>
          <p:nvSpPr>
            <p:cNvPr id="13317" name="Rectangle 3"/>
            <p:cNvSpPr>
              <a:spLocks noChangeArrowheads="1"/>
            </p:cNvSpPr>
            <p:nvPr/>
          </p:nvSpPr>
          <p:spPr bwMode="auto">
            <a:xfrm>
              <a:off x="4647" y="3473"/>
              <a:ext cx="25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>
                  <a:latin typeface="Calibri" pitchFamily="34" charset="0"/>
                </a:rPr>
                <a:t>PELAKSANAAN</a:t>
              </a:r>
              <a:endParaRPr lang="en-US"/>
            </a:p>
          </p:txBody>
        </p:sp>
        <p:sp>
          <p:nvSpPr>
            <p:cNvPr id="13318" name="Rectangle 4"/>
            <p:cNvSpPr>
              <a:spLocks noChangeArrowheads="1"/>
            </p:cNvSpPr>
            <p:nvPr/>
          </p:nvSpPr>
          <p:spPr bwMode="auto">
            <a:xfrm>
              <a:off x="7962" y="3473"/>
              <a:ext cx="25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>
                  <a:latin typeface="Calibri" pitchFamily="34" charset="0"/>
                </a:rPr>
                <a:t>MONITORING</a:t>
              </a:r>
              <a:endParaRPr lang="en-US"/>
            </a:p>
          </p:txBody>
        </p:sp>
        <p:sp>
          <p:nvSpPr>
            <p:cNvPr id="13319" name="Rectangle 5"/>
            <p:cNvSpPr>
              <a:spLocks noChangeArrowheads="1"/>
            </p:cNvSpPr>
            <p:nvPr/>
          </p:nvSpPr>
          <p:spPr bwMode="auto">
            <a:xfrm>
              <a:off x="8817" y="5633"/>
              <a:ext cx="216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EVALUASI </a:t>
              </a:r>
            </a:p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DIRI</a:t>
              </a:r>
              <a:endParaRPr lang="en-US" sz="1600"/>
            </a:p>
          </p:txBody>
        </p:sp>
        <p:sp>
          <p:nvSpPr>
            <p:cNvPr id="13320" name="Rectangle 6"/>
            <p:cNvSpPr>
              <a:spLocks noChangeArrowheads="1"/>
            </p:cNvSpPr>
            <p:nvPr/>
          </p:nvSpPr>
          <p:spPr bwMode="auto">
            <a:xfrm>
              <a:off x="6297" y="5633"/>
              <a:ext cx="216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AUDIT </a:t>
              </a:r>
            </a:p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MUTU</a:t>
              </a:r>
              <a:endParaRPr lang="en-US" sz="1600"/>
            </a:p>
          </p:txBody>
        </p:sp>
        <p:sp>
          <p:nvSpPr>
            <p:cNvPr id="13321" name="Rectangle 7"/>
            <p:cNvSpPr>
              <a:spLocks noChangeArrowheads="1"/>
            </p:cNvSpPr>
            <p:nvPr/>
          </p:nvSpPr>
          <p:spPr bwMode="auto">
            <a:xfrm>
              <a:off x="3777" y="5633"/>
              <a:ext cx="2145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RUMUSAN</a:t>
              </a:r>
            </a:p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KOREKSI</a:t>
              </a:r>
              <a:endParaRPr lang="en-US" sz="1600"/>
            </a:p>
          </p:txBody>
        </p:sp>
        <p:sp>
          <p:nvSpPr>
            <p:cNvPr id="13322" name="Rectangle 8"/>
            <p:cNvSpPr>
              <a:spLocks noChangeArrowheads="1"/>
            </p:cNvSpPr>
            <p:nvPr/>
          </p:nvSpPr>
          <p:spPr bwMode="auto">
            <a:xfrm>
              <a:off x="1182" y="5633"/>
              <a:ext cx="216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1600">
                  <a:latin typeface="Calibri" pitchFamily="34" charset="0"/>
                </a:rPr>
                <a:t>PENINGKATAN MUTU</a:t>
              </a:r>
              <a:endParaRPr lang="en-US" sz="1600"/>
            </a:p>
          </p:txBody>
        </p:sp>
        <p:sp>
          <p:nvSpPr>
            <p:cNvPr id="13323" name="Rectangle 9"/>
            <p:cNvSpPr>
              <a:spLocks noChangeArrowheads="1"/>
            </p:cNvSpPr>
            <p:nvPr/>
          </p:nvSpPr>
          <p:spPr bwMode="auto">
            <a:xfrm>
              <a:off x="1257" y="3473"/>
              <a:ext cx="25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>
                  <a:latin typeface="Calibri" pitchFamily="34" charset="0"/>
                </a:rPr>
                <a:t>STANDAR</a:t>
              </a:r>
              <a:endParaRPr lang="en-US"/>
            </a:p>
          </p:txBody>
        </p:sp>
        <p:sp>
          <p:nvSpPr>
            <p:cNvPr id="13324" name="Rectangle 10"/>
            <p:cNvSpPr>
              <a:spLocks noChangeArrowheads="1"/>
            </p:cNvSpPr>
            <p:nvPr/>
          </p:nvSpPr>
          <p:spPr bwMode="auto">
            <a:xfrm>
              <a:off x="2187" y="4258"/>
              <a:ext cx="1617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1400">
                  <a:latin typeface="Calibri" pitchFamily="34" charset="0"/>
                </a:rPr>
                <a:t>STANDAR</a:t>
              </a:r>
            </a:p>
            <a:p>
              <a:pPr algn="ctr">
                <a:spcAft>
                  <a:spcPts val="1000"/>
                </a:spcAft>
              </a:pPr>
              <a:r>
                <a:rPr lang="id-ID" sz="1400">
                  <a:latin typeface="Calibri" pitchFamily="34" charset="0"/>
                </a:rPr>
                <a:t>BARU</a:t>
              </a:r>
              <a:endParaRPr lang="en-US" sz="1400"/>
            </a:p>
          </p:txBody>
        </p:sp>
        <p:sp>
          <p:nvSpPr>
            <p:cNvPr id="13325" name="Line 11"/>
            <p:cNvSpPr>
              <a:spLocks noChangeShapeType="1"/>
            </p:cNvSpPr>
            <p:nvPr/>
          </p:nvSpPr>
          <p:spPr bwMode="auto">
            <a:xfrm flipV="1">
              <a:off x="2517" y="4013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12"/>
            <p:cNvSpPr>
              <a:spLocks noChangeShapeType="1"/>
            </p:cNvSpPr>
            <p:nvPr/>
          </p:nvSpPr>
          <p:spPr bwMode="auto">
            <a:xfrm>
              <a:off x="3777" y="3743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13"/>
            <p:cNvSpPr>
              <a:spLocks noChangeShapeType="1"/>
            </p:cNvSpPr>
            <p:nvPr/>
          </p:nvSpPr>
          <p:spPr bwMode="auto">
            <a:xfrm>
              <a:off x="7227" y="3758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14"/>
            <p:cNvSpPr>
              <a:spLocks noChangeShapeType="1"/>
            </p:cNvSpPr>
            <p:nvPr/>
          </p:nvSpPr>
          <p:spPr bwMode="auto">
            <a:xfrm>
              <a:off x="9537" y="4013"/>
              <a:ext cx="0" cy="16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15"/>
            <p:cNvSpPr>
              <a:spLocks noChangeShapeType="1"/>
            </p:cNvSpPr>
            <p:nvPr/>
          </p:nvSpPr>
          <p:spPr bwMode="auto">
            <a:xfrm flipH="1">
              <a:off x="8457" y="5903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16"/>
            <p:cNvSpPr>
              <a:spLocks noChangeShapeType="1"/>
            </p:cNvSpPr>
            <p:nvPr/>
          </p:nvSpPr>
          <p:spPr bwMode="auto">
            <a:xfrm flipH="1">
              <a:off x="5907" y="5918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17"/>
            <p:cNvSpPr>
              <a:spLocks noChangeShapeType="1"/>
            </p:cNvSpPr>
            <p:nvPr/>
          </p:nvSpPr>
          <p:spPr bwMode="auto">
            <a:xfrm flipH="1">
              <a:off x="3237" y="5993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150938" y="785813"/>
            <a:ext cx="6992937" cy="890587"/>
          </a:xfrm>
        </p:spPr>
        <p:txBody>
          <a:bodyPr/>
          <a:lstStyle/>
          <a:p>
            <a:pPr algn="r"/>
            <a:r>
              <a:rPr lang="en-US" sz="3200" smtClean="0"/>
              <a:t>Lanjutan…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03225" y="2100263"/>
            <a:ext cx="8597900" cy="4114800"/>
          </a:xfrm>
        </p:spPr>
        <p:txBody>
          <a:bodyPr/>
          <a:lstStyle/>
          <a:p>
            <a:pPr marL="514350" indent="-514350">
              <a:buClrTx/>
              <a:buSzPct val="70000"/>
              <a:buFont typeface="Tahoma" pitchFamily="34" charset="0"/>
              <a:buAutoNum type="alphaUcPeriod" startAt="2"/>
            </a:pPr>
            <a:r>
              <a:rPr lang="id-ID" sz="2800" b="1" dirty="0" smtClean="0"/>
              <a:t>Model penjaminan mutu PDCA (Plan, Do, Check, Action)</a:t>
            </a:r>
            <a:r>
              <a:rPr lang="en-US" sz="2800" b="1" dirty="0" smtClean="0"/>
              <a:t> </a:t>
            </a:r>
            <a:endParaRPr lang="en-US" b="1" dirty="0" smtClean="0"/>
          </a:p>
        </p:txBody>
      </p:sp>
      <p:grpSp>
        <p:nvGrpSpPr>
          <p:cNvPr id="14340" name="Group 3"/>
          <p:cNvGrpSpPr>
            <a:grpSpLocks/>
          </p:cNvGrpSpPr>
          <p:nvPr/>
        </p:nvGrpSpPr>
        <p:grpSpPr bwMode="auto">
          <a:xfrm>
            <a:off x="428625" y="3368675"/>
            <a:ext cx="7358063" cy="3203575"/>
            <a:chOff x="1407" y="7237"/>
            <a:chExt cx="7050" cy="4140"/>
          </a:xfrm>
        </p:grpSpPr>
        <p:sp>
          <p:nvSpPr>
            <p:cNvPr id="14343" name="Oval 4"/>
            <p:cNvSpPr>
              <a:spLocks noChangeArrowheads="1"/>
            </p:cNvSpPr>
            <p:nvPr/>
          </p:nvSpPr>
          <p:spPr bwMode="auto">
            <a:xfrm>
              <a:off x="3237" y="7237"/>
              <a:ext cx="5220" cy="41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4" name="Rectangle 5"/>
            <p:cNvSpPr>
              <a:spLocks noChangeArrowheads="1"/>
            </p:cNvSpPr>
            <p:nvPr/>
          </p:nvSpPr>
          <p:spPr bwMode="auto">
            <a:xfrm>
              <a:off x="4350" y="7961"/>
              <a:ext cx="10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id-ID" sz="2400">
                  <a:latin typeface="Calibri" pitchFamily="34" charset="0"/>
                </a:rPr>
                <a:t>Action</a:t>
              </a:r>
              <a:endParaRPr lang="en-US" sz="2400"/>
            </a:p>
          </p:txBody>
        </p:sp>
        <p:sp>
          <p:nvSpPr>
            <p:cNvPr id="14345" name="Rectangle 6"/>
            <p:cNvSpPr>
              <a:spLocks noChangeArrowheads="1"/>
            </p:cNvSpPr>
            <p:nvPr/>
          </p:nvSpPr>
          <p:spPr bwMode="auto">
            <a:xfrm>
              <a:off x="6297" y="8122"/>
              <a:ext cx="10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2800">
                  <a:latin typeface="Calibri" pitchFamily="34" charset="0"/>
                </a:rPr>
                <a:t>Plan</a:t>
              </a:r>
              <a:endParaRPr lang="en-US" sz="2800"/>
            </a:p>
          </p:txBody>
        </p:sp>
        <p:sp>
          <p:nvSpPr>
            <p:cNvPr id="14346" name="Rectangle 7"/>
            <p:cNvSpPr>
              <a:spLocks noChangeArrowheads="1"/>
            </p:cNvSpPr>
            <p:nvPr/>
          </p:nvSpPr>
          <p:spPr bwMode="auto">
            <a:xfrm>
              <a:off x="4137" y="9742"/>
              <a:ext cx="10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spcAft>
                  <a:spcPts val="1000"/>
                </a:spcAft>
              </a:pPr>
              <a:r>
                <a:rPr lang="id-ID" sz="2800">
                  <a:latin typeface="Calibri" pitchFamily="34" charset="0"/>
                </a:rPr>
                <a:t>Check</a:t>
              </a:r>
              <a:endParaRPr lang="en-US" sz="2800"/>
            </a:p>
          </p:txBody>
        </p:sp>
        <p:sp>
          <p:nvSpPr>
            <p:cNvPr id="14347" name="Rectangle 8"/>
            <p:cNvSpPr>
              <a:spLocks noChangeArrowheads="1"/>
            </p:cNvSpPr>
            <p:nvPr/>
          </p:nvSpPr>
          <p:spPr bwMode="auto">
            <a:xfrm>
              <a:off x="6477" y="9742"/>
              <a:ext cx="108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2800">
                  <a:latin typeface="Calibri" pitchFamily="34" charset="0"/>
                </a:rPr>
                <a:t>Do</a:t>
              </a:r>
              <a:endParaRPr lang="en-US" sz="2800"/>
            </a:p>
          </p:txBody>
        </p:sp>
        <p:sp>
          <p:nvSpPr>
            <p:cNvPr id="14348" name="Line 9"/>
            <p:cNvSpPr>
              <a:spLocks noChangeShapeType="1"/>
            </p:cNvSpPr>
            <p:nvPr/>
          </p:nvSpPr>
          <p:spPr bwMode="auto">
            <a:xfrm flipH="1">
              <a:off x="5217" y="10095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Line 10"/>
            <p:cNvSpPr>
              <a:spLocks noChangeShapeType="1"/>
            </p:cNvSpPr>
            <p:nvPr/>
          </p:nvSpPr>
          <p:spPr bwMode="auto">
            <a:xfrm flipV="1">
              <a:off x="4812" y="851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Rectangle 11"/>
            <p:cNvSpPr>
              <a:spLocks noChangeArrowheads="1"/>
            </p:cNvSpPr>
            <p:nvPr/>
          </p:nvSpPr>
          <p:spPr bwMode="auto">
            <a:xfrm>
              <a:off x="1407" y="9037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id-ID" sz="2400">
                  <a:latin typeface="Calibri" pitchFamily="34" charset="0"/>
                </a:rPr>
                <a:t>Model PDCA</a:t>
              </a:r>
              <a:endParaRPr lang="en-US" sz="2400"/>
            </a:p>
          </p:txBody>
        </p:sp>
      </p:grpSp>
      <p:sp>
        <p:nvSpPr>
          <p:cNvPr id="14341" name="Line 12"/>
          <p:cNvSpPr>
            <a:spLocks noChangeShapeType="1"/>
          </p:cNvSpPr>
          <p:nvPr/>
        </p:nvSpPr>
        <p:spPr bwMode="auto">
          <a:xfrm>
            <a:off x="2338388" y="4924425"/>
            <a:ext cx="5448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Line 13"/>
          <p:cNvSpPr>
            <a:spLocks noChangeShapeType="1"/>
          </p:cNvSpPr>
          <p:nvPr/>
        </p:nvSpPr>
        <p:spPr bwMode="auto">
          <a:xfrm>
            <a:off x="5078413" y="3357563"/>
            <a:ext cx="0" cy="3203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50938" y="714375"/>
            <a:ext cx="7350125" cy="819150"/>
          </a:xfrm>
        </p:spPr>
        <p:txBody>
          <a:bodyPr/>
          <a:lstStyle/>
          <a:p>
            <a:pPr algn="r"/>
            <a:r>
              <a:rPr lang="en-US" sz="3200" smtClean="0"/>
              <a:t>Lanjutan…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03225" y="2100263"/>
            <a:ext cx="8597900" cy="4114800"/>
          </a:xfrm>
        </p:spPr>
        <p:txBody>
          <a:bodyPr/>
          <a:lstStyle/>
          <a:p>
            <a:pPr marL="514350" indent="-514350">
              <a:buClrTx/>
              <a:buSzPct val="70000"/>
              <a:buFont typeface="Tahoma" pitchFamily="34" charset="0"/>
              <a:buAutoNum type="alphaUcPeriod" startAt="3"/>
            </a:pPr>
            <a:r>
              <a:rPr lang="id-ID" sz="2800" b="1" dirty="0" smtClean="0"/>
              <a:t>Peningkatan Mutu Berkelanjutan dengan Model Kaizen</a:t>
            </a:r>
            <a:endParaRPr lang="en-US" b="1" dirty="0" smtClean="0"/>
          </a:p>
        </p:txBody>
      </p:sp>
      <p:grpSp>
        <p:nvGrpSpPr>
          <p:cNvPr id="15364" name="Group 2"/>
          <p:cNvGrpSpPr>
            <a:grpSpLocks/>
          </p:cNvGrpSpPr>
          <p:nvPr/>
        </p:nvGrpSpPr>
        <p:grpSpPr bwMode="auto">
          <a:xfrm>
            <a:off x="1143000" y="3214688"/>
            <a:ext cx="6858000" cy="3000375"/>
            <a:chOff x="2187" y="12229"/>
            <a:chExt cx="8280" cy="3420"/>
          </a:xfrm>
        </p:grpSpPr>
        <p:grpSp>
          <p:nvGrpSpPr>
            <p:cNvPr id="15365" name="Group 3"/>
            <p:cNvGrpSpPr>
              <a:grpSpLocks/>
            </p:cNvGrpSpPr>
            <p:nvPr/>
          </p:nvGrpSpPr>
          <p:grpSpPr bwMode="auto">
            <a:xfrm>
              <a:off x="2187" y="12229"/>
              <a:ext cx="8280" cy="3420"/>
              <a:chOff x="2187" y="12229"/>
              <a:chExt cx="8280" cy="3420"/>
            </a:xfrm>
          </p:grpSpPr>
          <p:sp>
            <p:nvSpPr>
              <p:cNvPr id="15375" name="AutoShape 4"/>
              <p:cNvSpPr>
                <a:spLocks noChangeArrowheads="1"/>
              </p:cNvSpPr>
              <p:nvPr/>
            </p:nvSpPr>
            <p:spPr bwMode="auto">
              <a:xfrm>
                <a:off x="2187" y="12229"/>
                <a:ext cx="8280" cy="3420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Rectangle 5"/>
              <p:cNvSpPr>
                <a:spLocks noChangeArrowheads="1"/>
              </p:cNvSpPr>
              <p:nvPr/>
            </p:nvSpPr>
            <p:spPr bwMode="auto">
              <a:xfrm>
                <a:off x="2637" y="14938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SDCA</a:t>
                </a:r>
                <a:endParaRPr lang="en-US" sz="1400"/>
              </a:p>
            </p:txBody>
          </p:sp>
          <p:sp>
            <p:nvSpPr>
              <p:cNvPr id="15377" name="Rectangle 6"/>
              <p:cNvSpPr>
                <a:spLocks noChangeArrowheads="1"/>
              </p:cNvSpPr>
              <p:nvPr/>
            </p:nvSpPr>
            <p:spPr bwMode="auto">
              <a:xfrm>
                <a:off x="3372" y="14380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SDCA</a:t>
                </a:r>
                <a:endParaRPr lang="en-US" sz="1400"/>
              </a:p>
            </p:txBody>
          </p:sp>
          <p:sp>
            <p:nvSpPr>
              <p:cNvPr id="15378" name="Rectangle 7"/>
              <p:cNvSpPr>
                <a:spLocks noChangeArrowheads="1"/>
              </p:cNvSpPr>
              <p:nvPr/>
            </p:nvSpPr>
            <p:spPr bwMode="auto">
              <a:xfrm>
                <a:off x="4197" y="13765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SDCA</a:t>
                </a:r>
                <a:endParaRPr lang="en-US" sz="1400"/>
              </a:p>
            </p:txBody>
          </p:sp>
          <p:sp>
            <p:nvSpPr>
              <p:cNvPr id="15379" name="Rectangle 8"/>
              <p:cNvSpPr>
                <a:spLocks noChangeArrowheads="1"/>
              </p:cNvSpPr>
              <p:nvPr/>
            </p:nvSpPr>
            <p:spPr bwMode="auto">
              <a:xfrm>
                <a:off x="5142" y="13090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SDCA</a:t>
                </a:r>
                <a:endParaRPr lang="en-US" sz="1400"/>
              </a:p>
            </p:txBody>
          </p:sp>
          <p:sp>
            <p:nvSpPr>
              <p:cNvPr id="15380" name="Rectangle 9"/>
              <p:cNvSpPr>
                <a:spLocks noChangeArrowheads="1"/>
              </p:cNvSpPr>
              <p:nvPr/>
            </p:nvSpPr>
            <p:spPr bwMode="auto">
              <a:xfrm>
                <a:off x="6117" y="12400"/>
                <a:ext cx="90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SDCA</a:t>
                </a:r>
                <a:endParaRPr lang="en-US" sz="1400"/>
              </a:p>
            </p:txBody>
          </p:sp>
          <p:sp>
            <p:nvSpPr>
              <p:cNvPr id="15381" name="Rectangle 10"/>
              <p:cNvSpPr>
                <a:spLocks noChangeArrowheads="1"/>
              </p:cNvSpPr>
              <p:nvPr/>
            </p:nvSpPr>
            <p:spPr bwMode="auto">
              <a:xfrm>
                <a:off x="4332" y="14359"/>
                <a:ext cx="960" cy="7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PDCA</a:t>
                </a:r>
                <a:endParaRPr lang="en-US" sz="1400"/>
              </a:p>
            </p:txBody>
          </p:sp>
          <p:sp>
            <p:nvSpPr>
              <p:cNvPr id="15382" name="Rectangle 11"/>
              <p:cNvSpPr>
                <a:spLocks noChangeArrowheads="1"/>
              </p:cNvSpPr>
              <p:nvPr/>
            </p:nvSpPr>
            <p:spPr bwMode="auto">
              <a:xfrm>
                <a:off x="5232" y="13708"/>
                <a:ext cx="923" cy="7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PDCA</a:t>
                </a:r>
                <a:endParaRPr lang="en-US" sz="1400"/>
              </a:p>
            </p:txBody>
          </p:sp>
          <p:sp>
            <p:nvSpPr>
              <p:cNvPr id="15383" name="Rectangle 12"/>
              <p:cNvSpPr>
                <a:spLocks noChangeArrowheads="1"/>
              </p:cNvSpPr>
              <p:nvPr/>
            </p:nvSpPr>
            <p:spPr bwMode="auto">
              <a:xfrm>
                <a:off x="6132" y="12975"/>
                <a:ext cx="1230" cy="7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PDCA</a:t>
                </a:r>
                <a:endParaRPr lang="en-US" sz="1400"/>
              </a:p>
            </p:txBody>
          </p:sp>
          <p:sp>
            <p:nvSpPr>
              <p:cNvPr id="15384" name="Rectangle 13"/>
              <p:cNvSpPr>
                <a:spLocks noChangeArrowheads="1"/>
              </p:cNvSpPr>
              <p:nvPr/>
            </p:nvSpPr>
            <p:spPr bwMode="auto">
              <a:xfrm>
                <a:off x="3612" y="14891"/>
                <a:ext cx="818" cy="3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id-ID" sz="1400">
                    <a:latin typeface="Calibri" pitchFamily="34" charset="0"/>
                  </a:rPr>
                  <a:t>PDCA</a:t>
                </a:r>
                <a:endParaRPr lang="en-US" sz="1400"/>
              </a:p>
            </p:txBody>
          </p:sp>
        </p:grpSp>
        <p:sp>
          <p:nvSpPr>
            <p:cNvPr id="15366" name="Line 14"/>
            <p:cNvSpPr>
              <a:spLocks noChangeShapeType="1"/>
            </p:cNvSpPr>
            <p:nvPr/>
          </p:nvSpPr>
          <p:spPr bwMode="auto">
            <a:xfrm>
              <a:off x="2697" y="15325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Line 15"/>
            <p:cNvSpPr>
              <a:spLocks noChangeShapeType="1"/>
            </p:cNvSpPr>
            <p:nvPr/>
          </p:nvSpPr>
          <p:spPr bwMode="auto">
            <a:xfrm flipV="1">
              <a:off x="3597" y="14785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Line 16"/>
            <p:cNvSpPr>
              <a:spLocks noChangeShapeType="1"/>
            </p:cNvSpPr>
            <p:nvPr/>
          </p:nvSpPr>
          <p:spPr bwMode="auto">
            <a:xfrm>
              <a:off x="3597" y="14785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Line 17"/>
            <p:cNvSpPr>
              <a:spLocks noChangeShapeType="1"/>
            </p:cNvSpPr>
            <p:nvPr/>
          </p:nvSpPr>
          <p:spPr bwMode="auto">
            <a:xfrm flipV="1">
              <a:off x="4317" y="14245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Line 18"/>
            <p:cNvSpPr>
              <a:spLocks noChangeShapeType="1"/>
            </p:cNvSpPr>
            <p:nvPr/>
          </p:nvSpPr>
          <p:spPr bwMode="auto">
            <a:xfrm>
              <a:off x="4317" y="14245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Line 19"/>
            <p:cNvSpPr>
              <a:spLocks noChangeShapeType="1"/>
            </p:cNvSpPr>
            <p:nvPr/>
          </p:nvSpPr>
          <p:spPr bwMode="auto">
            <a:xfrm flipV="1">
              <a:off x="5217" y="13525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Line 20"/>
            <p:cNvSpPr>
              <a:spLocks noChangeShapeType="1"/>
            </p:cNvSpPr>
            <p:nvPr/>
          </p:nvSpPr>
          <p:spPr bwMode="auto">
            <a:xfrm>
              <a:off x="5217" y="13525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Line 21"/>
            <p:cNvSpPr>
              <a:spLocks noChangeShapeType="1"/>
            </p:cNvSpPr>
            <p:nvPr/>
          </p:nvSpPr>
          <p:spPr bwMode="auto">
            <a:xfrm flipV="1">
              <a:off x="6117" y="12805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Line 22"/>
            <p:cNvSpPr>
              <a:spLocks noChangeShapeType="1"/>
            </p:cNvSpPr>
            <p:nvPr/>
          </p:nvSpPr>
          <p:spPr bwMode="auto">
            <a:xfrm>
              <a:off x="6117" y="12805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3805" y="857250"/>
            <a:ext cx="7793037" cy="676275"/>
          </a:xfrm>
        </p:spPr>
        <p:txBody>
          <a:bodyPr/>
          <a:lstStyle/>
          <a:p>
            <a:pPr algn="ctr" eaLnBrk="1" hangingPunct="1"/>
            <a:r>
              <a:rPr lang="id-ID" sz="3600" b="1" dirty="0" smtClean="0"/>
              <a:t>BEBERAPA PENGERTIAN “MUTU”</a:t>
            </a:r>
            <a:endParaRPr lang="en-GB" sz="3600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id-ID" dirty="0" smtClean="0"/>
              <a:t>(SOETOMO NAWAWI-KJM-UGM)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id-ID" dirty="0" smtClean="0"/>
              <a:t>Sesuai dengan standar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id-ID" dirty="0" smtClean="0"/>
              <a:t>Sesuai dengan harapan pelanggan atau pihak-pihak terkait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id-ID" dirty="0" smtClean="0"/>
              <a:t>Sesuai dengan yang dijanjikan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lphaLcPeriod"/>
            </a:pPr>
            <a:r>
              <a:rPr lang="id-ID" dirty="0" smtClean="0"/>
              <a:t>Sesuai karakteristik produk dan pelayanan memenuhi persyaratan dan harapan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77" y="496851"/>
            <a:ext cx="7793037" cy="931885"/>
          </a:xfrm>
        </p:spPr>
        <p:txBody>
          <a:bodyPr/>
          <a:lstStyle/>
          <a:p>
            <a:pPr algn="ctr" eaLnBrk="1" hangingPunct="1"/>
            <a:r>
              <a:rPr lang="id-ID" sz="2800" b="1" dirty="0" smtClean="0"/>
              <a:t>STANDAR NASIONAL PENDIDIKAN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id-ID" sz="2800" b="1" dirty="0" smtClean="0"/>
              <a:t> </a:t>
            </a:r>
            <a:r>
              <a:rPr lang="en-US" sz="2800" b="1" dirty="0" err="1" smtClean="0"/>
              <a:t>Berdasarkan</a:t>
            </a:r>
            <a:r>
              <a:rPr lang="en-US" sz="2800" b="1" dirty="0" smtClean="0"/>
              <a:t> </a:t>
            </a:r>
            <a:r>
              <a:rPr lang="id-ID" sz="2800" b="1" dirty="0" smtClean="0"/>
              <a:t>PP. No. 19 Tahun 2005 </a:t>
            </a:r>
            <a:endParaRPr lang="en-GB" sz="2800" b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844675"/>
            <a:ext cx="7772400" cy="4432300"/>
          </a:xfrm>
        </p:spPr>
        <p:txBody>
          <a:bodyPr/>
          <a:lstStyle/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id-ID" sz="2800" dirty="0" smtClean="0"/>
              <a:t>Delapan (8) standar nasional pendidikan yaitu :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Isi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Proses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Kompetensi Lulusan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Pendidik dan Tenaga Kependidikan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Sarana dan Prasarana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Pengelolaan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Pembiayaan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id-ID" sz="2800" dirty="0" smtClean="0"/>
              <a:t>Standar Penilaian Pendidikan</a:t>
            </a:r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77" y="285728"/>
            <a:ext cx="8078789" cy="1285884"/>
          </a:xfrm>
        </p:spPr>
        <p:txBody>
          <a:bodyPr/>
          <a:lstStyle/>
          <a:p>
            <a:pPr algn="ctr" eaLnBrk="1" hangingPunct="1"/>
            <a:r>
              <a:rPr lang="id-ID" sz="2800" b="1" dirty="0" smtClean="0"/>
              <a:t>STANDAR NASIONAL PENDIDIKAN</a:t>
            </a:r>
            <a:r>
              <a:rPr lang="en-US" sz="2800" b="1" dirty="0" smtClean="0"/>
              <a:t> TINGGI</a:t>
            </a:r>
            <a:br>
              <a:rPr lang="en-US" sz="2800" b="1" dirty="0" smtClean="0"/>
            </a:br>
            <a:r>
              <a:rPr lang="id-ID" sz="2800" b="1" dirty="0" smtClean="0"/>
              <a:t> </a:t>
            </a:r>
            <a:r>
              <a:rPr lang="en-US" sz="2800" b="1" dirty="0" err="1" smtClean="0"/>
              <a:t>Berdasarkan</a:t>
            </a:r>
            <a:r>
              <a:rPr lang="en-US" sz="2800" b="1" dirty="0" smtClean="0"/>
              <a:t> UU</a:t>
            </a:r>
            <a:r>
              <a:rPr lang="id-ID" sz="2800" b="1" dirty="0" smtClean="0"/>
              <a:t>. No. 1</a:t>
            </a:r>
            <a:r>
              <a:rPr lang="en-US" sz="2800" b="1" dirty="0" smtClean="0"/>
              <a:t>2</a:t>
            </a:r>
            <a:r>
              <a:rPr lang="id-ID" sz="2800" b="1" dirty="0" smtClean="0"/>
              <a:t> </a:t>
            </a:r>
            <a:r>
              <a:rPr lang="en-US" sz="2800" b="1" dirty="0" smtClean="0"/>
              <a:t>                            </a:t>
            </a:r>
            <a:r>
              <a:rPr lang="id-ID" sz="2800" b="1" dirty="0" smtClean="0"/>
              <a:t>Tahun 20</a:t>
            </a:r>
            <a:r>
              <a:rPr lang="en-US" sz="2800" b="1" dirty="0" smtClean="0"/>
              <a:t>12, </a:t>
            </a:r>
            <a:r>
              <a:rPr lang="en-US" sz="2800" b="1" dirty="0" err="1" smtClean="0"/>
              <a:t>Pasal</a:t>
            </a:r>
            <a:r>
              <a:rPr lang="en-US" sz="2800" b="1" dirty="0" smtClean="0"/>
              <a:t> 54 </a:t>
            </a:r>
            <a:r>
              <a:rPr lang="en-US" sz="2800" b="1" dirty="0" err="1" smtClean="0"/>
              <a:t>ayat</a:t>
            </a:r>
            <a:r>
              <a:rPr lang="en-US" sz="2800" b="1" dirty="0" smtClean="0"/>
              <a:t> (2)</a:t>
            </a:r>
            <a:r>
              <a:rPr lang="id-ID" sz="2800" b="1" dirty="0" smtClean="0"/>
              <a:t> </a:t>
            </a:r>
            <a:endParaRPr lang="en-GB" sz="2800" b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273303"/>
            <a:ext cx="7572428" cy="365602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sz="3600" b="1" dirty="0" smtClean="0"/>
              <a:t>S</a:t>
            </a:r>
            <a:r>
              <a:rPr lang="id-ID" sz="3600" b="1" dirty="0" smtClean="0"/>
              <a:t>tandar </a:t>
            </a:r>
            <a:r>
              <a:rPr lang="en-US" sz="3600" b="1" dirty="0" smtClean="0"/>
              <a:t>N</a:t>
            </a:r>
            <a:r>
              <a:rPr lang="id-ID" sz="3600" b="1" dirty="0" smtClean="0"/>
              <a:t>asional </a:t>
            </a:r>
            <a:r>
              <a:rPr lang="en-US" sz="3600" b="1" dirty="0" smtClean="0"/>
              <a:t>P</a:t>
            </a:r>
            <a:r>
              <a:rPr lang="id-ID" sz="3600" b="1" dirty="0" smtClean="0"/>
              <a:t>endidikan </a:t>
            </a:r>
            <a:r>
              <a:rPr lang="en-US" sz="3600" b="1" dirty="0" err="1" smtClean="0"/>
              <a:t>Tinggi</a:t>
            </a:r>
            <a:r>
              <a:rPr lang="en-US" sz="3600" b="1" dirty="0" smtClean="0"/>
              <a:t>, </a:t>
            </a:r>
            <a:r>
              <a:rPr lang="en-US" sz="3600" dirty="0" err="1" smtClean="0"/>
              <a:t>merupakan</a:t>
            </a:r>
            <a:r>
              <a:rPr lang="en-US" sz="3600" dirty="0" smtClean="0"/>
              <a:t> </a:t>
            </a:r>
            <a:r>
              <a:rPr lang="en-US" sz="3600" dirty="0" err="1" smtClean="0"/>
              <a:t>satuan</a:t>
            </a:r>
            <a:r>
              <a:rPr lang="en-US" sz="3600" dirty="0" smtClean="0"/>
              <a:t> </a:t>
            </a:r>
            <a:r>
              <a:rPr lang="en-US" sz="3600" dirty="0" err="1" smtClean="0"/>
              <a:t>standar</a:t>
            </a:r>
            <a:r>
              <a:rPr lang="en-US" sz="3600" dirty="0" smtClean="0"/>
              <a:t> yang </a:t>
            </a:r>
            <a:r>
              <a:rPr lang="en-US" sz="3600" dirty="0" err="1" smtClean="0"/>
              <a:t>meliputi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pendidikan</a:t>
            </a:r>
            <a:r>
              <a:rPr lang="en-US" sz="3600" dirty="0" smtClean="0"/>
              <a:t>, </a:t>
            </a:r>
            <a:r>
              <a:rPr lang="en-US" sz="3600" dirty="0" err="1" smtClean="0"/>
              <a:t>ditambah</a:t>
            </a:r>
            <a:r>
              <a:rPr lang="en-US" sz="3600" dirty="0" smtClean="0"/>
              <a:t> </a:t>
            </a:r>
            <a:r>
              <a:rPr lang="en-US" sz="3600" dirty="0" err="1" smtClean="0"/>
              <a:t>dengan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penelitian</a:t>
            </a:r>
            <a:r>
              <a:rPr lang="en-US" sz="3600" dirty="0" smtClean="0"/>
              <a:t>,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pengabdian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kepada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masyarakat</a:t>
            </a:r>
            <a:r>
              <a:rPr lang="en-US" sz="3600" dirty="0" smtClean="0"/>
              <a:t>.</a:t>
            </a: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91" y="357166"/>
            <a:ext cx="7935913" cy="1285884"/>
          </a:xfrm>
        </p:spPr>
        <p:txBody>
          <a:bodyPr/>
          <a:lstStyle/>
          <a:p>
            <a:pPr algn="ctr" eaLnBrk="1" hangingPunct="1"/>
            <a:r>
              <a:rPr lang="id-ID" sz="2800" b="1" dirty="0" smtClean="0"/>
              <a:t>STANDAR NASIONAL PENDIDIKAN</a:t>
            </a:r>
            <a:r>
              <a:rPr lang="en-US" sz="2800" b="1" dirty="0" smtClean="0"/>
              <a:t> TINGGI</a:t>
            </a:r>
            <a:br>
              <a:rPr lang="en-US" sz="2800" b="1" dirty="0" smtClean="0"/>
            </a:br>
            <a:r>
              <a:rPr lang="id-ID" sz="2800" b="1" dirty="0" smtClean="0"/>
              <a:t> </a:t>
            </a:r>
            <a:r>
              <a:rPr lang="en-US" sz="2800" b="1" dirty="0" err="1" smtClean="0"/>
              <a:t>Berdasarkan</a:t>
            </a:r>
            <a:r>
              <a:rPr lang="en-US" sz="2800" b="1" dirty="0" smtClean="0"/>
              <a:t> </a:t>
            </a:r>
            <a:r>
              <a:rPr lang="id-ID" sz="2800" b="1" dirty="0" smtClean="0"/>
              <a:t>P</a:t>
            </a:r>
            <a:r>
              <a:rPr lang="en-US" sz="2800" b="1" dirty="0" err="1" smtClean="0"/>
              <a:t>ermendikbud</a:t>
            </a:r>
            <a:r>
              <a:rPr lang="en-US" sz="2800" b="1" dirty="0" smtClean="0"/>
              <a:t> </a:t>
            </a:r>
            <a:r>
              <a:rPr lang="id-ID" sz="2800" b="1" dirty="0" smtClean="0"/>
              <a:t>No. </a:t>
            </a:r>
            <a:r>
              <a:rPr lang="en-US" sz="2800" b="1" dirty="0" smtClean="0"/>
              <a:t>4</a:t>
            </a:r>
            <a:r>
              <a:rPr lang="id-ID" sz="2800" b="1" dirty="0" smtClean="0"/>
              <a:t>9 </a:t>
            </a:r>
            <a:r>
              <a:rPr lang="en-US" sz="2800" b="1" dirty="0" smtClean="0"/>
              <a:t>       </a:t>
            </a:r>
            <a:r>
              <a:rPr lang="id-ID" sz="2800" b="1" dirty="0" smtClean="0"/>
              <a:t>Tahun 20</a:t>
            </a:r>
            <a:r>
              <a:rPr lang="en-US" sz="2800" b="1" dirty="0" smtClean="0"/>
              <a:t>14, </a:t>
            </a:r>
            <a:r>
              <a:rPr lang="en-US" sz="2800" b="1" dirty="0" err="1" smtClean="0"/>
              <a:t>Pasal</a:t>
            </a:r>
            <a:r>
              <a:rPr lang="en-US" sz="2800" b="1" dirty="0" smtClean="0"/>
              <a:t> 2, </a:t>
            </a:r>
            <a:r>
              <a:rPr lang="en-US" sz="2800" b="1" dirty="0" err="1" smtClean="0"/>
              <a:t>ayat</a:t>
            </a:r>
            <a:r>
              <a:rPr lang="en-US" sz="2800" b="1" dirty="0" smtClean="0"/>
              <a:t> (1)</a:t>
            </a:r>
            <a:r>
              <a:rPr lang="id-ID" sz="2800" b="1" dirty="0" smtClean="0"/>
              <a:t> </a:t>
            </a:r>
            <a:endParaRPr lang="en-GB" sz="2800" b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6" y="2273303"/>
            <a:ext cx="8001056" cy="3656027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id-ID" sz="3600" b="1" dirty="0" smtClean="0"/>
              <a:t>Standar Nasional Pendidikan Tinggi</a:t>
            </a:r>
            <a:r>
              <a:rPr lang="id-ID" sz="3600" dirty="0" smtClean="0"/>
              <a:t>, adalah</a:t>
            </a:r>
            <a:r>
              <a:rPr lang="en-US" sz="3600" dirty="0" smtClean="0"/>
              <a:t> </a:t>
            </a:r>
            <a:r>
              <a:rPr lang="en-US" sz="3600" dirty="0" err="1" smtClean="0"/>
              <a:t>satuan</a:t>
            </a:r>
            <a:r>
              <a:rPr lang="en-US" sz="3600" dirty="0" smtClean="0"/>
              <a:t> </a:t>
            </a:r>
            <a:r>
              <a:rPr lang="en-US" sz="3600" dirty="0" err="1" smtClean="0"/>
              <a:t>standar</a:t>
            </a:r>
            <a:r>
              <a:rPr lang="en-US" sz="3600" dirty="0" smtClean="0"/>
              <a:t> yang </a:t>
            </a:r>
            <a:r>
              <a:rPr lang="en-US" sz="3600" dirty="0" err="1" smtClean="0"/>
              <a:t>meliputi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Pendidikan</a:t>
            </a:r>
            <a:r>
              <a:rPr lang="en-US" sz="3600" dirty="0" smtClean="0"/>
              <a:t>,   </a:t>
            </a:r>
            <a:r>
              <a:rPr lang="en-US" sz="3600" dirty="0" err="1" smtClean="0"/>
              <a:t>ditambah</a:t>
            </a:r>
            <a:r>
              <a:rPr lang="en-US" sz="3600" dirty="0" smtClean="0"/>
              <a:t> </a:t>
            </a:r>
            <a:r>
              <a:rPr lang="en-US" sz="3600" dirty="0" err="1" smtClean="0"/>
              <a:t>dengan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Penelitian</a:t>
            </a:r>
            <a:r>
              <a:rPr lang="en-US" sz="3600" dirty="0" smtClean="0"/>
              <a:t>,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b="1" dirty="0" err="1" smtClean="0"/>
              <a:t>Standar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Nasional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Pengabdian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kepada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Masyarakat</a:t>
            </a:r>
            <a:r>
              <a:rPr lang="en-US" sz="3600" dirty="0" smtClean="0"/>
              <a:t>.</a:t>
            </a:r>
            <a:endParaRPr lang="id-ID" sz="3600" dirty="0" smtClean="0"/>
          </a:p>
          <a:p>
            <a:pPr marL="266700" indent="-2667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239000" cy="1752600"/>
          </a:xfrm>
        </p:spPr>
        <p:txBody>
          <a:bodyPr>
            <a:normAutofit fontScale="77500" lnSpcReduction="20000"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</a:rPr>
              <a:t>Berdasarkan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UU. No. 12 </a:t>
            </a:r>
            <a:r>
              <a:rPr lang="en-US" sz="3600" b="1" dirty="0" err="1" smtClean="0">
                <a:solidFill>
                  <a:schemeClr val="accent1">
                    <a:lumMod val="50000"/>
                  </a:schemeClr>
                </a:solidFill>
              </a:rPr>
              <a:t>Tahun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 2012 </a:t>
            </a:r>
            <a:r>
              <a:rPr lang="en-US" sz="3600" b="1" dirty="0" err="1" smtClean="0">
                <a:solidFill>
                  <a:srgbClr val="0070C0"/>
                </a:solidFill>
              </a:rPr>
              <a:t>dan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Permendikbud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No. 49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Tahun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 2014</a:t>
            </a:r>
          </a:p>
          <a:p>
            <a:r>
              <a:rPr lang="en-US" sz="3600" b="1" dirty="0" smtClean="0">
                <a:solidFill>
                  <a:srgbClr val="0070C0"/>
                </a:solidFill>
              </a:rPr>
              <a:t>(</a:t>
            </a:r>
            <a:r>
              <a:rPr lang="en-US" sz="3600" b="1" dirty="0" err="1" smtClean="0">
                <a:solidFill>
                  <a:srgbClr val="0070C0"/>
                </a:solidFill>
              </a:rPr>
              <a:t>Sesuai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Tridharma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Perguruan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Tinggi</a:t>
            </a:r>
            <a:r>
              <a:rPr lang="en-US" sz="3600" b="1" dirty="0" smtClean="0">
                <a:solidFill>
                  <a:srgbClr val="0070C0"/>
                </a:solidFill>
              </a:rPr>
              <a:t>)</a:t>
            </a:r>
          </a:p>
          <a:p>
            <a:r>
              <a:rPr lang="en-US" sz="3600" b="1" dirty="0" err="1" smtClean="0">
                <a:solidFill>
                  <a:srgbClr val="0070C0"/>
                </a:solidFill>
              </a:rPr>
              <a:t>Terdiri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</a:rPr>
              <a:t>atas</a:t>
            </a:r>
            <a:r>
              <a:rPr lang="en-US" sz="3600" b="1" dirty="0" smtClean="0">
                <a:solidFill>
                  <a:srgbClr val="0070C0"/>
                </a:solidFill>
              </a:rPr>
              <a:t>: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285720" y="1142984"/>
            <a:ext cx="8501122" cy="752467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solidFill>
                  <a:srgbClr val="00B050"/>
                </a:solidFill>
              </a:rPr>
              <a:t>Standar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Nasional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Pendidikan</a:t>
            </a:r>
            <a:r>
              <a:rPr lang="en-US" sz="3600" b="1" dirty="0" smtClean="0">
                <a:solidFill>
                  <a:srgbClr val="00B050"/>
                </a:solidFill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</a:rPr>
              <a:t>Tinggi</a:t>
            </a:r>
            <a:endParaRPr lang="en-US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50939" y="642918"/>
            <a:ext cx="7064400" cy="819168"/>
          </a:xfrm>
        </p:spPr>
        <p:txBody>
          <a:bodyPr/>
          <a:lstStyle/>
          <a:p>
            <a:r>
              <a:rPr kumimoji="0" lang="id-ID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Standar Nasional Pendidikan</a:t>
            </a:r>
            <a:endParaRPr lang="en-US" sz="36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57158" y="2254647"/>
            <a:ext cx="85725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Kompetensi Lulusan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Isi Pembelajaran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Proses Pembelajaran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Penilaian Pembelajaran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Dosen dan Tenaga Kependidikan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Sarana dan Prasarana Pembelajaran;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Pengelolaan Pembelajaran; dan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  <a:tab pos="360363" algn="l"/>
                <a:tab pos="1530350" algn="l"/>
              </a:tabLst>
            </a:pPr>
            <a:r>
              <a:rPr kumimoji="0" lang="id-ID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Standar Pembiayaan Pembelajaran. </a:t>
            </a:r>
            <a:endParaRPr kumimoji="0" lang="id-ID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252" y="357189"/>
            <a:ext cx="6635772" cy="928671"/>
          </a:xfrm>
        </p:spPr>
        <p:txBody>
          <a:bodyPr>
            <a:normAutofit/>
          </a:bodyPr>
          <a:lstStyle/>
          <a:p>
            <a:r>
              <a:rPr lang="id-ID" sz="3600" b="1" dirty="0" smtClean="0"/>
              <a:t>Standar </a:t>
            </a:r>
            <a:r>
              <a:rPr lang="id-ID" sz="3600" b="1" dirty="0"/>
              <a:t>Nasional </a:t>
            </a:r>
            <a:r>
              <a:rPr lang="id-ID" sz="3600" b="1" dirty="0" smtClean="0"/>
              <a:t>Penelitia</a:t>
            </a:r>
            <a:r>
              <a:rPr lang="en-US" sz="3600" b="1" dirty="0" smtClean="0"/>
              <a:t>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017713"/>
            <a:ext cx="8669368" cy="41148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id-ID" dirty="0"/>
              <a:t>Standar hasil penelitian; </a:t>
            </a:r>
            <a:endParaRPr lang="en-US" dirty="0"/>
          </a:p>
          <a:p>
            <a:pPr lvl="0"/>
            <a:r>
              <a:rPr lang="id-ID" dirty="0"/>
              <a:t>Standar isi penelitian; </a:t>
            </a:r>
            <a:endParaRPr lang="en-US" dirty="0"/>
          </a:p>
          <a:p>
            <a:pPr lvl="0"/>
            <a:r>
              <a:rPr lang="id-ID" dirty="0"/>
              <a:t>Standar proses penelitian; </a:t>
            </a:r>
            <a:endParaRPr lang="en-US" dirty="0"/>
          </a:p>
          <a:p>
            <a:pPr lvl="0"/>
            <a:r>
              <a:rPr lang="id-ID" dirty="0"/>
              <a:t>Standar penilaian penelitian; </a:t>
            </a:r>
            <a:endParaRPr lang="en-US" dirty="0"/>
          </a:p>
          <a:p>
            <a:pPr lvl="0"/>
            <a:r>
              <a:rPr lang="id-ID" dirty="0"/>
              <a:t>Standar peneliti; </a:t>
            </a:r>
            <a:endParaRPr lang="en-US" dirty="0"/>
          </a:p>
          <a:p>
            <a:pPr lvl="0"/>
            <a:r>
              <a:rPr lang="id-ID" dirty="0"/>
              <a:t>Standar sarana dan prasarana penelitian; </a:t>
            </a:r>
            <a:endParaRPr lang="en-US" dirty="0"/>
          </a:p>
          <a:p>
            <a:pPr lvl="0"/>
            <a:r>
              <a:rPr lang="id-ID" dirty="0"/>
              <a:t>Standar pengelolaan penelitian; dan </a:t>
            </a:r>
            <a:endParaRPr lang="en-US" dirty="0"/>
          </a:p>
          <a:p>
            <a:pPr lvl="0"/>
            <a:r>
              <a:rPr lang="id-ID" dirty="0"/>
              <a:t>Standar pendanaan dan pembiayaan penelitian.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6690" y="214313"/>
            <a:ext cx="7207276" cy="1462087"/>
          </a:xfrm>
        </p:spPr>
        <p:txBody>
          <a:bodyPr>
            <a:noAutofit/>
          </a:bodyPr>
          <a:lstStyle/>
          <a:p>
            <a:r>
              <a:rPr lang="id-ID" sz="3600" b="1" dirty="0"/>
              <a:t>Standar Nasional Pengabdian Kepada </a:t>
            </a:r>
            <a:r>
              <a:rPr lang="id-ID" sz="3600" b="1" dirty="0" smtClean="0"/>
              <a:t>Masyarakat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2205062"/>
            <a:ext cx="8458200" cy="4438648"/>
          </a:xfrm>
        </p:spPr>
        <p:txBody>
          <a:bodyPr>
            <a:noAutofit/>
          </a:bodyPr>
          <a:lstStyle/>
          <a:p>
            <a:pPr lvl="0"/>
            <a:r>
              <a:rPr lang="id-ID" sz="2400" dirty="0"/>
              <a:t>Standar hasil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isi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proses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penilaian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pelaksana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sarana dan prasarana pengabdian kepada masyarakat; </a:t>
            </a:r>
            <a:endParaRPr lang="en-US" sz="2400" dirty="0"/>
          </a:p>
          <a:p>
            <a:pPr lvl="0"/>
            <a:r>
              <a:rPr lang="id-ID" sz="2400" dirty="0"/>
              <a:t>Standar pengelolaan pengabdian kepada masyarakat; dan </a:t>
            </a:r>
            <a:endParaRPr lang="en-US" sz="2400" dirty="0"/>
          </a:p>
          <a:p>
            <a:pPr lvl="0"/>
            <a:r>
              <a:rPr lang="id-ID" sz="2400" dirty="0"/>
              <a:t>Standar pendanaan dan pembiayaan pengabdian kepada masyarakat.</a:t>
            </a:r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571500"/>
            <a:ext cx="7793038" cy="1000125"/>
          </a:xfrm>
        </p:spPr>
        <p:txBody>
          <a:bodyPr/>
          <a:lstStyle/>
          <a:p>
            <a:pPr algn="ctr" eaLnBrk="1" hangingPunct="1"/>
            <a:r>
              <a:rPr lang="id-ID" sz="2800" b="1" dirty="0" smtClean="0"/>
              <a:t>KEGIATAN PENDIDIKAN TINGGI DALAM PENJAMINAN MUTU</a:t>
            </a:r>
            <a:endParaRPr lang="en-GB" sz="2800" b="1" dirty="0" smtClean="0"/>
          </a:p>
        </p:txBody>
      </p:sp>
      <p:graphicFrame>
        <p:nvGraphicFramePr>
          <p:cNvPr id="19529" name="Group 73"/>
          <p:cNvGraphicFramePr>
            <a:graphicFrameLocks noGrp="1"/>
          </p:cNvGraphicFramePr>
          <p:nvPr>
            <p:ph idx="1"/>
          </p:nvPr>
        </p:nvGraphicFramePr>
        <p:xfrm>
          <a:off x="323850" y="2017713"/>
          <a:ext cx="8631238" cy="4306190"/>
        </p:xfrm>
        <a:graphic>
          <a:graphicData uri="http://schemas.openxmlformats.org/drawingml/2006/table">
            <a:tbl>
              <a:tblPr/>
              <a:tblGrid>
                <a:gridCol w="2157413"/>
                <a:gridCol w="2667000"/>
                <a:gridCol w="1649412"/>
                <a:gridCol w="2157413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Kegiatan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Tujuan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Sifat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Lembaga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1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Kontrol dan Audit Mutu Pendidikan Tinggi secara Eksternal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Wajib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BAN-PT Atau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Lembaga lain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8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Evaluasi program studi berbasis evaluasi diri (EPSBED)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/PD-DIKTI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Perpanjangan ijin Operasional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Wajib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Ditjen Dikti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1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id-ID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Peningkatan mutu Pendidikan Tinggi secara Internal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Inisiatif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 </a:t>
                      </a: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PT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Arial" charset="0"/>
                        </a:rPr>
                        <a:t>Perguruan Tinggi yang bersangkutan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6" name="AutoShape 74"/>
          <p:cNvSpPr>
            <a:spLocks noChangeArrowheads="1"/>
          </p:cNvSpPr>
          <p:nvPr/>
        </p:nvSpPr>
        <p:spPr bwMode="auto">
          <a:xfrm>
            <a:off x="0" y="2997200"/>
            <a:ext cx="323850" cy="431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7" name="AutoShape 75"/>
          <p:cNvSpPr>
            <a:spLocks noChangeArrowheads="1"/>
          </p:cNvSpPr>
          <p:nvPr/>
        </p:nvSpPr>
        <p:spPr bwMode="auto">
          <a:xfrm>
            <a:off x="0" y="5589588"/>
            <a:ext cx="323850" cy="431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8" name="Oval 76"/>
          <p:cNvSpPr>
            <a:spLocks noChangeArrowheads="1"/>
          </p:cNvSpPr>
          <p:nvPr/>
        </p:nvSpPr>
        <p:spPr bwMode="auto">
          <a:xfrm>
            <a:off x="509588" y="2852738"/>
            <a:ext cx="1728787" cy="79216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/>
              <a:t>AKREDITASI</a:t>
            </a:r>
            <a:endParaRPr lang="en-GB"/>
          </a:p>
        </p:txBody>
      </p:sp>
      <p:sp>
        <p:nvSpPr>
          <p:cNvPr id="19489" name="Oval 77"/>
          <p:cNvSpPr>
            <a:spLocks noChangeArrowheads="1"/>
          </p:cNvSpPr>
          <p:nvPr/>
        </p:nvSpPr>
        <p:spPr bwMode="auto">
          <a:xfrm>
            <a:off x="539750" y="5229225"/>
            <a:ext cx="1800225" cy="9366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id-ID" sz="1600"/>
              <a:t>Penjaminan </a:t>
            </a:r>
          </a:p>
          <a:p>
            <a:pPr algn="ctr"/>
            <a:r>
              <a:rPr lang="id-ID" sz="1600"/>
              <a:t>Mutu QA</a:t>
            </a:r>
          </a:p>
          <a:p>
            <a:pPr algn="ctr"/>
            <a:r>
              <a:rPr lang="id-ID" sz="1600"/>
              <a:t>Internal</a:t>
            </a:r>
            <a:endParaRPr lang="en-GB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38" y="876300"/>
            <a:ext cx="7500962" cy="695325"/>
          </a:xfrm>
        </p:spPr>
        <p:txBody>
          <a:bodyPr/>
          <a:lstStyle/>
          <a:p>
            <a:pPr eaLnBrk="1" hangingPunct="1"/>
            <a:r>
              <a:rPr lang="id-ID" sz="2800" b="1" dirty="0" smtClean="0"/>
              <a:t>PRIORITAS PENGEMBANGAN SPM-PT</a:t>
            </a:r>
            <a:endParaRPr lang="en-GB" sz="2800" b="1" dirty="0" smtClean="0"/>
          </a:p>
        </p:txBody>
      </p:sp>
      <p:sp>
        <p:nvSpPr>
          <p:cNvPr id="21507" name="AutoShape 4"/>
          <p:cNvSpPr>
            <a:spLocks noChangeArrowheads="1"/>
          </p:cNvSpPr>
          <p:nvPr/>
        </p:nvSpPr>
        <p:spPr bwMode="auto">
          <a:xfrm>
            <a:off x="755650" y="2349500"/>
            <a:ext cx="3671888" cy="503238"/>
          </a:xfrm>
          <a:prstGeom prst="rightArrow">
            <a:avLst>
              <a:gd name="adj1" fmla="val 50000"/>
              <a:gd name="adj2" fmla="val 18241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1508" name="AutoShape 5"/>
          <p:cNvSpPr>
            <a:spLocks noChangeArrowheads="1"/>
          </p:cNvSpPr>
          <p:nvPr/>
        </p:nvSpPr>
        <p:spPr bwMode="auto">
          <a:xfrm>
            <a:off x="4932363" y="2349500"/>
            <a:ext cx="3671887" cy="574675"/>
          </a:xfrm>
          <a:prstGeom prst="rightArrow">
            <a:avLst>
              <a:gd name="adj1" fmla="val 50000"/>
              <a:gd name="adj2" fmla="val 15973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642910" y="3929066"/>
            <a:ext cx="7929618" cy="719138"/>
          </a:xfrm>
          <a:prstGeom prst="rightArrow">
            <a:avLst>
              <a:gd name="adj1" fmla="val 50000"/>
              <a:gd name="adj2" fmla="val 27604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dirty="0" smtClean="0"/>
              <a:t> </a:t>
            </a:r>
            <a:r>
              <a:rPr lang="en-US" dirty="0" smtClean="0"/>
              <a:t>  </a:t>
            </a:r>
            <a:r>
              <a:rPr lang="id-ID" dirty="0" smtClean="0"/>
              <a:t>                                                      </a:t>
            </a:r>
            <a:endParaRPr lang="en-GB" dirty="0"/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755650" y="5411788"/>
            <a:ext cx="7940675" cy="503237"/>
          </a:xfrm>
          <a:prstGeom prst="rightArrow">
            <a:avLst>
              <a:gd name="adj1" fmla="val 50000"/>
              <a:gd name="adj2" fmla="val 39448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1511" name="AutoShape 8"/>
          <p:cNvSpPr>
            <a:spLocks noChangeArrowheads="1"/>
          </p:cNvSpPr>
          <p:nvPr/>
        </p:nvSpPr>
        <p:spPr bwMode="auto">
          <a:xfrm>
            <a:off x="2051050" y="2924175"/>
            <a:ext cx="144463" cy="1225550"/>
          </a:xfrm>
          <a:prstGeom prst="downArrow">
            <a:avLst>
              <a:gd name="adj1" fmla="val 50000"/>
              <a:gd name="adj2" fmla="val 2120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2" name="AutoShape 9"/>
          <p:cNvSpPr>
            <a:spLocks noChangeArrowheads="1"/>
          </p:cNvSpPr>
          <p:nvPr/>
        </p:nvSpPr>
        <p:spPr bwMode="auto">
          <a:xfrm>
            <a:off x="4140200" y="2924175"/>
            <a:ext cx="144463" cy="1225550"/>
          </a:xfrm>
          <a:prstGeom prst="downArrow">
            <a:avLst>
              <a:gd name="adj1" fmla="val 50000"/>
              <a:gd name="adj2" fmla="val 2120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3" name="AutoShape 10"/>
          <p:cNvSpPr>
            <a:spLocks noChangeArrowheads="1"/>
          </p:cNvSpPr>
          <p:nvPr/>
        </p:nvSpPr>
        <p:spPr bwMode="auto">
          <a:xfrm>
            <a:off x="6227763" y="2852738"/>
            <a:ext cx="144462" cy="1225550"/>
          </a:xfrm>
          <a:prstGeom prst="downArrow">
            <a:avLst>
              <a:gd name="adj1" fmla="val 50000"/>
              <a:gd name="adj2" fmla="val 21208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4" name="AutoShape 11"/>
          <p:cNvSpPr>
            <a:spLocks noChangeArrowheads="1"/>
          </p:cNvSpPr>
          <p:nvPr/>
        </p:nvSpPr>
        <p:spPr bwMode="auto">
          <a:xfrm>
            <a:off x="1979613" y="4508500"/>
            <a:ext cx="215900" cy="1008063"/>
          </a:xfrm>
          <a:prstGeom prst="upArrow">
            <a:avLst>
              <a:gd name="adj1" fmla="val 50000"/>
              <a:gd name="adj2" fmla="val 11672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5" name="AutoShape 12"/>
          <p:cNvSpPr>
            <a:spLocks noChangeArrowheads="1"/>
          </p:cNvSpPr>
          <p:nvPr/>
        </p:nvSpPr>
        <p:spPr bwMode="auto">
          <a:xfrm>
            <a:off x="4067175" y="4462463"/>
            <a:ext cx="215900" cy="1008062"/>
          </a:xfrm>
          <a:prstGeom prst="upArrow">
            <a:avLst>
              <a:gd name="adj1" fmla="val 50000"/>
              <a:gd name="adj2" fmla="val 11672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6" name="AutoShape 13"/>
          <p:cNvSpPr>
            <a:spLocks noChangeArrowheads="1"/>
          </p:cNvSpPr>
          <p:nvPr/>
        </p:nvSpPr>
        <p:spPr bwMode="auto">
          <a:xfrm>
            <a:off x="6156325" y="4508500"/>
            <a:ext cx="215900" cy="1008063"/>
          </a:xfrm>
          <a:prstGeom prst="upArrow">
            <a:avLst>
              <a:gd name="adj1" fmla="val 50000"/>
              <a:gd name="adj2" fmla="val 11672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517" name="Rectangle 14"/>
          <p:cNvSpPr>
            <a:spLocks noChangeArrowheads="1"/>
          </p:cNvSpPr>
          <p:nvPr/>
        </p:nvSpPr>
        <p:spPr bwMode="auto">
          <a:xfrm>
            <a:off x="971550" y="2060575"/>
            <a:ext cx="2592388" cy="288925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AUDIT INTERNAL</a:t>
            </a:r>
            <a:r>
              <a:rPr lang="id-ID"/>
              <a:t> </a:t>
            </a:r>
            <a:endParaRPr lang="en-GB"/>
          </a:p>
        </p:txBody>
      </p:sp>
      <p:sp>
        <p:nvSpPr>
          <p:cNvPr id="21518" name="Rectangle 15"/>
          <p:cNvSpPr>
            <a:spLocks noChangeArrowheads="1"/>
          </p:cNvSpPr>
          <p:nvPr/>
        </p:nvSpPr>
        <p:spPr bwMode="auto">
          <a:xfrm>
            <a:off x="5003800" y="2060575"/>
            <a:ext cx="2592388" cy="288925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dirty="0"/>
              <a:t>AKREDITASI BAN PT</a:t>
            </a:r>
            <a:endParaRPr lang="en-GB" dirty="0"/>
          </a:p>
        </p:txBody>
      </p:sp>
      <p:sp>
        <p:nvSpPr>
          <p:cNvPr id="21519" name="Rectangle 16"/>
          <p:cNvSpPr>
            <a:spLocks noChangeArrowheads="1"/>
          </p:cNvSpPr>
          <p:nvPr/>
        </p:nvSpPr>
        <p:spPr bwMode="auto">
          <a:xfrm>
            <a:off x="827088" y="6021388"/>
            <a:ext cx="5689600" cy="288925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/>
              <a:t>PENGEMBANGAN PENJAMINAN MUTU</a:t>
            </a:r>
            <a:endParaRPr lang="en-GB"/>
          </a:p>
        </p:txBody>
      </p:sp>
      <p:sp>
        <p:nvSpPr>
          <p:cNvPr id="21520" name="Rectangle 18"/>
          <p:cNvSpPr>
            <a:spLocks noChangeArrowheads="1"/>
          </p:cNvSpPr>
          <p:nvPr/>
        </p:nvSpPr>
        <p:spPr bwMode="auto">
          <a:xfrm>
            <a:off x="395288" y="765175"/>
            <a:ext cx="8497887" cy="57594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Rectangle 19"/>
          <p:cNvSpPr>
            <a:spLocks noChangeArrowheads="1"/>
          </p:cNvSpPr>
          <p:nvPr/>
        </p:nvSpPr>
        <p:spPr bwMode="auto">
          <a:xfrm>
            <a:off x="3589338" y="4149725"/>
            <a:ext cx="1152525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dirty="0" smtClean="0"/>
              <a:t>201</a:t>
            </a:r>
            <a:r>
              <a:rPr lang="en-US" dirty="0" smtClean="0"/>
              <a:t>6</a:t>
            </a:r>
            <a:endParaRPr lang="en-GB" dirty="0"/>
          </a:p>
        </p:txBody>
      </p:sp>
      <p:sp>
        <p:nvSpPr>
          <p:cNvPr id="21522" name="Rectangle 20"/>
          <p:cNvSpPr>
            <a:spLocks noChangeArrowheads="1"/>
          </p:cNvSpPr>
          <p:nvPr/>
        </p:nvSpPr>
        <p:spPr bwMode="auto">
          <a:xfrm>
            <a:off x="5613400" y="4149725"/>
            <a:ext cx="1152525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dirty="0" smtClean="0"/>
              <a:t>201</a:t>
            </a:r>
            <a:r>
              <a:rPr lang="en-US" dirty="0" smtClean="0"/>
              <a:t>7</a:t>
            </a:r>
            <a:endParaRPr lang="en-GB" dirty="0"/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1500166" y="4143380"/>
            <a:ext cx="1152525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id-ID" dirty="0" smtClean="0"/>
              <a:t>201</a:t>
            </a:r>
            <a:r>
              <a:rPr lang="en-US" dirty="0" smtClean="0"/>
              <a:t>5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150938" y="357166"/>
            <a:ext cx="7564466" cy="962047"/>
          </a:xfrm>
        </p:spPr>
        <p:txBody>
          <a:bodyPr/>
          <a:lstStyle/>
          <a:p>
            <a:pPr algn="ctr"/>
            <a:r>
              <a:rPr lang="en-US" sz="2800" b="1" dirty="0" smtClean="0"/>
              <a:t>DIANTARA KOMPONEN YANG HARUS TERCAKUP DALAM SASARAN MUTU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642938" y="1928802"/>
            <a:ext cx="7786687" cy="4643448"/>
          </a:xfrm>
        </p:spPr>
        <p:txBody>
          <a:bodyPr/>
          <a:lstStyle/>
          <a:p>
            <a:pPr marL="571500" indent="-571500">
              <a:buClrTx/>
              <a:buSzPct val="100000"/>
              <a:buFont typeface="Tahoma" pitchFamily="34" charset="0"/>
              <a:buAutoNum type="romanUcPeriod"/>
            </a:pPr>
            <a:r>
              <a:rPr lang="en-US" sz="2000" dirty="0" smtClean="0"/>
              <a:t>KOMPONEN KEORGANISASIAN DAN SDM TERDIRI DARI :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REKTOR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PR I, II </a:t>
            </a:r>
            <a:r>
              <a:rPr lang="en-US" sz="2000" dirty="0" err="1" smtClean="0"/>
              <a:t>dan</a:t>
            </a:r>
            <a:r>
              <a:rPr lang="en-US" sz="2000" dirty="0" smtClean="0"/>
              <a:t> III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DEKAN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PD I, II, III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KAJUR / KAPRODI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DOSEN TETAP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DOSEN TIDAK TETAP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INSTRUKTUR LAB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INSTRUKTUR LAHAN PRAKTEK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TENAGA PERPUSTAKAAN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TENAGA ADMINISTRASI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5252" y="681038"/>
            <a:ext cx="6350020" cy="747712"/>
          </a:xfrm>
        </p:spPr>
        <p:txBody>
          <a:bodyPr/>
          <a:lstStyle/>
          <a:p>
            <a:pPr eaLnBrk="1" hangingPunct="1"/>
            <a:r>
              <a:rPr lang="id-ID" sz="3600" b="1" dirty="0" smtClean="0"/>
              <a:t>PENJAMINAN MUTU PT :</a:t>
            </a:r>
            <a:endParaRPr lang="en-GB" sz="3600" b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303465"/>
            <a:ext cx="7772400" cy="362586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600" dirty="0" err="1" smtClean="0"/>
              <a:t>Adalah</a:t>
            </a:r>
            <a:r>
              <a:rPr lang="en-US" sz="3600" dirty="0" smtClean="0"/>
              <a:t> </a:t>
            </a:r>
            <a:r>
              <a:rPr lang="id-ID" sz="3600" dirty="0" smtClean="0"/>
              <a:t>Proses </a:t>
            </a:r>
            <a:r>
              <a:rPr lang="id-ID" sz="3600" b="1" dirty="0" smtClean="0"/>
              <a:t>penetapan</a:t>
            </a:r>
            <a:r>
              <a:rPr lang="id-ID" sz="3600" dirty="0" smtClean="0"/>
              <a:t> dan </a:t>
            </a:r>
            <a:r>
              <a:rPr lang="id-ID" sz="3600" b="1" dirty="0" smtClean="0"/>
              <a:t>pemenuhan </a:t>
            </a:r>
            <a:r>
              <a:rPr lang="id-ID" sz="3600" dirty="0" smtClean="0"/>
              <a:t>standar mutu pengelolaan pendidikan tinggi secara </a:t>
            </a:r>
            <a:r>
              <a:rPr lang="id-ID" sz="3600" b="1" dirty="0" smtClean="0"/>
              <a:t>konsisten </a:t>
            </a:r>
            <a:r>
              <a:rPr lang="id-ID" sz="3600" dirty="0" smtClean="0"/>
              <a:t>dan </a:t>
            </a:r>
            <a:r>
              <a:rPr lang="id-ID" sz="3600" b="1" dirty="0" smtClean="0"/>
              <a:t>berkelanjutan</a:t>
            </a:r>
            <a:r>
              <a:rPr lang="id-ID" sz="3600" dirty="0" smtClean="0"/>
              <a:t>, sehingga </a:t>
            </a:r>
            <a:r>
              <a:rPr lang="id-ID" sz="3600" b="1" i="1" dirty="0" smtClean="0"/>
              <a:t>stakeholder</a:t>
            </a:r>
            <a:r>
              <a:rPr lang="id-ID" sz="3600" dirty="0" smtClean="0"/>
              <a:t> </a:t>
            </a:r>
            <a:r>
              <a:rPr lang="en-US" sz="3600" dirty="0" smtClean="0"/>
              <a:t> </a:t>
            </a:r>
            <a:r>
              <a:rPr lang="id-ID" sz="3600" dirty="0" smtClean="0"/>
              <a:t>memperoleh kepuasan.</a:t>
            </a: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Lanjutan…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57188" y="2017713"/>
            <a:ext cx="8597900" cy="3625850"/>
          </a:xfrm>
        </p:spPr>
        <p:txBody>
          <a:bodyPr/>
          <a:lstStyle/>
          <a:p>
            <a:pPr marL="571500" indent="-571500">
              <a:buClrTx/>
              <a:buSzPct val="100000"/>
              <a:buFont typeface="Tahoma" pitchFamily="34" charset="0"/>
              <a:buAutoNum type="romanUcPeriod" startAt="2"/>
            </a:pPr>
            <a:r>
              <a:rPr lang="en-US" sz="2400" smtClean="0"/>
              <a:t>KOMPONEN MANAJEMEN PEMBELAJARAN TERDIRI DARI: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KALENDER AKADEMIK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SILABUS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PEMBELAJARAN DI KELAS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PEMBELAJARAN DI LAB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PEMBELAJARAN DI LAHAN PRAKTEK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PENILAIAN PROSES DAN HASIL PEMBELAJARAN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PENGAWASAN TERHADAP PROSES PEMBELAJARAN</a:t>
            </a:r>
          </a:p>
          <a:p>
            <a:pPr marL="971550" lvl="1" indent="-571500">
              <a:buClrTx/>
              <a:buSzPct val="100000"/>
              <a:buFont typeface="Tahoma" pitchFamily="34" charset="0"/>
              <a:buAutoNum type="arabicPeriod"/>
            </a:pPr>
            <a:r>
              <a:rPr lang="en-US" sz="2000" smtClean="0"/>
              <a:t>LAPORAN-LAPORAN PERIODIK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Lanjutan…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928662" y="2017713"/>
            <a:ext cx="7358114" cy="3482975"/>
          </a:xfrm>
        </p:spPr>
        <p:txBody>
          <a:bodyPr/>
          <a:lstStyle/>
          <a:p>
            <a:pPr marL="571500" indent="-571500">
              <a:buClrTx/>
              <a:buSzPct val="100000"/>
              <a:buFont typeface="Tahoma" pitchFamily="34" charset="0"/>
              <a:buAutoNum type="romanUcPeriod" startAt="3"/>
            </a:pPr>
            <a:r>
              <a:rPr lang="en-US" sz="2400" dirty="0" smtClean="0"/>
              <a:t>KOMPONEN SARANA DAN PRASARANA :</a:t>
            </a:r>
          </a:p>
          <a:p>
            <a:pPr marL="914400" lvl="1" indent="-3429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GEDUNG</a:t>
            </a:r>
          </a:p>
          <a:p>
            <a:pPr marL="914400" lvl="1" indent="-3429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RUANGAN-RUANGAN KELAS</a:t>
            </a:r>
          </a:p>
          <a:p>
            <a:pPr marL="914400" lvl="1" indent="-3429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LABORATORIUM</a:t>
            </a:r>
          </a:p>
          <a:p>
            <a:pPr marL="914400" lvl="1" indent="-3429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PERPUSTAKAAN</a:t>
            </a:r>
          </a:p>
          <a:p>
            <a:pPr marL="914400" lvl="1" indent="-34290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SARANA LAINNYA :</a:t>
            </a:r>
          </a:p>
          <a:p>
            <a:pPr marL="1257300" lvl="2" indent="-342900">
              <a:buClrTx/>
              <a:buSzPct val="100000"/>
              <a:buFont typeface="Tahoma" pitchFamily="34" charset="0"/>
              <a:buAutoNum type="alphaLcPeriod"/>
            </a:pPr>
            <a:r>
              <a:rPr lang="en-US" sz="1600" b="1" dirty="0" smtClean="0"/>
              <a:t>KOMPUTER</a:t>
            </a:r>
          </a:p>
          <a:p>
            <a:pPr marL="1257300" lvl="2" indent="-342900">
              <a:buClrTx/>
              <a:buSzPct val="100000"/>
              <a:buFont typeface="Tahoma" pitchFamily="34" charset="0"/>
              <a:buAutoNum type="alphaLcPeriod"/>
            </a:pPr>
            <a:r>
              <a:rPr lang="en-US" sz="1600" b="1" dirty="0" smtClean="0"/>
              <a:t>LAB BAHASA, DLL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Lanjutan…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438" y="1857375"/>
            <a:ext cx="7500937" cy="4697413"/>
          </a:xfrm>
        </p:spPr>
        <p:txBody>
          <a:bodyPr/>
          <a:lstStyle/>
          <a:p>
            <a:pPr marL="457200" indent="-457200">
              <a:buClrTx/>
              <a:buSzPct val="100000"/>
              <a:buFont typeface="+mj-lt"/>
              <a:buAutoNum type="romanUcPeriod" startAt="4"/>
              <a:defRPr/>
            </a:pPr>
            <a:r>
              <a:rPr lang="en-US" sz="2400" dirty="0" smtClean="0"/>
              <a:t>KOMPONEN KEMAHASISWAAN :</a:t>
            </a:r>
          </a:p>
          <a:p>
            <a:pPr marL="971550" lvl="1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PENERIMAAN MAHASISWA BARU </a:t>
            </a:r>
          </a:p>
          <a:p>
            <a:pPr marL="971550" lvl="1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PROGRAM PEMBINAAN</a:t>
            </a:r>
          </a:p>
          <a:p>
            <a:pPr marL="971550" lvl="1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KEGIATAN ORGANISASI KEMAHASISWAAN</a:t>
            </a:r>
          </a:p>
          <a:p>
            <a:pPr marL="971550" lvl="1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/>
              <a:t>TRACER STUDY</a:t>
            </a:r>
          </a:p>
          <a:p>
            <a:pPr marL="457200" lvl="1" indent="-457200">
              <a:buClrTx/>
              <a:buSzPct val="100000"/>
              <a:buFont typeface="+mj-lt"/>
              <a:buAutoNum type="romanUcPeriod" startAt="5"/>
              <a:defRPr/>
            </a:pPr>
            <a:r>
              <a:rPr lang="en-US" sz="2400" dirty="0" smtClean="0">
                <a:ea typeface="+mn-ea"/>
              </a:rPr>
              <a:t>KOMPONEN PENGELOLAAN UMUM :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DOKUMEN PENGARSIPAN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PERLENGKAPAN KERUMAHTANGGAAN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PENGELOLAAN KEUANGAN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KEBERSIHAN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KEAMANAN</a:t>
            </a:r>
          </a:p>
          <a:p>
            <a:pPr marL="971550" lvl="2" indent="-571500">
              <a:buClrTx/>
              <a:buSzPct val="100000"/>
              <a:buFont typeface="+mj-lt"/>
              <a:buAutoNum type="arabicPeriod"/>
              <a:defRPr/>
            </a:pPr>
            <a:r>
              <a:rPr lang="en-US" sz="2000" dirty="0" smtClean="0">
                <a:ea typeface="+mn-ea"/>
              </a:rPr>
              <a:t>SENAT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Lanjutan</a:t>
            </a:r>
            <a:r>
              <a:rPr lang="en-US" sz="3600" dirty="0" smtClean="0"/>
              <a:t>…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214438" y="1928813"/>
            <a:ext cx="7358062" cy="3983037"/>
          </a:xfrm>
        </p:spPr>
        <p:txBody>
          <a:bodyPr/>
          <a:lstStyle/>
          <a:p>
            <a:pPr marL="571500" indent="-571500">
              <a:buClrTx/>
              <a:buSzPct val="100000"/>
              <a:buFont typeface="Tahoma" pitchFamily="34" charset="0"/>
              <a:buAutoNum type="romanUcPeriod" startAt="6"/>
            </a:pPr>
            <a:r>
              <a:rPr lang="en-US" sz="2400" dirty="0" smtClean="0"/>
              <a:t>KOMPONEN PENGEMBANGAN INSTITUSI :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LEMBAGA PENJAMINAN MUTU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PENELITIAN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PENGABDIAN KEPADA MASYARAKAT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SEMINAR/LOKAKARYA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KEMITRAAN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KEPUASAN USER TERHADAP KINERJA LULUSAN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IKATAN ALUMNI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RENCANA STRATEGIS</a:t>
            </a:r>
          </a:p>
          <a:p>
            <a:pPr marL="971550" lvl="1" indent="-400050">
              <a:buClrTx/>
              <a:buSzPct val="100000"/>
              <a:buFont typeface="Tahoma" pitchFamily="34" charset="0"/>
              <a:buAutoNum type="arabicPeriod"/>
            </a:pPr>
            <a:r>
              <a:rPr lang="en-US" sz="2000" dirty="0" smtClean="0"/>
              <a:t>PENGEMBANGAN MELALUI PENDIDIKAN LANJUT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150939" y="214313"/>
            <a:ext cx="6921524" cy="1176337"/>
          </a:xfrm>
        </p:spPr>
        <p:txBody>
          <a:bodyPr/>
          <a:lstStyle/>
          <a:p>
            <a:r>
              <a:rPr lang="id-ID" sz="2400" dirty="0" smtClean="0"/>
              <a:t>HAL-HAL YANG PERLU DIKEMBANGKAN DALAM RANGKA PENJAMINAN MUTU</a:t>
            </a:r>
            <a:endParaRPr lang="en-US" sz="24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663" y="1946275"/>
            <a:ext cx="6454775" cy="4554538"/>
          </a:xfrm>
        </p:spPr>
        <p:txBody>
          <a:bodyPr/>
          <a:lstStyle/>
          <a:p>
            <a:pPr marL="571500" indent="-571500">
              <a:buClrTx/>
              <a:buSzPct val="100000"/>
              <a:buFont typeface="+mj-lt"/>
              <a:buAutoNum type="romanUcPeriod"/>
              <a:defRPr/>
            </a:pPr>
            <a:r>
              <a:rPr lang="id-ID" sz="2000" b="1" dirty="0" smtClean="0"/>
              <a:t>UMUM</a:t>
            </a:r>
            <a:endParaRPr lang="en-US" sz="2000" b="1" dirty="0" smtClean="0"/>
          </a:p>
          <a:p>
            <a:pPr marL="914400" lvl="1" indent="-349250">
              <a:buClrTx/>
              <a:buSzPct val="100000"/>
              <a:buFont typeface="+mj-lt"/>
              <a:buAutoNum type="arabicPeriod"/>
              <a:tabLst>
                <a:tab pos="914400" algn="l"/>
              </a:tabLst>
              <a:defRPr/>
            </a:pPr>
            <a:r>
              <a:rPr lang="id-ID" sz="2000" b="1" dirty="0" smtClean="0"/>
              <a:t>LINGKUNGAN </a:t>
            </a:r>
            <a:endParaRPr lang="en-US" sz="2000" b="1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Pagar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Pekarangan/taman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Parit/selokan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Tempat pembuangan sampah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Tempat parkir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Kantin, dll.</a:t>
            </a:r>
            <a:endParaRPr lang="en-US" sz="1600" dirty="0" smtClean="0"/>
          </a:p>
          <a:p>
            <a:pPr marL="914400" lvl="2" indent="-342900">
              <a:buClrTx/>
              <a:buSzPct val="100000"/>
              <a:buFont typeface="+mj-lt"/>
              <a:buAutoNum type="arabicPeriod" startAt="2"/>
              <a:defRPr/>
            </a:pPr>
            <a:r>
              <a:rPr lang="id-ID" sz="2000" b="1" dirty="0" smtClean="0"/>
              <a:t>BANGUNAN/GEDUNG</a:t>
            </a:r>
            <a:endParaRPr lang="en-US" sz="2000" b="1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Fungsinya/penggunaannya</a:t>
            </a:r>
            <a:endParaRPr lang="en-US" sz="1600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Identitas (penamaan ruangan-ruangan)</a:t>
            </a:r>
            <a:endParaRPr lang="en-US" sz="1600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Penataan isi ruangan</a:t>
            </a:r>
            <a:endParaRPr lang="en-US" sz="1600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Penerangan</a:t>
            </a:r>
            <a:endParaRPr lang="en-US" sz="1600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Mandi cuci kakus (mck)</a:t>
            </a:r>
            <a:endParaRPr lang="en-US" sz="1600" dirty="0" smtClean="0"/>
          </a:p>
          <a:p>
            <a:pPr marL="1371600" lvl="3" indent="-457200">
              <a:buClrTx/>
              <a:buSzPct val="100000"/>
              <a:buFont typeface="+mj-lt"/>
              <a:buAutoNum type="alphaLcPeriod"/>
              <a:defRPr/>
            </a:pPr>
            <a:r>
              <a:rPr lang="id-ID" sz="1600" dirty="0" smtClean="0"/>
              <a:t>Pemeliharaan/kebersihan, dll</a:t>
            </a:r>
            <a:endParaRPr lang="en-US" sz="1600" dirty="0" smtClean="0"/>
          </a:p>
          <a:p>
            <a:pPr marL="1536700" lvl="2" indent="-571500">
              <a:buClrTx/>
              <a:buSzPct val="100000"/>
              <a:buFont typeface="Wingdings" pitchFamily="2" charset="2"/>
              <a:buNone/>
              <a:defRPr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50938" y="714375"/>
            <a:ext cx="7064375" cy="676275"/>
          </a:xfrm>
        </p:spPr>
        <p:txBody>
          <a:bodyPr/>
          <a:lstStyle/>
          <a:p>
            <a:pPr algn="r"/>
            <a:r>
              <a:rPr lang="en-US" sz="3200" smtClean="0"/>
              <a:t>Lanjutan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663" y="1946275"/>
            <a:ext cx="8526462" cy="4697413"/>
          </a:xfrm>
        </p:spPr>
        <p:txBody>
          <a:bodyPr/>
          <a:lstStyle/>
          <a:p>
            <a:pPr marL="1022350" lvl="1" indent="-457200">
              <a:buClrTx/>
              <a:buSzPct val="100000"/>
              <a:buFont typeface="+mj-lt"/>
              <a:buAutoNum type="arabicPeriod" startAt="3"/>
              <a:tabLst>
                <a:tab pos="914400" algn="l"/>
              </a:tabLst>
              <a:defRPr/>
            </a:pPr>
            <a:r>
              <a:rPr lang="en-US" sz="2000" b="1" dirty="0" smtClean="0"/>
              <a:t>STRUKTUR ORGANISASI</a:t>
            </a:r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Institusi</a:t>
            </a:r>
            <a:endParaRPr lang="en-US" sz="1600" dirty="0" smtClean="0"/>
          </a:p>
          <a:p>
            <a:pPr marL="1257300" lvl="2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Mahasiswa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Alumni</a:t>
            </a:r>
          </a:p>
          <a:p>
            <a:pPr marL="1028700" lvl="2" indent="-457200">
              <a:buClrTx/>
              <a:buSzPct val="100000"/>
              <a:buFont typeface="+mj-lt"/>
              <a:buAutoNum type="arabicPeriod" startAt="4"/>
              <a:defRPr/>
            </a:pPr>
            <a:r>
              <a:rPr lang="en-US" sz="2000" b="1" dirty="0" smtClean="0"/>
              <a:t>DATA SDM</a:t>
            </a:r>
          </a:p>
          <a:p>
            <a:pPr marL="1257300" lvl="3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Pegawai</a:t>
            </a:r>
            <a:r>
              <a:rPr lang="en-US" sz="1600" dirty="0" smtClean="0"/>
              <a:t>/</a:t>
            </a:r>
            <a:r>
              <a:rPr lang="en-US" sz="1600" dirty="0" err="1" smtClean="0"/>
              <a:t>Karyawan</a:t>
            </a:r>
            <a:endParaRPr lang="en-US" sz="1600" dirty="0" smtClean="0"/>
          </a:p>
          <a:p>
            <a:pPr marL="1257300" lvl="3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Dosen</a:t>
            </a:r>
            <a:endParaRPr lang="en-US" sz="1600" dirty="0" smtClean="0"/>
          </a:p>
          <a:p>
            <a:pPr marL="1257300" lvl="3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Mahasiswa</a:t>
            </a:r>
            <a:endParaRPr lang="en-US" sz="1600" dirty="0" smtClean="0"/>
          </a:p>
          <a:p>
            <a:pPr marL="1028700" lvl="2" indent="-457200">
              <a:buClrTx/>
              <a:buSzPct val="100000"/>
              <a:buFont typeface="+mj-lt"/>
              <a:buAutoNum type="arabicPeriod" startAt="5"/>
              <a:defRPr/>
            </a:pPr>
            <a:r>
              <a:rPr lang="en-US" sz="2000" b="1" dirty="0" smtClean="0"/>
              <a:t>SISTEM KEAMANAN </a:t>
            </a:r>
          </a:p>
          <a:p>
            <a:pPr marL="1257300" lvl="3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smtClean="0"/>
              <a:t>Kantor/</a:t>
            </a:r>
            <a:r>
              <a:rPr lang="en-US" sz="1600" dirty="0" err="1" smtClean="0"/>
              <a:t>Ruangan-ruangan</a:t>
            </a:r>
            <a:r>
              <a:rPr lang="en-US" sz="1600" dirty="0" smtClean="0"/>
              <a:t> </a:t>
            </a:r>
            <a:r>
              <a:rPr lang="en-US" sz="1600" dirty="0" err="1" smtClean="0"/>
              <a:t>Belajar</a:t>
            </a:r>
            <a:endParaRPr lang="en-US" sz="1600" dirty="0" smtClean="0"/>
          </a:p>
          <a:p>
            <a:pPr marL="1257300" lvl="3" indent="-342900">
              <a:buClrTx/>
              <a:buSzPct val="100000"/>
              <a:buFont typeface="+mj-lt"/>
              <a:buAutoNum type="alphaLcPeriod"/>
              <a:defRPr/>
            </a:pPr>
            <a:r>
              <a:rPr lang="en-US" sz="1600" dirty="0" err="1" smtClean="0"/>
              <a:t>Gedung</a:t>
            </a:r>
            <a:r>
              <a:rPr lang="en-US" sz="1600" dirty="0" smtClean="0"/>
              <a:t> lain-lain</a:t>
            </a:r>
          </a:p>
          <a:p>
            <a:pPr marL="1257300" lvl="3" indent="-342900">
              <a:buClrTx/>
              <a:buSzPct val="100000"/>
              <a:buFont typeface="Wingdings" pitchFamily="2" charset="2"/>
              <a:buNone/>
              <a:defRPr/>
            </a:pPr>
            <a:endParaRPr lang="en-US" sz="1600" b="1" dirty="0" smtClean="0"/>
          </a:p>
          <a:p>
            <a:pPr marL="571500" lvl="3" indent="-457200">
              <a:buClrTx/>
              <a:buSzPct val="100000"/>
              <a:buFont typeface="+mj-lt"/>
              <a:buAutoNum type="romanUcPeriod" startAt="2"/>
              <a:defRPr/>
            </a:pPr>
            <a:r>
              <a:rPr lang="en-US" b="1" dirty="0" smtClean="0"/>
              <a:t>KHUSUS</a:t>
            </a:r>
          </a:p>
          <a:p>
            <a:pPr marL="571500" lvl="3" indent="-457200">
              <a:buClrTx/>
              <a:buSzPct val="100000"/>
              <a:buFont typeface="Wingdings" pitchFamily="2" charset="2"/>
              <a:buNone/>
              <a:defRPr/>
            </a:pPr>
            <a:r>
              <a:rPr lang="en-US" sz="1600" dirty="0" smtClean="0"/>
              <a:t>	</a:t>
            </a:r>
            <a:r>
              <a:rPr lang="en-US" sz="1800" dirty="0" err="1" smtClean="0"/>
              <a:t>Terkait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item-item </a:t>
            </a:r>
            <a:r>
              <a:rPr lang="en-US" sz="1800" dirty="0" err="1" smtClean="0"/>
              <a:t>Sasaran</a:t>
            </a:r>
            <a:r>
              <a:rPr lang="en-US" sz="1800" dirty="0" smtClean="0"/>
              <a:t> </a:t>
            </a:r>
            <a:r>
              <a:rPr lang="en-US" sz="1800" dirty="0" err="1" smtClean="0"/>
              <a:t>Mutu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dianggap</a:t>
            </a:r>
            <a:r>
              <a:rPr lang="en-US" sz="1800" dirty="0" smtClean="0"/>
              <a:t> </a:t>
            </a:r>
            <a:r>
              <a:rPr lang="en-US" sz="1800" dirty="0" err="1" smtClean="0"/>
              <a:t>kurang</a:t>
            </a:r>
            <a:r>
              <a:rPr lang="en-US" sz="1800" dirty="0" smtClean="0"/>
              <a:t> </a:t>
            </a:r>
            <a:r>
              <a:rPr lang="en-US" sz="1800" dirty="0" err="1" smtClean="0"/>
              <a:t>nilainya</a:t>
            </a:r>
            <a:r>
              <a:rPr lang="en-US" sz="1800" dirty="0" smtClean="0"/>
              <a:t> </a:t>
            </a:r>
            <a:r>
              <a:rPr lang="en-US" sz="1800" dirty="0" err="1" smtClean="0"/>
              <a:t>harus</a:t>
            </a:r>
            <a:r>
              <a:rPr lang="en-US" sz="1800" dirty="0" smtClean="0"/>
              <a:t> </a:t>
            </a:r>
            <a:r>
              <a:rPr lang="en-US" sz="1800" dirty="0" err="1" smtClean="0"/>
              <a:t>diusahakan</a:t>
            </a:r>
            <a:r>
              <a:rPr lang="en-US" sz="1800" dirty="0" smtClean="0"/>
              <a:t> </a:t>
            </a:r>
            <a:r>
              <a:rPr lang="en-US" sz="1800" dirty="0" err="1" smtClean="0"/>
              <a:t>peningkatannya</a:t>
            </a:r>
            <a:r>
              <a:rPr lang="en-US" sz="1800" dirty="0" smtClean="0"/>
              <a:t> </a:t>
            </a:r>
            <a:r>
              <a:rPr lang="en-US" sz="1800" dirty="0" err="1" smtClean="0"/>
              <a:t>sesuai</a:t>
            </a:r>
            <a:r>
              <a:rPr lang="en-US" sz="1800" dirty="0" smtClean="0"/>
              <a:t> </a:t>
            </a:r>
            <a:r>
              <a:rPr lang="en-US" sz="1800" dirty="0" err="1" smtClean="0"/>
              <a:t>standar</a:t>
            </a:r>
            <a:r>
              <a:rPr lang="en-US" sz="1800" dirty="0" smtClean="0"/>
              <a:t> </a:t>
            </a:r>
            <a:r>
              <a:rPr lang="en-US" sz="1800" dirty="0" err="1" smtClean="0"/>
              <a:t>nasional</a:t>
            </a:r>
            <a:r>
              <a:rPr lang="en-US" sz="1800" dirty="0" smtClean="0"/>
              <a:t> </a:t>
            </a:r>
            <a:r>
              <a:rPr lang="en-US" sz="1800" dirty="0" err="1" smtClean="0"/>
              <a:t>perguruan</a:t>
            </a:r>
            <a:r>
              <a:rPr lang="en-US" sz="1800" dirty="0" smtClean="0"/>
              <a:t> </a:t>
            </a:r>
            <a:r>
              <a:rPr lang="en-US" sz="1800" dirty="0" err="1" smtClean="0"/>
              <a:t>tinggi</a:t>
            </a:r>
            <a:r>
              <a:rPr lang="en-US" sz="1800" dirty="0" smtClean="0"/>
              <a:t>.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285750" y="2017713"/>
            <a:ext cx="8669338" cy="4554537"/>
          </a:xfrm>
        </p:spPr>
        <p:txBody>
          <a:bodyPr/>
          <a:lstStyle/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Memiliki tanggung jawab terhadap pelaksanaan tugas</a:t>
            </a:r>
            <a:endParaRPr lang="en-US" sz="2400" smtClean="0"/>
          </a:p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Menghargai tugas, tanggung jawab dan wewenang orang lain.</a:t>
            </a:r>
            <a:endParaRPr lang="en-US" sz="2400" smtClean="0"/>
          </a:p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Memiliki semangat kerja, perasaan senang dapat memberikan yang terbaik pada stakeholder.</a:t>
            </a:r>
            <a:endParaRPr lang="en-US" sz="2400" smtClean="0"/>
          </a:p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Mencatat apa yang dikerjakan dan melaksanakan tugas sesuai dengan ketentuan, prosedur dan aturan yang telah ditetapkan (Taat Azas).</a:t>
            </a:r>
            <a:endParaRPr lang="en-US" sz="2400" smtClean="0"/>
          </a:p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Berupaya selalu berbuat yang terbaik untuk Stakeholder.</a:t>
            </a:r>
            <a:endParaRPr lang="en-US" sz="2400" smtClean="0"/>
          </a:p>
          <a:p>
            <a:pPr marL="800100" lvl="3" indent="-457200">
              <a:buClrTx/>
              <a:buSzPct val="100000"/>
              <a:buFont typeface="Tahoma" pitchFamily="34" charset="0"/>
              <a:buAutoNum type="arabicPeriod"/>
            </a:pPr>
            <a:r>
              <a:rPr lang="id-ID" sz="2400" smtClean="0"/>
              <a:t>Efisiensi dalam sumber daya baik waktu, material, energi maupun uang.</a:t>
            </a:r>
            <a:endParaRPr lang="en-US" sz="2400" smtClean="0"/>
          </a:p>
        </p:txBody>
      </p:sp>
      <p:sp>
        <p:nvSpPr>
          <p:cNvPr id="29699" name="Title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7293003" cy="714391"/>
          </a:xfrm>
        </p:spPr>
        <p:txBody>
          <a:bodyPr/>
          <a:lstStyle/>
          <a:p>
            <a:r>
              <a:rPr lang="id-ID" sz="2000" dirty="0" smtClean="0"/>
              <a:t>DALAM PELAKSANAAN SPM, SETIAP ORANG DI LINGKUNGAN INSTITUSI </a:t>
            </a:r>
            <a:r>
              <a:rPr lang="id-ID" sz="2000" b="1" dirty="0" smtClean="0"/>
              <a:t>HARUS </a:t>
            </a:r>
            <a:r>
              <a:rPr lang="id-ID" sz="2000" dirty="0" smtClean="0"/>
              <a:t>MEMILIKI PRILAKU SEBAGAI BERIKUT :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285750" y="2017713"/>
            <a:ext cx="8669338" cy="2411412"/>
          </a:xfrm>
        </p:spPr>
        <p:txBody>
          <a:bodyPr/>
          <a:lstStyle/>
          <a:p>
            <a:pPr marL="1149350" lvl="3" indent="-514350">
              <a:buClrTx/>
              <a:buSzPct val="100000"/>
              <a:buFont typeface="Tahoma" pitchFamily="34" charset="0"/>
              <a:buAutoNum type="arabicPeriod" startAt="7"/>
            </a:pPr>
            <a:r>
              <a:rPr lang="id-ID" sz="2400" smtClean="0"/>
              <a:t>Melaksanakan pekerjaan dengan mutu yang terbaik.</a:t>
            </a:r>
            <a:endParaRPr lang="en-US" sz="2400" smtClean="0"/>
          </a:p>
          <a:p>
            <a:pPr marL="1149350" lvl="3" indent="-514350">
              <a:buClrTx/>
              <a:buSzPct val="100000"/>
              <a:buFont typeface="Tahoma" pitchFamily="34" charset="0"/>
              <a:buAutoNum type="arabicPeriod" startAt="7"/>
            </a:pPr>
            <a:r>
              <a:rPr lang="id-ID" sz="2400" smtClean="0"/>
              <a:t>Memiliki semangat kerja tim</a:t>
            </a:r>
            <a:endParaRPr lang="en-US" sz="2400" smtClean="0"/>
          </a:p>
          <a:p>
            <a:pPr marL="1149350" lvl="3" indent="-514350">
              <a:buClrTx/>
              <a:buSzPct val="100000"/>
              <a:buFont typeface="Tahoma" pitchFamily="34" charset="0"/>
              <a:buAutoNum type="arabicPeriod" startAt="7"/>
            </a:pPr>
            <a:r>
              <a:rPr lang="id-ID" sz="2400" smtClean="0"/>
              <a:t>Memiliki disiplin diri yang tinggi dan tidak tergantung orang lain</a:t>
            </a:r>
            <a:endParaRPr lang="en-US" sz="2400" smtClean="0"/>
          </a:p>
          <a:p>
            <a:pPr marL="1149350" lvl="3" indent="-514350">
              <a:buClrTx/>
              <a:buSzPct val="100000"/>
              <a:buFont typeface="Tahoma" pitchFamily="34" charset="0"/>
              <a:buAutoNum type="arabicPeriod" startAt="7"/>
            </a:pPr>
            <a:r>
              <a:rPr lang="id-ID" sz="2400" smtClean="0"/>
              <a:t>Menjunjung tinggi nilai-nilai moral dan etika.</a:t>
            </a:r>
            <a:endParaRPr lang="en-US" sz="2400" smtClean="0"/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>
          <a:xfrm>
            <a:off x="1436688" y="785813"/>
            <a:ext cx="6778625" cy="747712"/>
          </a:xfrm>
        </p:spPr>
        <p:txBody>
          <a:bodyPr/>
          <a:lstStyle/>
          <a:p>
            <a:r>
              <a:rPr lang="en-US" sz="3200" smtClean="0"/>
              <a:t>Lanjutan…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436688" y="285750"/>
            <a:ext cx="7135840" cy="1176338"/>
          </a:xfrm>
        </p:spPr>
        <p:txBody>
          <a:bodyPr/>
          <a:lstStyle/>
          <a:p>
            <a:r>
              <a:rPr lang="id-ID" sz="3200" b="1" dirty="0" smtClean="0"/>
              <a:t>KESALAHAN PERSEPSI DALAM PELAKSANAAN SPM :</a:t>
            </a:r>
            <a:endParaRPr lang="en-US" sz="3200" b="1" dirty="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214313" y="2171700"/>
            <a:ext cx="8669337" cy="4471988"/>
          </a:xfrm>
        </p:spPr>
        <p:txBody>
          <a:bodyPr/>
          <a:lstStyle/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Menjalankan SPM tanpa membangun budaya mutu.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SPM dianggap tongkat ajaib yang bisa menyelesaikan masalah mutu dalam sekejap.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Menjalankan SP</a:t>
            </a:r>
            <a:r>
              <a:rPr lang="en-US" sz="2100" smtClean="0"/>
              <a:t>M</a:t>
            </a:r>
            <a:r>
              <a:rPr lang="id-ID" sz="2100" smtClean="0"/>
              <a:t> dianggap seperti menanam Jagung, Tiga bulan langsung panen.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SPM diterapkan secara parsial tidak pada seluruh fungsi organisasi.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Mutu dianggap masalah insidentil dan ditanggulangi secara sporadis.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Sikap konsekuen dan konsisten tidak mampu dipertahankan dalam manajemen SPM.</a:t>
            </a:r>
            <a:endParaRPr lang="en-US" sz="2100" smtClean="0"/>
          </a:p>
          <a:p>
            <a:pPr marL="514350" indent="-514350">
              <a:buClrTx/>
              <a:buSzPct val="100000"/>
              <a:buFont typeface="Tahoma" pitchFamily="34" charset="0"/>
              <a:buAutoNum type="arabicPeriod"/>
            </a:pPr>
            <a:r>
              <a:rPr lang="id-ID" sz="2100" smtClean="0"/>
              <a:t>Menjalankan SPM dianggap hanya tugas dan tanggung jawab Unit Penjaminan Mutu.</a:t>
            </a: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4"/>
          <p:cNvSpPr>
            <a:spLocks noChangeArrowheads="1" noChangeShapeType="1" noTextEdit="1"/>
          </p:cNvSpPr>
          <p:nvPr/>
        </p:nvSpPr>
        <p:spPr bwMode="auto">
          <a:xfrm>
            <a:off x="755650" y="2924175"/>
            <a:ext cx="76327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SEKIAN 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008194" y="714356"/>
            <a:ext cx="4849822" cy="819168"/>
          </a:xfrm>
        </p:spPr>
        <p:txBody>
          <a:bodyPr/>
          <a:lstStyle/>
          <a:p>
            <a:pPr eaLnBrk="1" hangingPunct="1"/>
            <a:r>
              <a:rPr lang="id-ID" b="1" dirty="0" smtClean="0"/>
              <a:t>STAKEHOLDER :</a:t>
            </a:r>
            <a:endParaRPr lang="en-GB" b="1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461250" cy="2982912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id-ID" sz="4000" dirty="0" smtClean="0"/>
              <a:t>Mahasiswa, orang tua, dosen, tenaga penunjang, </a:t>
            </a:r>
            <a:r>
              <a:rPr lang="en-US" sz="4000" dirty="0" err="1" smtClean="0"/>
              <a:t>yayasan</a:t>
            </a:r>
            <a:r>
              <a:rPr lang="en-US" sz="4000" dirty="0" smtClean="0"/>
              <a:t>, </a:t>
            </a:r>
            <a:r>
              <a:rPr lang="id-ID" sz="4000" dirty="0" smtClean="0"/>
              <a:t>pemerintah, pihak-pihak lain yang berkepentingan.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692150"/>
            <a:ext cx="7572428" cy="984250"/>
          </a:xfrm>
        </p:spPr>
        <p:txBody>
          <a:bodyPr/>
          <a:lstStyle/>
          <a:p>
            <a:pPr eaLnBrk="1" hangingPunct="1"/>
            <a:r>
              <a:rPr lang="id-ID" sz="3200" b="1" dirty="0" smtClean="0"/>
              <a:t>PENDIDIKAN TINGGI</a:t>
            </a:r>
            <a:r>
              <a:rPr lang="en-US" sz="3200" b="1" dirty="0" smtClean="0"/>
              <a:t> </a:t>
            </a:r>
            <a:r>
              <a:rPr lang="id-ID" sz="3200" b="1" dirty="0" smtClean="0"/>
              <a:t>DINYATAKAN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id-ID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BERMUTU</a:t>
            </a:r>
            <a:r>
              <a:rPr lang="id-ID" sz="3200" b="1" dirty="0" smtClean="0"/>
              <a:t> APABILA: </a:t>
            </a:r>
            <a:endParaRPr lang="en-GB" sz="3200" b="1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2000241"/>
            <a:ext cx="7643812" cy="4143403"/>
          </a:xfrm>
        </p:spPr>
        <p:txBody>
          <a:bodyPr/>
          <a:lstStyle/>
          <a:p>
            <a:pPr marL="609600" indent="-609600" eaLnBrk="1" hangingPunct="1">
              <a:buClrTx/>
              <a:buSzPct val="100000"/>
              <a:buFont typeface="Wingdings" pitchFamily="2" charset="2"/>
              <a:buAutoNum type="alphaLcPeriod"/>
            </a:pPr>
            <a:r>
              <a:rPr lang="id-ID" sz="2800" dirty="0" smtClean="0"/>
              <a:t>Perguruan Tinggi tersebut mampu </a:t>
            </a:r>
            <a:r>
              <a:rPr lang="id-ID" sz="2800" u="sng" dirty="0" smtClean="0"/>
              <a:t>menetapkan</a:t>
            </a:r>
            <a:r>
              <a:rPr lang="id-ID" sz="2800" dirty="0" smtClean="0"/>
              <a:t> dan </a:t>
            </a:r>
            <a:r>
              <a:rPr lang="id-ID" sz="2800" u="sng" dirty="0" smtClean="0"/>
              <a:t>mewujudkan</a:t>
            </a:r>
            <a:r>
              <a:rPr lang="id-ID" sz="2800" dirty="0" smtClean="0"/>
              <a:t> visinya melalui </a:t>
            </a:r>
            <a:r>
              <a:rPr lang="id-ID" sz="2800" u="sng" dirty="0" smtClean="0"/>
              <a:t>pelaksanaan</a:t>
            </a:r>
            <a:r>
              <a:rPr lang="id-ID" sz="2800" dirty="0" smtClean="0"/>
              <a:t> misinya.</a:t>
            </a:r>
          </a:p>
          <a:p>
            <a:pPr marL="609600" indent="-609600" eaLnBrk="1" hangingPunct="1">
              <a:buClrTx/>
              <a:buSzPct val="100000"/>
              <a:buFont typeface="Wingdings" pitchFamily="2" charset="2"/>
              <a:buAutoNum type="alphaLcPeriod"/>
            </a:pPr>
            <a:r>
              <a:rPr lang="id-ID" sz="2800" dirty="0" smtClean="0"/>
              <a:t>Perguruan Tinggi tersebut mampu </a:t>
            </a:r>
            <a:r>
              <a:rPr lang="id-ID" sz="2800" u="sng" dirty="0" smtClean="0"/>
              <a:t>memenuhi kebutuhan stakeholder</a:t>
            </a:r>
            <a:r>
              <a:rPr lang="id-ID" sz="2800" dirty="0" smtClean="0"/>
              <a:t> berupa :</a:t>
            </a:r>
            <a:endParaRPr lang="en-GB" sz="28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00166" y="4286256"/>
            <a:ext cx="6818312" cy="176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id-ID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1). Kebutuhan kemasyarakatan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id-ID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2). Kebutuhan dunia kerja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id-ID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3). Kebutuhan profesi</a:t>
            </a:r>
            <a:r>
              <a:rPr kumimoji="0" lang="id-ID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onal</a:t>
            </a:r>
            <a:endParaRPr kumimoji="0" lang="en-GB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1844675"/>
            <a:ext cx="7772400" cy="3870341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id-ID" sz="2800" b="1" dirty="0" smtClean="0"/>
              <a:t>PP. No. 19 Tahun 2005 ttg. </a:t>
            </a:r>
            <a:endParaRPr lang="en-US" sz="2800" b="1" dirty="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id-ID" sz="2800" b="1" dirty="0" smtClean="0"/>
              <a:t>Standar Nasional Pendidikan, Pasal 91:</a:t>
            </a:r>
          </a:p>
          <a:p>
            <a:pPr marL="609600" indent="-609600" eaLnBrk="1" hangingPunct="1">
              <a:lnSpc>
                <a:spcPct val="80000"/>
              </a:lnSpc>
              <a:buClrTx/>
              <a:buSzPct val="100000"/>
              <a:buFont typeface="Wingdings" pitchFamily="2" charset="2"/>
              <a:buAutoNum type="arabicPeriod"/>
            </a:pPr>
            <a:r>
              <a:rPr lang="id-ID" sz="2800" dirty="0" smtClean="0"/>
              <a:t>Setiap satuan pendidikan pada jalur formal dan non formal </a:t>
            </a:r>
            <a:r>
              <a:rPr lang="id-ID" sz="2800" b="1" dirty="0" smtClean="0"/>
              <a:t>wajib</a:t>
            </a:r>
            <a:r>
              <a:rPr lang="id-ID" sz="2800" dirty="0" smtClean="0"/>
              <a:t> melakukan penjaminan mutu pendidikan</a:t>
            </a:r>
            <a:r>
              <a:rPr lang="en-US" sz="2800" dirty="0" smtClean="0"/>
              <a:t>.</a:t>
            </a:r>
            <a:endParaRPr lang="id-ID" sz="2800" dirty="0" smtClean="0"/>
          </a:p>
          <a:p>
            <a:pPr marL="609600" indent="-609600" eaLnBrk="1" hangingPunct="1">
              <a:lnSpc>
                <a:spcPct val="80000"/>
              </a:lnSpc>
              <a:buClrTx/>
              <a:buSzPct val="100000"/>
              <a:buFont typeface="Wingdings" pitchFamily="2" charset="2"/>
              <a:buAutoNum type="arabicPeriod"/>
            </a:pPr>
            <a:r>
              <a:rPr lang="id-ID" sz="2800" dirty="0" smtClean="0"/>
              <a:t>Penjaminan mutu pendidikan dilakukan secara bertahap, sistematis dan terencana dalam suatu program penjaminan mutu yang memiliki target dan kerangka waktu yang jelas.</a:t>
            </a:r>
            <a:endParaRPr lang="en-GB" sz="2800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508149" y="714356"/>
            <a:ext cx="4992677" cy="571504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DASAR HUKUM (1)</a:t>
            </a:r>
            <a:r>
              <a:rPr lang="id-ID" sz="3600" b="1" dirty="0" smtClean="0"/>
              <a:t>: </a:t>
            </a:r>
            <a:endParaRPr lang="en-GB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071679"/>
            <a:ext cx="7772400" cy="78581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err="1" smtClean="0"/>
              <a:t>Undang-undang</a:t>
            </a:r>
            <a:r>
              <a:rPr lang="id-ID" sz="2800" b="1" dirty="0" smtClean="0"/>
              <a:t> No</a:t>
            </a:r>
            <a:r>
              <a:rPr lang="en-US" sz="2800" b="1" dirty="0" err="1" smtClean="0"/>
              <a:t>mor</a:t>
            </a:r>
            <a:r>
              <a:rPr lang="en-US" sz="2800" b="1" dirty="0" smtClean="0"/>
              <a:t>:</a:t>
            </a:r>
            <a:r>
              <a:rPr lang="id-ID" sz="2800" b="1" dirty="0" smtClean="0"/>
              <a:t> </a:t>
            </a:r>
            <a:r>
              <a:rPr lang="en-US" sz="2800" b="1" dirty="0" smtClean="0"/>
              <a:t>12</a:t>
            </a:r>
            <a:r>
              <a:rPr lang="id-ID" sz="2800" b="1" dirty="0" smtClean="0"/>
              <a:t> Tahun 20</a:t>
            </a:r>
            <a:r>
              <a:rPr lang="en-US" sz="2800" b="1" dirty="0" smtClean="0"/>
              <a:t>12</a:t>
            </a:r>
            <a:r>
              <a:rPr lang="id-ID" sz="2800" b="1" dirty="0" smtClean="0"/>
              <a:t> </a:t>
            </a:r>
            <a:r>
              <a:rPr lang="en-US" sz="2800" b="1" dirty="0" err="1" smtClean="0"/>
              <a:t>Tentang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Pendidikan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Tinggi</a:t>
            </a:r>
            <a:r>
              <a:rPr lang="en-US" sz="2800" b="1" dirty="0" smtClean="0"/>
              <a:t>.</a:t>
            </a:r>
            <a:r>
              <a:rPr lang="id-ID" sz="2800" b="1" dirty="0" smtClean="0"/>
              <a:t> </a:t>
            </a:r>
            <a:endParaRPr lang="en-US" sz="2800" b="1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508149" y="714356"/>
            <a:ext cx="5421305" cy="571504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DASAR HUKUM (2.1)</a:t>
            </a:r>
            <a:r>
              <a:rPr lang="id-ID" sz="3600" b="1" dirty="0" smtClean="0"/>
              <a:t>: </a:t>
            </a:r>
            <a:endParaRPr lang="en-GB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500034" y="3000372"/>
            <a:ext cx="835824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en-US" sz="2600" dirty="0" smtClean="0"/>
              <a:t>1. 	</a:t>
            </a:r>
            <a:r>
              <a:rPr lang="en-US" sz="2600" dirty="0" err="1" smtClean="0"/>
              <a:t>Pasal</a:t>
            </a:r>
            <a:r>
              <a:rPr lang="en-US" sz="2600" dirty="0" smtClean="0"/>
              <a:t> 51, </a:t>
            </a:r>
            <a:r>
              <a:rPr lang="en-US" sz="2600" dirty="0" err="1" smtClean="0"/>
              <a:t>Ayat</a:t>
            </a:r>
            <a:r>
              <a:rPr lang="en-US" sz="2600" dirty="0" smtClean="0"/>
              <a:t> (2):  </a:t>
            </a:r>
            <a:r>
              <a:rPr lang="en-US" sz="2600" dirty="0" err="1" smtClean="0"/>
              <a:t>Pemerintah</a:t>
            </a:r>
            <a:r>
              <a:rPr lang="en-US" sz="2600" dirty="0" smtClean="0"/>
              <a:t> </a:t>
            </a:r>
            <a:r>
              <a:rPr lang="en-US" sz="2600" dirty="0" err="1" smtClean="0"/>
              <a:t>menyelenggarakan</a:t>
            </a:r>
            <a:r>
              <a:rPr lang="en-US" sz="2600" dirty="0" smtClean="0"/>
              <a:t> </a:t>
            </a:r>
            <a:r>
              <a:rPr lang="en-US" sz="2600" dirty="0" err="1" smtClean="0"/>
              <a:t>sistem</a:t>
            </a:r>
            <a:r>
              <a:rPr lang="en-US" sz="2600" dirty="0" smtClean="0"/>
              <a:t> </a:t>
            </a:r>
            <a:r>
              <a:rPr lang="en-US" sz="2600" dirty="0" err="1" smtClean="0"/>
              <a:t>penjaminan</a:t>
            </a:r>
            <a:r>
              <a:rPr lang="en-US" sz="2600" dirty="0" smtClean="0"/>
              <a:t> </a:t>
            </a:r>
            <a:r>
              <a:rPr lang="en-US" sz="2600" dirty="0" err="1" smtClean="0"/>
              <a:t>mutu</a:t>
            </a:r>
            <a:r>
              <a:rPr lang="en-US" sz="2600" dirty="0" smtClean="0"/>
              <a:t> </a:t>
            </a:r>
            <a:r>
              <a:rPr lang="en-US" sz="2600" dirty="0" err="1" smtClean="0"/>
              <a:t>Pendidikan</a:t>
            </a:r>
            <a:r>
              <a:rPr lang="en-US" sz="2600" dirty="0" smtClean="0"/>
              <a:t> </a:t>
            </a:r>
            <a:r>
              <a:rPr lang="en-US" sz="2600" dirty="0" err="1" smtClean="0"/>
              <a:t>Tinggi</a:t>
            </a:r>
            <a:r>
              <a:rPr lang="en-US" sz="2600" dirty="0" smtClean="0"/>
              <a:t> </a:t>
            </a:r>
            <a:r>
              <a:rPr lang="en-US" sz="2600" dirty="0" err="1" smtClean="0"/>
              <a:t>untuk</a:t>
            </a:r>
            <a:r>
              <a:rPr lang="en-US" sz="2600" dirty="0" smtClean="0"/>
              <a:t> </a:t>
            </a:r>
            <a:r>
              <a:rPr lang="en-US" sz="2600" dirty="0" err="1" smtClean="0"/>
              <a:t>mendapatkan</a:t>
            </a:r>
            <a:r>
              <a:rPr lang="en-US" sz="2600" dirty="0" smtClean="0"/>
              <a:t> </a:t>
            </a:r>
            <a:r>
              <a:rPr lang="en-US" sz="2600" dirty="0" err="1" smtClean="0"/>
              <a:t>Pendidikan</a:t>
            </a:r>
            <a:r>
              <a:rPr lang="en-US" sz="2600" dirty="0" smtClean="0"/>
              <a:t> </a:t>
            </a:r>
            <a:r>
              <a:rPr lang="en-US" sz="2600" dirty="0" err="1" smtClean="0"/>
              <a:t>bermutu</a:t>
            </a:r>
            <a:r>
              <a:rPr lang="en-US" sz="2600" dirty="0" smtClean="0"/>
              <a:t>.</a:t>
            </a:r>
          </a:p>
          <a:p>
            <a:pPr marL="457200" indent="-457200"/>
            <a:endParaRPr lang="en-US" sz="2600" dirty="0" smtClean="0"/>
          </a:p>
          <a:p>
            <a:pPr marL="457200" indent="-457200"/>
            <a:r>
              <a:rPr lang="en-US" sz="2600" dirty="0" smtClean="0"/>
              <a:t>2.	</a:t>
            </a:r>
            <a:r>
              <a:rPr lang="en-US" sz="2600" dirty="0" err="1" smtClean="0"/>
              <a:t>Pasal</a:t>
            </a:r>
            <a:r>
              <a:rPr lang="en-US" sz="2600" dirty="0" smtClean="0"/>
              <a:t> 52, </a:t>
            </a:r>
            <a:r>
              <a:rPr lang="en-US" sz="2600" dirty="0" err="1" smtClean="0"/>
              <a:t>Ayat</a:t>
            </a:r>
            <a:r>
              <a:rPr lang="en-US" sz="2600" dirty="0" smtClean="0"/>
              <a:t> (1): </a:t>
            </a:r>
            <a:r>
              <a:rPr lang="en-US" sz="2600" dirty="0" err="1" smtClean="0"/>
              <a:t>Penjaminan</a:t>
            </a:r>
            <a:r>
              <a:rPr lang="en-US" sz="2600" dirty="0" smtClean="0"/>
              <a:t> </a:t>
            </a:r>
            <a:r>
              <a:rPr lang="en-US" sz="2600" dirty="0" err="1" smtClean="0"/>
              <a:t>mutu</a:t>
            </a:r>
            <a:r>
              <a:rPr lang="en-US" sz="2600" dirty="0" smtClean="0"/>
              <a:t> </a:t>
            </a:r>
            <a:r>
              <a:rPr lang="en-US" sz="2600" dirty="0" err="1" smtClean="0"/>
              <a:t>Pendidikan</a:t>
            </a:r>
            <a:r>
              <a:rPr lang="en-US" sz="2600" dirty="0" smtClean="0"/>
              <a:t> </a:t>
            </a:r>
            <a:r>
              <a:rPr lang="en-US" sz="2600" dirty="0" err="1" smtClean="0"/>
              <a:t>tinggi</a:t>
            </a:r>
            <a:r>
              <a:rPr lang="en-US" sz="2600" dirty="0" smtClean="0"/>
              <a:t> </a:t>
            </a:r>
            <a:r>
              <a:rPr lang="en-US" sz="2600" dirty="0" err="1" smtClean="0"/>
              <a:t>merupakan</a:t>
            </a:r>
            <a:r>
              <a:rPr lang="en-US" sz="2600" dirty="0" smtClean="0"/>
              <a:t> </a:t>
            </a:r>
            <a:r>
              <a:rPr lang="en-US" sz="2600" dirty="0" err="1" smtClean="0"/>
              <a:t>kegiatan</a:t>
            </a:r>
            <a:r>
              <a:rPr lang="en-US" sz="2600" dirty="0" smtClean="0"/>
              <a:t> </a:t>
            </a:r>
            <a:r>
              <a:rPr lang="en-US" sz="2600" dirty="0" err="1" smtClean="0"/>
              <a:t>sistemik</a:t>
            </a:r>
            <a:r>
              <a:rPr lang="en-US" sz="2600" dirty="0" smtClean="0"/>
              <a:t> </a:t>
            </a:r>
            <a:r>
              <a:rPr lang="en-US" sz="2600" dirty="0" err="1" smtClean="0"/>
              <a:t>untuk</a:t>
            </a:r>
            <a:r>
              <a:rPr lang="en-US" sz="2600" dirty="0" smtClean="0"/>
              <a:t> </a:t>
            </a:r>
            <a:r>
              <a:rPr lang="en-US" sz="2600" dirty="0" err="1" smtClean="0"/>
              <a:t>meningkatkan</a:t>
            </a:r>
            <a:r>
              <a:rPr lang="en-US" sz="2600" dirty="0" smtClean="0"/>
              <a:t> </a:t>
            </a:r>
            <a:r>
              <a:rPr lang="en-US" sz="2600" dirty="0" err="1" smtClean="0"/>
              <a:t>mutu</a:t>
            </a:r>
            <a:r>
              <a:rPr lang="en-US" sz="2600" dirty="0" smtClean="0"/>
              <a:t> </a:t>
            </a:r>
            <a:r>
              <a:rPr lang="en-US" sz="2600" dirty="0" err="1" smtClean="0"/>
              <a:t>pendidikan</a:t>
            </a:r>
            <a:r>
              <a:rPr lang="en-US" sz="2600" dirty="0" smtClean="0"/>
              <a:t> </a:t>
            </a:r>
            <a:r>
              <a:rPr lang="en-US" sz="2600" dirty="0" err="1" smtClean="0"/>
              <a:t>tinggi</a:t>
            </a:r>
            <a:r>
              <a:rPr lang="en-US" sz="2600" dirty="0" smtClean="0"/>
              <a:t> </a:t>
            </a:r>
            <a:r>
              <a:rPr lang="en-US" sz="2600" dirty="0" err="1" smtClean="0"/>
              <a:t>secara</a:t>
            </a:r>
            <a:r>
              <a:rPr lang="en-US" sz="2600" dirty="0" smtClean="0"/>
              <a:t> </a:t>
            </a:r>
            <a:r>
              <a:rPr lang="en-US" sz="2600" dirty="0" err="1" smtClean="0"/>
              <a:t>berencana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dirty="0" err="1" smtClean="0"/>
              <a:t>berkelanjutan</a:t>
            </a:r>
            <a:r>
              <a:rPr lang="en-US" sz="2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2071679"/>
            <a:ext cx="7772400" cy="785817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800" b="1" dirty="0" err="1" smtClean="0"/>
              <a:t>Undang-undang</a:t>
            </a:r>
            <a:r>
              <a:rPr lang="id-ID" sz="2800" b="1" dirty="0" smtClean="0"/>
              <a:t> No</a:t>
            </a:r>
            <a:r>
              <a:rPr lang="en-US" sz="2800" b="1" dirty="0" err="1" smtClean="0"/>
              <a:t>mor</a:t>
            </a:r>
            <a:r>
              <a:rPr lang="en-US" sz="2800" b="1" dirty="0" smtClean="0"/>
              <a:t>:</a:t>
            </a:r>
            <a:r>
              <a:rPr lang="id-ID" sz="2800" b="1" dirty="0" smtClean="0"/>
              <a:t> </a:t>
            </a:r>
            <a:r>
              <a:rPr lang="en-US" sz="2800" b="1" dirty="0" smtClean="0"/>
              <a:t>12</a:t>
            </a:r>
            <a:r>
              <a:rPr lang="id-ID" sz="2800" b="1" dirty="0" smtClean="0"/>
              <a:t> Tahun 20</a:t>
            </a:r>
            <a:r>
              <a:rPr lang="en-US" sz="2800" b="1" dirty="0" smtClean="0"/>
              <a:t>12</a:t>
            </a:r>
            <a:r>
              <a:rPr lang="id-ID" sz="2800" b="1" dirty="0" smtClean="0"/>
              <a:t> </a:t>
            </a:r>
            <a:r>
              <a:rPr lang="en-US" sz="2800" b="1" dirty="0" err="1" smtClean="0"/>
              <a:t>Tentang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Pendidikan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Tinggi</a:t>
            </a:r>
            <a:r>
              <a:rPr lang="en-US" sz="2800" b="1" dirty="0" smtClean="0"/>
              <a:t>.</a:t>
            </a:r>
            <a:r>
              <a:rPr lang="id-ID" sz="2800" b="1" dirty="0" smtClean="0"/>
              <a:t> </a:t>
            </a:r>
            <a:endParaRPr lang="en-US" sz="2800" b="1" dirty="0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508149" y="714356"/>
            <a:ext cx="6207123" cy="571504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DASAR HUKUM (2.2)</a:t>
            </a:r>
            <a:r>
              <a:rPr lang="id-ID" sz="3600" b="1" dirty="0" smtClean="0"/>
              <a:t>: </a:t>
            </a:r>
            <a:endParaRPr lang="en-GB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571472" y="3000372"/>
            <a:ext cx="814393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 startAt="3"/>
            </a:pPr>
            <a:r>
              <a:rPr lang="en-US" sz="2600" dirty="0" err="1" smtClean="0"/>
              <a:t>Pasal</a:t>
            </a:r>
            <a:r>
              <a:rPr lang="en-US" sz="2600" dirty="0" smtClean="0"/>
              <a:t> 52, </a:t>
            </a:r>
            <a:r>
              <a:rPr lang="en-US" sz="2600" dirty="0" err="1" smtClean="0"/>
              <a:t>Ayat</a:t>
            </a:r>
            <a:r>
              <a:rPr lang="en-US" sz="2600" dirty="0" smtClean="0"/>
              <a:t> (2):  </a:t>
            </a:r>
            <a:r>
              <a:rPr lang="en-US" sz="2600" dirty="0" err="1" smtClean="0"/>
              <a:t>Penjaminan</a:t>
            </a:r>
            <a:r>
              <a:rPr lang="en-US" sz="2600" dirty="0" smtClean="0"/>
              <a:t> </a:t>
            </a:r>
            <a:r>
              <a:rPr lang="en-US" sz="2600" dirty="0" err="1" smtClean="0"/>
              <a:t>mutu</a:t>
            </a:r>
            <a:r>
              <a:rPr lang="en-US" sz="2600" dirty="0" smtClean="0"/>
              <a:t> </a:t>
            </a:r>
            <a:r>
              <a:rPr lang="en-US" sz="2600" dirty="0" err="1" smtClean="0"/>
              <a:t>sebagaimana</a:t>
            </a:r>
            <a:r>
              <a:rPr lang="en-US" sz="2600" dirty="0" smtClean="0"/>
              <a:t> </a:t>
            </a:r>
            <a:r>
              <a:rPr lang="en-US" sz="2600" dirty="0" err="1" smtClean="0"/>
              <a:t>dimaksud</a:t>
            </a:r>
            <a:r>
              <a:rPr lang="en-US" sz="2600" dirty="0" smtClean="0"/>
              <a:t> </a:t>
            </a:r>
            <a:r>
              <a:rPr lang="en-US" sz="2600" dirty="0" err="1" smtClean="0"/>
              <a:t>pada</a:t>
            </a:r>
            <a:r>
              <a:rPr lang="en-US" sz="2600" dirty="0" smtClean="0"/>
              <a:t> </a:t>
            </a:r>
            <a:r>
              <a:rPr lang="en-US" sz="2600" dirty="0" err="1" smtClean="0"/>
              <a:t>ayat</a:t>
            </a:r>
            <a:r>
              <a:rPr lang="en-US" sz="2600" dirty="0" smtClean="0"/>
              <a:t> (1) </a:t>
            </a:r>
            <a:r>
              <a:rPr lang="en-US" sz="2600" dirty="0" err="1" smtClean="0"/>
              <a:t>dilakukan</a:t>
            </a:r>
            <a:r>
              <a:rPr lang="en-US" sz="2600" dirty="0" smtClean="0"/>
              <a:t> </a:t>
            </a:r>
            <a:r>
              <a:rPr lang="en-US" sz="2600" dirty="0" err="1" smtClean="0"/>
              <a:t>melalui</a:t>
            </a:r>
            <a:r>
              <a:rPr lang="en-US" sz="2600" dirty="0" smtClean="0"/>
              <a:t> </a:t>
            </a:r>
            <a:r>
              <a:rPr lang="en-US" sz="2600" b="1" dirty="0" err="1" smtClean="0">
                <a:solidFill>
                  <a:srgbClr val="C00000"/>
                </a:solidFill>
              </a:rPr>
              <a:t>penetapan</a:t>
            </a:r>
            <a:r>
              <a:rPr lang="en-US" sz="2600" dirty="0" smtClean="0"/>
              <a:t>,  </a:t>
            </a:r>
            <a:r>
              <a:rPr lang="en-US" sz="2600" b="1" dirty="0" err="1" smtClean="0">
                <a:solidFill>
                  <a:srgbClr val="FFC000"/>
                </a:solidFill>
              </a:rPr>
              <a:t>pelaksanaan</a:t>
            </a:r>
            <a:r>
              <a:rPr lang="en-US" sz="2600" dirty="0" smtClean="0"/>
              <a:t>, </a:t>
            </a:r>
            <a:r>
              <a:rPr lang="en-US" sz="2600" b="1" dirty="0" err="1" smtClean="0">
                <a:solidFill>
                  <a:srgbClr val="92D050"/>
                </a:solidFill>
              </a:rPr>
              <a:t>evaluasi</a:t>
            </a:r>
            <a:r>
              <a:rPr lang="en-US" sz="2600" b="1" dirty="0" smtClean="0"/>
              <a:t>, </a:t>
            </a:r>
            <a:r>
              <a:rPr lang="en-US" sz="2600" b="1" dirty="0" err="1" smtClean="0">
                <a:solidFill>
                  <a:srgbClr val="0070C0"/>
                </a:solidFill>
              </a:rPr>
              <a:t>pengendalian</a:t>
            </a:r>
            <a:r>
              <a:rPr lang="en-US" sz="2600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b="1" dirty="0" err="1" smtClean="0"/>
              <a:t>peningkatan</a:t>
            </a:r>
            <a:r>
              <a:rPr lang="en-US" sz="2600" dirty="0" smtClean="0"/>
              <a:t> </a:t>
            </a:r>
            <a:r>
              <a:rPr lang="en-US" sz="2600" dirty="0" err="1" smtClean="0"/>
              <a:t>standar</a:t>
            </a:r>
            <a:r>
              <a:rPr lang="en-US" sz="2600" dirty="0" smtClean="0"/>
              <a:t> </a:t>
            </a:r>
            <a:r>
              <a:rPr lang="en-US" sz="2600" dirty="0" err="1" smtClean="0"/>
              <a:t>Pendidikan</a:t>
            </a:r>
            <a:r>
              <a:rPr lang="en-US" sz="2600" dirty="0" smtClean="0"/>
              <a:t> </a:t>
            </a:r>
            <a:r>
              <a:rPr lang="en-US" sz="2600" dirty="0" err="1" smtClean="0"/>
              <a:t>Tinggi</a:t>
            </a:r>
            <a:r>
              <a:rPr lang="en-US" sz="2600" dirty="0" smtClean="0"/>
              <a:t>.</a:t>
            </a:r>
          </a:p>
          <a:p>
            <a:pPr marL="514350" indent="-514350">
              <a:buAutoNum type="arabicPeriod" startAt="3"/>
            </a:pPr>
            <a:r>
              <a:rPr lang="en-US" sz="2600" dirty="0" err="1" smtClean="0"/>
              <a:t>Pasal</a:t>
            </a:r>
            <a:r>
              <a:rPr lang="en-US" sz="2600" dirty="0" smtClean="0"/>
              <a:t> 52, </a:t>
            </a:r>
            <a:r>
              <a:rPr lang="en-US" sz="2600" dirty="0" err="1" smtClean="0"/>
              <a:t>Ayat</a:t>
            </a:r>
            <a:r>
              <a:rPr lang="en-US" sz="2600" dirty="0" smtClean="0"/>
              <a:t> (3):  </a:t>
            </a:r>
            <a:r>
              <a:rPr lang="en-US" sz="2600" dirty="0" err="1" smtClean="0"/>
              <a:t>Menteri</a:t>
            </a:r>
            <a:r>
              <a:rPr lang="en-US" sz="2600" dirty="0" smtClean="0"/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menetapkan</a:t>
            </a:r>
            <a:r>
              <a:rPr lang="en-US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Sistem</a:t>
            </a:r>
            <a:r>
              <a:rPr lang="en-US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penjaminan</a:t>
            </a:r>
            <a:r>
              <a:rPr lang="en-US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mutu</a:t>
            </a:r>
            <a:r>
              <a:rPr lang="en-US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Pendidikan</a:t>
            </a:r>
            <a:r>
              <a:rPr lang="en-US" sz="2600" b="1" dirty="0" smtClean="0">
                <a:solidFill>
                  <a:srgbClr val="0070C0"/>
                </a:solidFill>
              </a:rPr>
              <a:t> </a:t>
            </a:r>
            <a:r>
              <a:rPr lang="en-US" sz="2600" b="1" dirty="0" err="1" smtClean="0">
                <a:solidFill>
                  <a:srgbClr val="0070C0"/>
                </a:solidFill>
              </a:rPr>
              <a:t>Tinggi</a:t>
            </a:r>
            <a:r>
              <a:rPr lang="en-US" sz="2600" b="1" dirty="0" smtClean="0"/>
              <a:t> </a:t>
            </a:r>
            <a:r>
              <a:rPr lang="en-US" sz="2600" dirty="0" err="1" smtClean="0"/>
              <a:t>dan</a:t>
            </a:r>
            <a:r>
              <a:rPr lang="en-US" sz="2600" dirty="0" smtClean="0"/>
              <a:t> </a:t>
            </a:r>
            <a:r>
              <a:rPr lang="en-US" sz="2600" b="1" dirty="0" err="1" smtClean="0">
                <a:solidFill>
                  <a:srgbClr val="7030A0"/>
                </a:solidFill>
              </a:rPr>
              <a:t>Standar</a:t>
            </a:r>
            <a:r>
              <a:rPr lang="en-US" sz="2600" b="1" dirty="0" smtClean="0">
                <a:solidFill>
                  <a:srgbClr val="7030A0"/>
                </a:solidFill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</a:rPr>
              <a:t>Nasional</a:t>
            </a:r>
            <a:r>
              <a:rPr lang="en-US" sz="2600" b="1" dirty="0" smtClean="0">
                <a:solidFill>
                  <a:srgbClr val="7030A0"/>
                </a:solidFill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</a:rPr>
              <a:t>pendidikan</a:t>
            </a:r>
            <a:r>
              <a:rPr lang="en-US" sz="2600" b="1" dirty="0" smtClean="0">
                <a:solidFill>
                  <a:srgbClr val="7030A0"/>
                </a:solidFill>
              </a:rPr>
              <a:t> </a:t>
            </a:r>
            <a:r>
              <a:rPr lang="en-US" sz="2600" b="1" dirty="0" err="1" smtClean="0">
                <a:solidFill>
                  <a:srgbClr val="7030A0"/>
                </a:solidFill>
              </a:rPr>
              <a:t>tinggi</a:t>
            </a:r>
            <a:r>
              <a:rPr lang="en-US" sz="2600" b="1" dirty="0" smtClean="0">
                <a:solidFill>
                  <a:srgbClr val="7030A0"/>
                </a:solidFill>
              </a:rPr>
              <a:t>.</a:t>
            </a:r>
            <a:endParaRPr lang="en-US" sz="2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7" y="2214554"/>
            <a:ext cx="7500989" cy="4143404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err="1" smtClean="0"/>
              <a:t>Permendikbud</a:t>
            </a:r>
            <a:r>
              <a:rPr lang="en-US" sz="2800" b="1" dirty="0" smtClean="0"/>
              <a:t> </a:t>
            </a:r>
            <a:r>
              <a:rPr lang="id-ID" sz="2800" b="1" dirty="0" smtClean="0"/>
              <a:t>No. </a:t>
            </a:r>
            <a:r>
              <a:rPr lang="en-US" sz="2800" b="1" dirty="0" smtClean="0"/>
              <a:t>49</a:t>
            </a:r>
            <a:r>
              <a:rPr lang="id-ID" sz="2800" b="1" dirty="0" smtClean="0"/>
              <a:t> Tahun 20</a:t>
            </a:r>
            <a:r>
              <a:rPr lang="en-US" sz="2800" b="1" dirty="0" smtClean="0"/>
              <a:t>14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800" dirty="0" err="1" smtClean="0"/>
              <a:t>Tentang</a:t>
            </a:r>
            <a:r>
              <a:rPr lang="id-ID" sz="2800" dirty="0" smtClean="0"/>
              <a:t> </a:t>
            </a:r>
            <a:r>
              <a:rPr lang="en-US" sz="2800" dirty="0" err="1" smtClean="0"/>
              <a:t>Standar</a:t>
            </a:r>
            <a:r>
              <a:rPr lang="en-US" sz="2800" dirty="0" smtClean="0"/>
              <a:t> </a:t>
            </a:r>
            <a:r>
              <a:rPr lang="en-US" sz="2800" dirty="0" err="1" smtClean="0"/>
              <a:t>Nasional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r>
              <a:rPr lang="en-US" sz="2800" dirty="0" smtClean="0"/>
              <a:t> </a:t>
            </a:r>
            <a:r>
              <a:rPr lang="en-US" sz="2800" dirty="0" err="1" smtClean="0"/>
              <a:t>Tinggi</a:t>
            </a:r>
            <a:r>
              <a:rPr lang="id-ID" sz="2800" dirty="0" smtClean="0"/>
              <a:t>,</a:t>
            </a:r>
            <a:r>
              <a:rPr lang="en-US" sz="2800" dirty="0" smtClean="0"/>
              <a:t>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id-ID" sz="2800" dirty="0" smtClean="0"/>
              <a:t>Pasal </a:t>
            </a:r>
            <a:r>
              <a:rPr lang="en-US" sz="2800" dirty="0" smtClean="0"/>
              <a:t>3 </a:t>
            </a:r>
            <a:r>
              <a:rPr lang="en-US" sz="2800" dirty="0" err="1" smtClean="0"/>
              <a:t>ayat</a:t>
            </a:r>
            <a:r>
              <a:rPr lang="en-US" sz="2800" dirty="0" smtClean="0"/>
              <a:t> (2), </a:t>
            </a:r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id-ID" sz="2800" dirty="0" smtClean="0"/>
              <a:t>Standar Nasional Pendidikan Tinggi </a:t>
            </a:r>
            <a:r>
              <a:rPr lang="id-ID" sz="2800" b="1" dirty="0" smtClean="0"/>
              <a:t>wajib</a:t>
            </a:r>
            <a:r>
              <a:rPr lang="id-ID" sz="2800" dirty="0" smtClean="0"/>
              <a:t>: </a:t>
            </a:r>
          </a:p>
          <a:p>
            <a:pPr marL="520700" indent="-520700" eaLnBrk="1" hangingPunct="1">
              <a:lnSpc>
                <a:spcPct val="80000"/>
              </a:lnSpc>
              <a:buNone/>
            </a:pPr>
            <a:r>
              <a:rPr lang="id-ID" sz="2800" dirty="0" smtClean="0"/>
              <a:t>a. </a:t>
            </a:r>
            <a:r>
              <a:rPr lang="en-US" sz="2800" dirty="0" smtClean="0"/>
              <a:t>	</a:t>
            </a:r>
            <a:r>
              <a:rPr lang="id-ID" sz="2800" u="sng" dirty="0" smtClean="0"/>
              <a:t>dipenuhi</a:t>
            </a:r>
            <a:r>
              <a:rPr lang="id-ID" sz="2800" dirty="0" smtClean="0"/>
              <a:t> oleh setiap  perguruan  tinggi  untuk mewujudkan </a:t>
            </a:r>
            <a:r>
              <a:rPr lang="id-ID" sz="2800" b="1" dirty="0" smtClean="0"/>
              <a:t>tujuan</a:t>
            </a:r>
            <a:r>
              <a:rPr lang="id-ID" sz="2800" dirty="0" smtClean="0"/>
              <a:t> pendidikan nasional; </a:t>
            </a:r>
          </a:p>
          <a:p>
            <a:pPr marL="520700" indent="-520700" eaLnBrk="1" hangingPunct="1">
              <a:lnSpc>
                <a:spcPct val="80000"/>
              </a:lnSpc>
              <a:buNone/>
            </a:pPr>
            <a:r>
              <a:rPr lang="id-ID" sz="2800" dirty="0" smtClean="0"/>
              <a:t>b. </a:t>
            </a:r>
            <a:r>
              <a:rPr lang="en-US" sz="2800" dirty="0" smtClean="0"/>
              <a:t>	</a:t>
            </a:r>
            <a:r>
              <a:rPr lang="id-ID" sz="2800" u="sng" dirty="0" smtClean="0"/>
              <a:t>dijadikan  dasar</a:t>
            </a:r>
            <a:r>
              <a:rPr lang="id-ID" sz="2800" dirty="0" smtClean="0"/>
              <a:t> untuk pemberian </a:t>
            </a:r>
            <a:r>
              <a:rPr lang="id-ID" sz="2800" b="1" dirty="0" smtClean="0"/>
              <a:t>izin</a:t>
            </a:r>
            <a:r>
              <a:rPr lang="id-ID" sz="2800" dirty="0" smtClean="0"/>
              <a:t> </a:t>
            </a:r>
            <a:r>
              <a:rPr lang="id-ID" sz="2800" b="1" dirty="0" smtClean="0"/>
              <a:t>pendirian</a:t>
            </a:r>
            <a:r>
              <a:rPr lang="id-ID" sz="2800" dirty="0" smtClean="0"/>
              <a:t>  perguruan  tinggi dan izin </a:t>
            </a:r>
            <a:r>
              <a:rPr lang="id-ID" sz="2800" b="1" dirty="0" smtClean="0"/>
              <a:t>pembukaan</a:t>
            </a:r>
            <a:r>
              <a:rPr lang="id-ID" sz="2800" dirty="0" smtClean="0"/>
              <a:t> program studi;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906464"/>
            <a:ext cx="6421437" cy="522272"/>
          </a:xfrm>
        </p:spPr>
        <p:txBody>
          <a:bodyPr/>
          <a:lstStyle/>
          <a:p>
            <a:pPr eaLnBrk="1" hangingPunct="1"/>
            <a:r>
              <a:rPr lang="en-US" sz="3600" b="1" dirty="0" smtClean="0"/>
              <a:t>DASAR HUKUM (3.1)</a:t>
            </a:r>
            <a:r>
              <a:rPr lang="id-ID" sz="3600" b="1" dirty="0" smtClean="0"/>
              <a:t>: </a:t>
            </a:r>
            <a:endParaRPr lang="en-GB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2500</TotalTime>
  <Words>1343</Words>
  <Application>Microsoft Office PowerPoint</Application>
  <PresentationFormat>On-screen Show (4:3)</PresentationFormat>
  <Paragraphs>283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Blends</vt:lpstr>
      <vt:lpstr>BEBERAPA KONSEP DASAR TENTANG  SISTEM PENJAMINAN  MUTU PERGURUAN TINGGI (SPM-PT)</vt:lpstr>
      <vt:lpstr>BEBERAPA PENGERTIAN “MUTU”</vt:lpstr>
      <vt:lpstr>PENJAMINAN MUTU PT :</vt:lpstr>
      <vt:lpstr>STAKEHOLDER :</vt:lpstr>
      <vt:lpstr>PENDIDIKAN TINGGI DINYATAKAN  BERMUTU APABILA: </vt:lpstr>
      <vt:lpstr>DASAR HUKUM (1): </vt:lpstr>
      <vt:lpstr>DASAR HUKUM (2.1): </vt:lpstr>
      <vt:lpstr>DASAR HUKUM (2.2): </vt:lpstr>
      <vt:lpstr>DASAR HUKUM (3.1): </vt:lpstr>
      <vt:lpstr>DASAR HUKUM (3.2): </vt:lpstr>
      <vt:lpstr>DASAR HUKUM (4.1): </vt:lpstr>
      <vt:lpstr>Tujuan SPM-PT:</vt:lpstr>
      <vt:lpstr>Fungsi SPM-PT :</vt:lpstr>
      <vt:lpstr>MANFAAT IMPLEMENTASI SPM-PT</vt:lpstr>
      <vt:lpstr>STRATEGI SPM :</vt:lpstr>
      <vt:lpstr>PROSES SPM: </vt:lpstr>
      <vt:lpstr>MODEL-MODEL PENJAMINAN MUTU</vt:lpstr>
      <vt:lpstr>Lanjutan…</vt:lpstr>
      <vt:lpstr>Lanjutan…</vt:lpstr>
      <vt:lpstr>STANDAR NASIONAL PENDIDIKAN  Berdasarkan PP. No. 19 Tahun 2005 </vt:lpstr>
      <vt:lpstr>STANDAR NASIONAL PENDIDIKAN TINGGI  Berdasarkan UU. No. 12                             Tahun 2012, Pasal 54 ayat (2) </vt:lpstr>
      <vt:lpstr>STANDAR NASIONAL PENDIDIKAN TINGGI  Berdasarkan Permendikbud No. 49        Tahun 2014, Pasal 2, ayat (1) </vt:lpstr>
      <vt:lpstr>Standar Nasional Pendidikan Tinggi</vt:lpstr>
      <vt:lpstr>Standar Nasional Pendidikan</vt:lpstr>
      <vt:lpstr>Standar Nasional Penelitian</vt:lpstr>
      <vt:lpstr>Standar Nasional Pengabdian Kepada Masyarakat</vt:lpstr>
      <vt:lpstr>KEGIATAN PENDIDIKAN TINGGI DALAM PENJAMINAN MUTU</vt:lpstr>
      <vt:lpstr>PRIORITAS PENGEMBANGAN SPM-PT</vt:lpstr>
      <vt:lpstr>DIANTARA KOMPONEN YANG HARUS TERCAKUP DALAM SASARAN MUTU</vt:lpstr>
      <vt:lpstr>Lanjutan…</vt:lpstr>
      <vt:lpstr>Lanjutan…</vt:lpstr>
      <vt:lpstr>Lanjutan…</vt:lpstr>
      <vt:lpstr>Lanjutan…</vt:lpstr>
      <vt:lpstr>HAL-HAL YANG PERLU DIKEMBANGKAN DALAM RANGKA PENJAMINAN MUTU</vt:lpstr>
      <vt:lpstr>Lanjutan …</vt:lpstr>
      <vt:lpstr>DALAM PELAKSANAAN SPM, SETIAP ORANG DI LINGKUNGAN INSTITUSI HARUS MEMILIKI PRILAKU SEBAGAI BERIKUT :</vt:lpstr>
      <vt:lpstr>Lanjutan…</vt:lpstr>
      <vt:lpstr>KESALAHAN PERSEPSI DALAM PELAKSANAAN SPM :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BEBERAPA KONSEP DASAR TENTANG SISTEM PENJAMINAN</dc:title>
  <dc:creator>Acer</dc:creator>
  <cp:lastModifiedBy>Customer</cp:lastModifiedBy>
  <cp:revision>62</cp:revision>
  <dcterms:created xsi:type="dcterms:W3CDTF">2011-12-06T01:27:55Z</dcterms:created>
  <dcterms:modified xsi:type="dcterms:W3CDTF">2016-03-11T07:01:47Z</dcterms:modified>
</cp:coreProperties>
</file>