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4" r:id="rId3"/>
    <p:sldId id="290" r:id="rId4"/>
    <p:sldId id="265" r:id="rId5"/>
    <p:sldId id="267" r:id="rId6"/>
    <p:sldId id="268" r:id="rId7"/>
    <p:sldId id="272" r:id="rId8"/>
    <p:sldId id="269" r:id="rId9"/>
    <p:sldId id="270" r:id="rId10"/>
    <p:sldId id="282" r:id="rId11"/>
    <p:sldId id="283" r:id="rId12"/>
    <p:sldId id="280" r:id="rId13"/>
    <p:sldId id="284" r:id="rId14"/>
    <p:sldId id="285" r:id="rId15"/>
    <p:sldId id="289" r:id="rId16"/>
    <p:sldId id="288" r:id="rId17"/>
    <p:sldId id="287" r:id="rId18"/>
    <p:sldId id="286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3EDE78E-526B-4D76-ADCA-042422B1381F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F353D87-A428-4AE1-91BA-03DE03FBD1DC}" type="datetimeFigureOut">
              <a:rPr lang="en-US"/>
              <a:pPr>
                <a:defRPr/>
              </a:pPr>
              <a:t>3/11/2016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82CF97-4D2D-4518-9C09-EDBB30E42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769EB7-C646-47AF-AC01-2EA132DF94DE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89" y="230"/>
              <a:ext cx="1859" cy="3630"/>
              <a:chOff x="3007" y="773"/>
              <a:chExt cx="1859" cy="3630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3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62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2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0" y="1323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7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8" y="119"/>
              <a:ext cx="356" cy="608"/>
              <a:chOff x="1732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2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5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3"/>
              <a:ext cx="500" cy="500"/>
              <a:chOff x="1727" y="871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1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9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2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3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3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564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id-ID"/>
              <a:t>Click to edit Master title style</a:t>
            </a:r>
          </a:p>
        </p:txBody>
      </p:sp>
      <p:sp>
        <p:nvSpPr>
          <p:cNvPr id="2564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id-ID"/>
              <a:t>Click to edit Master subtitle style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8100C-8569-4719-94D9-56C294D1173D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F2F4A-0174-4782-8F0C-C8C1541AB859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83010-06BE-4D0D-8AAD-13B3DF32813D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39CEF-EF8A-4E02-995C-D05A79D809A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B518E-127E-4F20-AD50-EC1EE1D0D1B2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2FE6D-F99F-4B1E-9171-4A3499CC2089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A520A-439A-4BCE-A464-76FD56AF4892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3C03A-667C-4B9C-B228-3C8BA9368FAE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8A2F9-A960-4DD5-B72A-9774A9BC4D21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C2411-F4D6-4F5D-A45A-EA17AE83FC3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347F1-5FA6-46D2-A86C-A6774E2BE862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B2267-461A-4CD0-AC37-1F55FEBC599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24579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2458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8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8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24586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87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88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89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90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24592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593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4594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1" y="1723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24596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97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598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24600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601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602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24604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605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606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2460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0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0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1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62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62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d-ID" smtClean="0"/>
              <a:t>Click to edit Master title style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</a:p>
        </p:txBody>
      </p:sp>
      <p:sp>
        <p:nvSpPr>
          <p:cNvPr id="2462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2462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2462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C5BC9A7-1C86-408D-85E4-D23F9F8D2DD7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06" y="1285860"/>
            <a:ext cx="8929718" cy="2214578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id-ID" sz="3400" dirty="0" smtClean="0"/>
              <a:t>O</a:t>
            </a:r>
            <a:r>
              <a:rPr lang="en-US" sz="3400" dirty="0" smtClean="0"/>
              <a:t>RGANISASI DAN PELAKSANAAN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600" dirty="0" smtClean="0"/>
              <a:t>SISTEM PENJAMINAN MUTU </a:t>
            </a:r>
            <a:r>
              <a:rPr lang="en-US" sz="3600" dirty="0" smtClean="0">
                <a:solidFill>
                  <a:srgbClr val="FF0000"/>
                </a:solidFill>
              </a:rPr>
              <a:t>UNIVERSITAS 17 AGUSTUS 1945 SAMARINDA</a:t>
            </a:r>
            <a:endParaRPr lang="en-GB" sz="3600" dirty="0" smtClean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85852" y="4857760"/>
            <a:ext cx="6429420" cy="142876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rgbClr val="00B050"/>
                </a:solidFill>
              </a:rPr>
              <a:t>LPM </a:t>
            </a:r>
            <a:r>
              <a:rPr lang="en-US" sz="2800" dirty="0" smtClean="0">
                <a:solidFill>
                  <a:srgbClr val="00B050"/>
                </a:solidFill>
              </a:rPr>
              <a:t>UNTAG’45 </a:t>
            </a:r>
            <a:r>
              <a:rPr lang="en-US" sz="2800" dirty="0" err="1" smtClean="0">
                <a:solidFill>
                  <a:srgbClr val="00B050"/>
                </a:solidFill>
              </a:rPr>
              <a:t>Samarinda</a:t>
            </a:r>
            <a:endParaRPr lang="en-US" sz="2800" dirty="0" smtClean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US" sz="2800" dirty="0" smtClean="0">
                <a:solidFill>
                  <a:srgbClr val="00B050"/>
                </a:solidFill>
              </a:rPr>
              <a:t>2016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42913" y="428625"/>
            <a:ext cx="8243887" cy="571500"/>
          </a:xfrm>
        </p:spPr>
        <p:txBody>
          <a:bodyPr/>
          <a:lstStyle/>
          <a:p>
            <a:pPr algn="l"/>
            <a:r>
              <a:rPr lang="en-US" sz="2800" b="1" dirty="0" smtClean="0">
                <a:effectLst/>
              </a:rPr>
              <a:t>c. </a:t>
            </a:r>
            <a:r>
              <a:rPr lang="en-US" sz="2800" b="1" dirty="0" err="1" smtClean="0">
                <a:effectLst/>
              </a:rPr>
              <a:t>Instruksi</a:t>
            </a:r>
            <a:r>
              <a:rPr lang="en-US" sz="2800" b="1" dirty="0" smtClean="0">
                <a:effectLst/>
              </a:rPr>
              <a:t> </a:t>
            </a:r>
            <a:r>
              <a:rPr lang="en-US" sz="2800" b="1" dirty="0" err="1" smtClean="0">
                <a:effectLst/>
              </a:rPr>
              <a:t>Kerja</a:t>
            </a:r>
            <a:r>
              <a:rPr lang="en-US" sz="2800" b="1" dirty="0" smtClean="0">
                <a:effectLst/>
              </a:rPr>
              <a:t> UPM </a:t>
            </a:r>
            <a:r>
              <a:rPr lang="en-US" sz="2800" b="1" dirty="0" err="1" smtClean="0">
                <a:effectLst/>
              </a:rPr>
              <a:t>Fakultas</a:t>
            </a:r>
            <a:r>
              <a:rPr lang="en-US" sz="2800" b="1" dirty="0" smtClean="0">
                <a:effectLst/>
              </a:rPr>
              <a:t> (1)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4484688"/>
          </a:xfrm>
        </p:spPr>
        <p:txBody>
          <a:bodyPr/>
          <a:lstStyle/>
          <a:p>
            <a:pPr marL="404813" indent="-404813">
              <a:buFontTx/>
              <a:buNone/>
            </a:pPr>
            <a:r>
              <a:rPr lang="en-US" sz="2600" dirty="0" smtClean="0"/>
              <a:t>1. </a:t>
            </a:r>
            <a:r>
              <a:rPr lang="en-US" sz="2600" dirty="0" err="1" smtClean="0"/>
              <a:t>menerima</a:t>
            </a:r>
            <a:r>
              <a:rPr lang="en-US" sz="2600" dirty="0" smtClean="0"/>
              <a:t> </a:t>
            </a:r>
            <a:r>
              <a:rPr lang="en-US" sz="2600" dirty="0" err="1" smtClean="0"/>
              <a:t>laporan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pemantauan</a:t>
            </a:r>
            <a:r>
              <a:rPr lang="en-US" sz="2600" dirty="0" smtClean="0"/>
              <a:t> </a:t>
            </a:r>
            <a:r>
              <a:rPr lang="en-US" sz="2600" dirty="0" err="1" smtClean="0"/>
              <a:t>proses</a:t>
            </a:r>
            <a:r>
              <a:rPr lang="en-US" sz="2600" dirty="0" smtClean="0"/>
              <a:t> </a:t>
            </a:r>
            <a:r>
              <a:rPr lang="en-US" sz="2600" dirty="0" err="1" smtClean="0"/>
              <a:t>pembelajaran</a:t>
            </a:r>
            <a:r>
              <a:rPr lang="en-US" sz="2600" dirty="0" smtClean="0"/>
              <a:t> </a:t>
            </a:r>
            <a:r>
              <a:rPr lang="en-US" sz="2600" dirty="0" err="1" smtClean="0"/>
              <a:t>dari</a:t>
            </a:r>
            <a:r>
              <a:rPr lang="en-US" sz="2600" dirty="0" smtClean="0"/>
              <a:t> TKS.</a:t>
            </a:r>
          </a:p>
          <a:p>
            <a:pPr marL="404813" indent="-404813">
              <a:buFontTx/>
              <a:buNone/>
            </a:pPr>
            <a:r>
              <a:rPr lang="en-US" sz="2600" dirty="0" smtClean="0"/>
              <a:t>2. </a:t>
            </a:r>
            <a:r>
              <a:rPr lang="en-US" sz="2600" dirty="0" err="1" smtClean="0"/>
              <a:t>menyelenggarakan</a:t>
            </a:r>
            <a:r>
              <a:rPr lang="en-US" sz="2600" dirty="0" smtClean="0"/>
              <a:t> </a:t>
            </a:r>
            <a:r>
              <a:rPr lang="en-US" sz="2600" dirty="0" err="1" smtClean="0"/>
              <a:t>rapat</a:t>
            </a:r>
            <a:r>
              <a:rPr lang="en-US" sz="2600" dirty="0" smtClean="0"/>
              <a:t> </a:t>
            </a:r>
            <a:r>
              <a:rPr lang="en-US" sz="2600" dirty="0" err="1" smtClean="0"/>
              <a:t>koordinasi</a:t>
            </a:r>
            <a:r>
              <a:rPr lang="en-US" sz="2600" dirty="0" smtClean="0"/>
              <a:t> </a:t>
            </a:r>
            <a:r>
              <a:rPr lang="en-US" sz="2600" dirty="0" err="1" smtClean="0"/>
              <a:t>untuk</a:t>
            </a:r>
            <a:r>
              <a:rPr lang="en-US" sz="2600" dirty="0" smtClean="0"/>
              <a:t> </a:t>
            </a:r>
            <a:r>
              <a:rPr lang="en-US" sz="2600" dirty="0" err="1" smtClean="0"/>
              <a:t>mengevaluasi</a:t>
            </a:r>
            <a:r>
              <a:rPr lang="en-US" sz="2600" dirty="0" smtClean="0"/>
              <a:t> </a:t>
            </a:r>
            <a:r>
              <a:rPr lang="en-US" sz="2600" dirty="0" err="1" smtClean="0"/>
              <a:t>laporan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pemantauan</a:t>
            </a:r>
            <a:r>
              <a:rPr lang="en-US" sz="2600" dirty="0" smtClean="0"/>
              <a:t> TKS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merumuskan</a:t>
            </a:r>
            <a:r>
              <a:rPr lang="en-US" sz="2600" dirty="0" smtClean="0"/>
              <a:t> </a:t>
            </a:r>
            <a:r>
              <a:rPr lang="en-US" sz="2600" dirty="0" err="1" smtClean="0"/>
              <a:t>rencana</a:t>
            </a:r>
            <a:r>
              <a:rPr lang="en-US" sz="2600" dirty="0" smtClean="0"/>
              <a:t> </a:t>
            </a:r>
            <a:r>
              <a:rPr lang="en-US" sz="2600" dirty="0" err="1" smtClean="0"/>
              <a:t>perbaikan</a:t>
            </a:r>
            <a:r>
              <a:rPr lang="en-US" sz="2600" dirty="0" smtClean="0"/>
              <a:t>.</a:t>
            </a:r>
          </a:p>
          <a:p>
            <a:pPr marL="404813" indent="-404813">
              <a:buFontTx/>
              <a:buNone/>
            </a:pPr>
            <a:r>
              <a:rPr lang="en-US" sz="2600" dirty="0" smtClean="0"/>
              <a:t>3. </a:t>
            </a:r>
            <a:r>
              <a:rPr lang="en-US" sz="2600" dirty="0" err="1" smtClean="0"/>
              <a:t>melaporkan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rapat</a:t>
            </a:r>
            <a:r>
              <a:rPr lang="en-US" sz="2600" dirty="0" smtClean="0"/>
              <a:t> </a:t>
            </a:r>
            <a:r>
              <a:rPr lang="en-US" sz="2600" dirty="0" err="1" smtClean="0"/>
              <a:t>koordinasi</a:t>
            </a:r>
            <a:r>
              <a:rPr lang="en-US" sz="2600" dirty="0" smtClean="0"/>
              <a:t> </a:t>
            </a:r>
            <a:r>
              <a:rPr lang="en-US" sz="2600" dirty="0" err="1" smtClean="0"/>
              <a:t>kepada</a:t>
            </a:r>
            <a:r>
              <a:rPr lang="en-US" sz="2600" dirty="0" smtClean="0"/>
              <a:t> </a:t>
            </a:r>
            <a:r>
              <a:rPr lang="en-US" sz="2600" dirty="0" err="1" smtClean="0"/>
              <a:t>pengurus</a:t>
            </a:r>
            <a:r>
              <a:rPr lang="en-US" sz="2600" dirty="0" smtClean="0"/>
              <a:t> </a:t>
            </a:r>
            <a:r>
              <a:rPr lang="en-US" sz="2600" dirty="0" err="1" smtClean="0"/>
              <a:t>prodi</a:t>
            </a:r>
            <a:r>
              <a:rPr lang="en-US" sz="2600" dirty="0" smtClean="0"/>
              <a:t>.</a:t>
            </a:r>
          </a:p>
          <a:p>
            <a:pPr marL="404813" indent="-404813">
              <a:buFontTx/>
              <a:buNone/>
            </a:pPr>
            <a:r>
              <a:rPr lang="en-US" sz="2600" dirty="0" smtClean="0"/>
              <a:t>4. </a:t>
            </a:r>
            <a:r>
              <a:rPr lang="en-US" sz="2600" dirty="0" err="1" smtClean="0"/>
              <a:t>menerima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evaluasi</a:t>
            </a:r>
            <a:r>
              <a:rPr lang="en-US" sz="2600" dirty="0" smtClean="0"/>
              <a:t> </a:t>
            </a:r>
            <a:r>
              <a:rPr lang="en-US" sz="2600" dirty="0" err="1" smtClean="0"/>
              <a:t>proses</a:t>
            </a:r>
            <a:r>
              <a:rPr lang="en-US" sz="2600" dirty="0" smtClean="0"/>
              <a:t> </a:t>
            </a:r>
            <a:r>
              <a:rPr lang="en-US" sz="2600" dirty="0" err="1" smtClean="0"/>
              <a:t>pembelajaran</a:t>
            </a:r>
            <a:r>
              <a:rPr lang="en-US" sz="2600" dirty="0" smtClean="0"/>
              <a:t> </a:t>
            </a:r>
            <a:r>
              <a:rPr lang="en-US" sz="2600" dirty="0" err="1" smtClean="0"/>
              <a:t>dari</a:t>
            </a:r>
            <a:r>
              <a:rPr lang="en-US" sz="2600" dirty="0" smtClean="0"/>
              <a:t> TKS.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42913" y="428625"/>
            <a:ext cx="8243887" cy="571500"/>
          </a:xfrm>
        </p:spPr>
        <p:txBody>
          <a:bodyPr/>
          <a:lstStyle/>
          <a:p>
            <a:pPr algn="l"/>
            <a:r>
              <a:rPr lang="en-US" sz="2800" b="1" dirty="0" smtClean="0">
                <a:effectLst/>
              </a:rPr>
              <a:t>c. </a:t>
            </a:r>
            <a:r>
              <a:rPr lang="en-US" sz="2800" b="1" dirty="0" err="1" smtClean="0">
                <a:effectLst/>
              </a:rPr>
              <a:t>Instruksi</a:t>
            </a:r>
            <a:r>
              <a:rPr lang="en-US" sz="2800" b="1" dirty="0" smtClean="0">
                <a:effectLst/>
              </a:rPr>
              <a:t> </a:t>
            </a:r>
            <a:r>
              <a:rPr lang="en-US" sz="2800" b="1" dirty="0" err="1" smtClean="0">
                <a:effectLst/>
              </a:rPr>
              <a:t>Kerja</a:t>
            </a:r>
            <a:r>
              <a:rPr lang="en-US" sz="2800" b="1" dirty="0" smtClean="0">
                <a:effectLst/>
              </a:rPr>
              <a:t> UPM </a:t>
            </a:r>
            <a:r>
              <a:rPr lang="en-US" sz="2800" b="1" dirty="0" err="1" smtClean="0">
                <a:effectLst/>
              </a:rPr>
              <a:t>Fakultas</a:t>
            </a:r>
            <a:r>
              <a:rPr lang="en-US" sz="2800" b="1" dirty="0" smtClean="0">
                <a:effectLst/>
              </a:rPr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312"/>
            <a:ext cx="8229600" cy="5000645"/>
          </a:xfrm>
        </p:spPr>
        <p:txBody>
          <a:bodyPr/>
          <a:lstStyle/>
          <a:p>
            <a:pPr marL="465138" indent="-465138">
              <a:buFontTx/>
              <a:buNone/>
              <a:defRPr/>
            </a:pPr>
            <a:r>
              <a:rPr lang="en-US" sz="2600" dirty="0" smtClean="0"/>
              <a:t>5. </a:t>
            </a:r>
            <a:r>
              <a:rPr lang="en-US" sz="2600" dirty="0" err="1" smtClean="0"/>
              <a:t>menyerahkan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evaluasi</a:t>
            </a:r>
            <a:r>
              <a:rPr lang="en-US" sz="2600" dirty="0" smtClean="0"/>
              <a:t> </a:t>
            </a:r>
            <a:r>
              <a:rPr lang="en-US" sz="2600" dirty="0" err="1" smtClean="0"/>
              <a:t>proses</a:t>
            </a:r>
            <a:r>
              <a:rPr lang="en-US" sz="2600" dirty="0" smtClean="0"/>
              <a:t> </a:t>
            </a:r>
            <a:r>
              <a:rPr lang="en-US" sz="2600" dirty="0" err="1" smtClean="0"/>
              <a:t>pembelajaran</a:t>
            </a:r>
            <a:r>
              <a:rPr lang="en-US" sz="2600" dirty="0" smtClean="0"/>
              <a:t> </a:t>
            </a:r>
            <a:r>
              <a:rPr lang="en-US" sz="2600" dirty="0" err="1" smtClean="0"/>
              <a:t>kepada</a:t>
            </a:r>
            <a:r>
              <a:rPr lang="en-US" sz="2600" dirty="0" smtClean="0"/>
              <a:t> </a:t>
            </a:r>
            <a:r>
              <a:rPr lang="en-US" sz="2600" dirty="0" err="1" smtClean="0"/>
              <a:t>Ketua</a:t>
            </a:r>
            <a:r>
              <a:rPr lang="en-US" sz="2600" dirty="0" smtClean="0"/>
              <a:t> </a:t>
            </a:r>
            <a:r>
              <a:rPr lang="en-US" sz="2600" dirty="0" err="1" smtClean="0"/>
              <a:t>Prodi</a:t>
            </a:r>
            <a:r>
              <a:rPr lang="en-US" sz="2600" dirty="0" smtClean="0"/>
              <a:t> yang </a:t>
            </a:r>
            <a:r>
              <a:rPr lang="en-US" sz="2600" dirty="0" err="1" smtClean="0"/>
              <a:t>selanjutnya</a:t>
            </a:r>
            <a:r>
              <a:rPr lang="en-US" sz="2600" dirty="0" smtClean="0"/>
              <a:t> </a:t>
            </a:r>
            <a:r>
              <a:rPr lang="en-US" sz="2600" dirty="0" err="1" smtClean="0"/>
              <a:t>diserahkan</a:t>
            </a:r>
            <a:r>
              <a:rPr lang="en-US" sz="2600" dirty="0" smtClean="0"/>
              <a:t> </a:t>
            </a:r>
            <a:r>
              <a:rPr lang="en-US" sz="2600" dirty="0" err="1" smtClean="0"/>
              <a:t>kepada</a:t>
            </a:r>
            <a:r>
              <a:rPr lang="en-US" sz="2600" dirty="0" smtClean="0"/>
              <a:t> </a:t>
            </a:r>
            <a:r>
              <a:rPr lang="en-US" sz="2600" dirty="0" err="1" smtClean="0"/>
              <a:t>masing</a:t>
            </a:r>
            <a:r>
              <a:rPr lang="en-US" sz="2600" dirty="0" smtClean="0"/>
              <a:t>- </a:t>
            </a:r>
            <a:r>
              <a:rPr lang="en-US" sz="2600" dirty="0" err="1" smtClean="0"/>
              <a:t>masing</a:t>
            </a:r>
            <a:r>
              <a:rPr lang="en-US" sz="2600" dirty="0" smtClean="0"/>
              <a:t> </a:t>
            </a:r>
            <a:r>
              <a:rPr lang="en-US" sz="2600" dirty="0" err="1" smtClean="0"/>
              <a:t>pengampu</a:t>
            </a:r>
            <a:r>
              <a:rPr lang="en-US" sz="2600" dirty="0" smtClean="0"/>
              <a:t> </a:t>
            </a:r>
            <a:r>
              <a:rPr lang="en-US" sz="2600" dirty="0" err="1" smtClean="0"/>
              <a:t>matakuliah</a:t>
            </a:r>
            <a:r>
              <a:rPr lang="en-US" sz="2600" dirty="0" smtClean="0"/>
              <a:t>.</a:t>
            </a:r>
          </a:p>
          <a:p>
            <a:pPr marL="465138" indent="-465138">
              <a:buFontTx/>
              <a:buNone/>
              <a:defRPr/>
            </a:pPr>
            <a:r>
              <a:rPr lang="en-US" sz="2600" dirty="0" smtClean="0"/>
              <a:t>6. </a:t>
            </a:r>
            <a:r>
              <a:rPr lang="en-US" sz="2600" dirty="0" err="1" smtClean="0"/>
              <a:t>merumuskan</a:t>
            </a:r>
            <a:r>
              <a:rPr lang="en-US" sz="2600" dirty="0" smtClean="0"/>
              <a:t> </a:t>
            </a:r>
            <a:r>
              <a:rPr lang="en-US" sz="2600" dirty="0" err="1" smtClean="0"/>
              <a:t>tindak</a:t>
            </a:r>
            <a:r>
              <a:rPr lang="en-US" sz="2600" dirty="0" smtClean="0"/>
              <a:t> </a:t>
            </a:r>
            <a:r>
              <a:rPr lang="en-US" sz="2600" dirty="0" err="1" smtClean="0"/>
              <a:t>lanjut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evaluasi</a:t>
            </a:r>
            <a:r>
              <a:rPr lang="en-US" sz="2600" dirty="0" smtClean="0"/>
              <a:t> </a:t>
            </a:r>
            <a:r>
              <a:rPr lang="en-US" sz="2600" dirty="0" err="1" smtClean="0"/>
              <a:t>proses</a:t>
            </a:r>
            <a:r>
              <a:rPr lang="en-US" sz="2600" dirty="0" smtClean="0"/>
              <a:t> </a:t>
            </a:r>
            <a:r>
              <a:rPr lang="en-US" sz="2600" dirty="0" err="1" smtClean="0"/>
              <a:t>pembelajaran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melaporkannya</a:t>
            </a:r>
            <a:r>
              <a:rPr lang="en-US" sz="2600" dirty="0" smtClean="0"/>
              <a:t> </a:t>
            </a:r>
            <a:r>
              <a:rPr lang="en-US" sz="2600" dirty="0" err="1" smtClean="0"/>
              <a:t>kepada</a:t>
            </a:r>
            <a:r>
              <a:rPr lang="en-US" sz="2600" dirty="0" smtClean="0"/>
              <a:t> </a:t>
            </a:r>
            <a:r>
              <a:rPr lang="en-US" sz="2600" dirty="0" err="1" smtClean="0"/>
              <a:t>Ketua</a:t>
            </a:r>
            <a:r>
              <a:rPr lang="en-US" sz="2600" dirty="0" smtClean="0"/>
              <a:t> </a:t>
            </a:r>
            <a:r>
              <a:rPr lang="en-US" sz="2600" dirty="0" err="1" smtClean="0"/>
              <a:t>Prodi</a:t>
            </a:r>
            <a:r>
              <a:rPr lang="en-US" sz="2600" dirty="0" smtClean="0"/>
              <a:t>.</a:t>
            </a:r>
          </a:p>
          <a:p>
            <a:pPr marL="465138" indent="-465138">
              <a:buFontTx/>
              <a:buNone/>
              <a:defRPr/>
            </a:pPr>
            <a:r>
              <a:rPr lang="en-US" sz="2600" dirty="0" smtClean="0"/>
              <a:t>7. </a:t>
            </a:r>
            <a:r>
              <a:rPr lang="en-US" sz="2600" dirty="0" err="1" smtClean="0"/>
              <a:t>Bersama</a:t>
            </a:r>
            <a:r>
              <a:rPr lang="en-US" sz="2600" dirty="0" smtClean="0"/>
              <a:t> </a:t>
            </a:r>
            <a:r>
              <a:rPr lang="en-US" sz="2600" dirty="0" err="1" smtClean="0"/>
              <a:t>Ketua</a:t>
            </a:r>
            <a:r>
              <a:rPr lang="en-US" sz="2600" dirty="0" smtClean="0"/>
              <a:t> </a:t>
            </a:r>
            <a:r>
              <a:rPr lang="en-US" sz="2600" dirty="0" err="1" smtClean="0"/>
              <a:t>Prodi</a:t>
            </a:r>
            <a:r>
              <a:rPr lang="en-US" sz="2600" dirty="0" smtClean="0"/>
              <a:t>, </a:t>
            </a:r>
            <a:r>
              <a:rPr lang="en-US" sz="2600" dirty="0" err="1" smtClean="0"/>
              <a:t>melaporkan</a:t>
            </a:r>
            <a:r>
              <a:rPr lang="en-US" sz="2600" dirty="0" smtClean="0"/>
              <a:t> </a:t>
            </a:r>
            <a:r>
              <a:rPr lang="en-US" sz="2600" dirty="0" err="1" smtClean="0"/>
              <a:t>hasil</a:t>
            </a:r>
            <a:r>
              <a:rPr lang="en-US" sz="2600" dirty="0" smtClean="0"/>
              <a:t> </a:t>
            </a:r>
            <a:r>
              <a:rPr lang="en-US" sz="2600" dirty="0" err="1" smtClean="0"/>
              <a:t>evaluasi</a:t>
            </a:r>
            <a:r>
              <a:rPr lang="en-US" sz="2600" dirty="0" smtClean="0"/>
              <a:t> </a:t>
            </a:r>
            <a:r>
              <a:rPr lang="en-US" sz="2600" dirty="0" err="1" smtClean="0"/>
              <a:t>proses</a:t>
            </a:r>
            <a:r>
              <a:rPr lang="en-US" sz="2600" dirty="0" smtClean="0"/>
              <a:t> </a:t>
            </a:r>
            <a:r>
              <a:rPr lang="en-US" sz="2600" dirty="0" err="1" smtClean="0"/>
              <a:t>pembelajaran</a:t>
            </a:r>
            <a:r>
              <a:rPr lang="en-US" sz="2600" dirty="0" smtClean="0"/>
              <a:t>, </a:t>
            </a:r>
            <a:r>
              <a:rPr lang="en-US" sz="2600" dirty="0" err="1" smtClean="0"/>
              <a:t>tindak</a:t>
            </a:r>
            <a:r>
              <a:rPr lang="en-US" sz="2600" dirty="0" smtClean="0"/>
              <a:t> </a:t>
            </a:r>
            <a:r>
              <a:rPr lang="en-US" sz="2600" dirty="0" err="1" smtClean="0"/>
              <a:t>lanjut</a:t>
            </a:r>
            <a:r>
              <a:rPr lang="en-US" sz="2600" dirty="0" smtClean="0"/>
              <a:t> yang </a:t>
            </a:r>
            <a:r>
              <a:rPr lang="en-US" sz="2600" dirty="0" err="1" smtClean="0"/>
              <a:t>sudah</a:t>
            </a:r>
            <a:r>
              <a:rPr lang="en-US" sz="2600" dirty="0" smtClean="0"/>
              <a:t> </a:t>
            </a:r>
            <a:r>
              <a:rPr lang="en-US" sz="2600" dirty="0" err="1" smtClean="0"/>
              <a:t>dilakukan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yang </a:t>
            </a:r>
            <a:r>
              <a:rPr lang="en-US" sz="2600" dirty="0" err="1" smtClean="0"/>
              <a:t>direncanakan</a:t>
            </a:r>
            <a:r>
              <a:rPr lang="en-US" sz="2600" dirty="0" smtClean="0"/>
              <a:t> </a:t>
            </a:r>
            <a:r>
              <a:rPr lang="en-US" sz="2600" dirty="0" err="1" smtClean="0"/>
              <a:t>kepada</a:t>
            </a:r>
            <a:r>
              <a:rPr lang="en-US" sz="2600" dirty="0" smtClean="0"/>
              <a:t> </a:t>
            </a:r>
            <a:r>
              <a:rPr lang="en-US" sz="2600" dirty="0" err="1" smtClean="0"/>
              <a:t>Dekan</a:t>
            </a:r>
            <a:r>
              <a:rPr lang="en-US" sz="2600" dirty="0" smtClean="0"/>
              <a:t> </a:t>
            </a:r>
            <a:r>
              <a:rPr lang="en-US" sz="2600" dirty="0" err="1" smtClean="0"/>
              <a:t>Cq</a:t>
            </a:r>
            <a:r>
              <a:rPr lang="en-US" sz="2600" dirty="0" smtClean="0"/>
              <a:t>. </a:t>
            </a:r>
            <a:r>
              <a:rPr lang="en-US" sz="2600" dirty="0" err="1" smtClean="0"/>
              <a:t>Pembantu</a:t>
            </a:r>
            <a:r>
              <a:rPr lang="en-US" sz="2600" dirty="0" smtClean="0"/>
              <a:t> </a:t>
            </a:r>
            <a:r>
              <a:rPr lang="en-US" sz="2600" dirty="0" err="1" smtClean="0"/>
              <a:t>Dekan</a:t>
            </a:r>
            <a:r>
              <a:rPr lang="en-US" sz="2600" dirty="0" smtClean="0"/>
              <a:t> </a:t>
            </a:r>
            <a:r>
              <a:rPr lang="en-US" sz="2600" dirty="0" err="1" smtClean="0"/>
              <a:t>Bidang</a:t>
            </a:r>
            <a:r>
              <a:rPr lang="en-US" sz="2600" dirty="0" smtClean="0"/>
              <a:t> </a:t>
            </a:r>
            <a:r>
              <a:rPr lang="en-US" sz="2600" dirty="0" err="1" smtClean="0"/>
              <a:t>Akademik</a:t>
            </a:r>
            <a:r>
              <a:rPr lang="en-US" sz="2600" dirty="0" smtClean="0"/>
              <a:t>.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91513" cy="1081088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  <a:defRPr/>
            </a:pPr>
            <a:r>
              <a:rPr lang="en-US" sz="2800" b="1" dirty="0" smtClean="0">
                <a:solidFill>
                  <a:srgbClr val="0070C0"/>
                </a:solidFill>
              </a:rPr>
              <a:t>6.  Tim </a:t>
            </a:r>
            <a:r>
              <a:rPr lang="en-US" sz="2800" b="1" dirty="0" err="1" smtClean="0">
                <a:solidFill>
                  <a:srgbClr val="0070C0"/>
                </a:solidFill>
              </a:rPr>
              <a:t>Koordinasi</a:t>
            </a:r>
            <a:r>
              <a:rPr lang="en-US" sz="2800" b="1" dirty="0" smtClean="0">
                <a:solidFill>
                  <a:srgbClr val="0070C0"/>
                </a:solidFill>
              </a:rPr>
              <a:t> Semester (TKS)</a:t>
            </a:r>
            <a:endParaRPr lang="id-ID" sz="2800" b="1" dirty="0" smtClean="0">
              <a:solidFill>
                <a:srgbClr val="0070C0"/>
              </a:solidFill>
            </a:endParaRPr>
          </a:p>
          <a:p>
            <a:pPr marL="1246188" lvl="1" indent="-457200" algn="just" eaLnBrk="1" hangingPunct="1">
              <a:buFontTx/>
              <a:buAutoNum type="alphaLcPeriod"/>
              <a:defRPr/>
            </a:pPr>
            <a:r>
              <a:rPr lang="id-ID" sz="2400" b="1" dirty="0" smtClean="0">
                <a:solidFill>
                  <a:schemeClr val="accent1">
                    <a:lumMod val="10000"/>
                  </a:schemeClr>
                </a:solidFill>
              </a:rPr>
              <a:t>Struktur </a:t>
            </a:r>
            <a:r>
              <a:rPr lang="en-US" sz="2400" b="1" dirty="0" smtClean="0">
                <a:solidFill>
                  <a:schemeClr val="accent1">
                    <a:lumMod val="10000"/>
                  </a:schemeClr>
                </a:solidFill>
              </a:rPr>
              <a:t>TKS</a:t>
            </a:r>
            <a:endParaRPr lang="id-ID" sz="2400" b="1" dirty="0" smtClean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214438" y="2038350"/>
            <a:ext cx="746442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spcBef>
                <a:spcPct val="50000"/>
              </a:spcBef>
              <a:tabLst>
                <a:tab pos="347663" algn="l"/>
                <a:tab pos="1981200" algn="l"/>
                <a:tab pos="2243138" algn="l"/>
              </a:tabLst>
              <a:defRPr/>
            </a:pPr>
            <a:r>
              <a:rPr lang="en-US" sz="2200" b="1" dirty="0" smtClean="0">
                <a:solidFill>
                  <a:srgbClr val="002060"/>
                </a:solidFill>
              </a:rPr>
              <a:t>Program </a:t>
            </a:r>
            <a:r>
              <a:rPr lang="en-US" sz="2200" b="1" dirty="0" err="1" smtClean="0">
                <a:solidFill>
                  <a:srgbClr val="002060"/>
                </a:solidFill>
              </a:rPr>
              <a:t>Studi</a:t>
            </a:r>
            <a:r>
              <a:rPr lang="en-US" sz="2200" b="1" dirty="0" smtClean="0">
                <a:solidFill>
                  <a:srgbClr val="002060"/>
                </a:solidFill>
              </a:rPr>
              <a:t> :…………………………..</a:t>
            </a:r>
            <a:r>
              <a:rPr lang="id-ID" sz="2200" b="1" dirty="0" smtClean="0">
                <a:solidFill>
                  <a:srgbClr val="002060"/>
                </a:solidFill>
              </a:rPr>
              <a:t> </a:t>
            </a:r>
            <a:endParaRPr lang="en-US" sz="2200" b="1" dirty="0">
              <a:solidFill>
                <a:srgbClr val="002060"/>
              </a:solidFill>
            </a:endParaRPr>
          </a:p>
          <a:p>
            <a:pPr marL="457200" indent="-457200" algn="just">
              <a:spcBef>
                <a:spcPct val="50000"/>
              </a:spcBef>
              <a:tabLst>
                <a:tab pos="347663" algn="l"/>
                <a:tab pos="1981200" algn="l"/>
                <a:tab pos="2243138" algn="l"/>
              </a:tabLst>
              <a:defRPr/>
            </a:pPr>
            <a:r>
              <a:rPr lang="en-US" sz="2200" dirty="0">
                <a:solidFill>
                  <a:srgbClr val="002060"/>
                </a:solidFill>
              </a:rPr>
              <a:t>	</a:t>
            </a:r>
            <a:r>
              <a:rPr lang="id-ID" sz="2200" dirty="0">
                <a:solidFill>
                  <a:srgbClr val="002060"/>
                </a:solidFill>
              </a:rPr>
              <a:t>Ketua	:	</a:t>
            </a:r>
            <a:r>
              <a:rPr lang="en-US" sz="2200" dirty="0" err="1">
                <a:solidFill>
                  <a:srgbClr val="002060"/>
                </a:solidFill>
              </a:rPr>
              <a:t>Staf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r>
              <a:rPr lang="en-US" sz="2200" dirty="0" err="1">
                <a:solidFill>
                  <a:srgbClr val="002060"/>
                </a:solidFill>
              </a:rPr>
              <a:t>Akademik</a:t>
            </a:r>
            <a:endParaRPr lang="id-ID" sz="2200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50000"/>
              </a:spcBef>
              <a:tabLst>
                <a:tab pos="347663" algn="l"/>
                <a:tab pos="1981200" algn="l"/>
                <a:tab pos="2243138" algn="l"/>
              </a:tabLst>
              <a:defRPr/>
            </a:pPr>
            <a:r>
              <a:rPr lang="id-ID" sz="2200" dirty="0">
                <a:solidFill>
                  <a:srgbClr val="002060"/>
                </a:solidFill>
              </a:rPr>
              <a:t>	Sekretaris	:	</a:t>
            </a:r>
            <a:r>
              <a:rPr lang="en-US" sz="2200" dirty="0" err="1">
                <a:solidFill>
                  <a:srgbClr val="002060"/>
                </a:solidFill>
              </a:rPr>
              <a:t>Staf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r>
              <a:rPr lang="en-US" sz="2200" dirty="0" err="1">
                <a:solidFill>
                  <a:srgbClr val="002060"/>
                </a:solidFill>
              </a:rPr>
              <a:t>Akademik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endParaRPr lang="id-ID" sz="2200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50000"/>
              </a:spcBef>
              <a:tabLst>
                <a:tab pos="347663" algn="l"/>
                <a:tab pos="1981200" algn="l"/>
                <a:tab pos="2243138" algn="l"/>
              </a:tabLst>
              <a:defRPr/>
            </a:pPr>
            <a:r>
              <a:rPr lang="id-ID" sz="2200" dirty="0">
                <a:solidFill>
                  <a:srgbClr val="002060"/>
                </a:solidFill>
              </a:rPr>
              <a:t>	Anggota	:	</a:t>
            </a:r>
            <a:r>
              <a:rPr lang="en-US" sz="2200" dirty="0" err="1">
                <a:solidFill>
                  <a:srgbClr val="002060"/>
                </a:solidFill>
              </a:rPr>
              <a:t>Dosen</a:t>
            </a:r>
            <a:endParaRPr lang="en-US" sz="2200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50000"/>
              </a:spcBef>
              <a:tabLst>
                <a:tab pos="347663" algn="l"/>
                <a:tab pos="1981200" algn="l"/>
                <a:tab pos="2243138" algn="l"/>
              </a:tabLst>
              <a:defRPr/>
            </a:pPr>
            <a:r>
              <a:rPr lang="en-US" sz="2200" dirty="0">
                <a:solidFill>
                  <a:srgbClr val="002060"/>
                </a:solidFill>
              </a:rPr>
              <a:t>    </a:t>
            </a:r>
            <a:r>
              <a:rPr lang="id-ID" sz="2200" dirty="0">
                <a:solidFill>
                  <a:srgbClr val="002060"/>
                </a:solidFill>
              </a:rPr>
              <a:t>Anggota	:	</a:t>
            </a:r>
            <a:r>
              <a:rPr lang="en-US" sz="2200" dirty="0" err="1">
                <a:solidFill>
                  <a:srgbClr val="002060"/>
                </a:solidFill>
              </a:rPr>
              <a:t>Mhs</a:t>
            </a:r>
            <a:r>
              <a:rPr lang="en-US" sz="2200" dirty="0">
                <a:solidFill>
                  <a:srgbClr val="002060"/>
                </a:solidFill>
              </a:rPr>
              <a:t> (</a:t>
            </a:r>
            <a:r>
              <a:rPr lang="en-US" sz="2200" dirty="0" err="1">
                <a:solidFill>
                  <a:srgbClr val="002060"/>
                </a:solidFill>
              </a:rPr>
              <a:t>Kating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r>
              <a:rPr lang="en-US" sz="2200" dirty="0" err="1">
                <a:solidFill>
                  <a:srgbClr val="002060"/>
                </a:solidFill>
              </a:rPr>
              <a:t>Setiap</a:t>
            </a:r>
            <a:r>
              <a:rPr lang="en-US" sz="2200" dirty="0">
                <a:solidFill>
                  <a:srgbClr val="002060"/>
                </a:solidFill>
              </a:rPr>
              <a:t> </a:t>
            </a:r>
            <a:r>
              <a:rPr lang="en-US" sz="2200" dirty="0" err="1">
                <a:solidFill>
                  <a:srgbClr val="002060"/>
                </a:solidFill>
              </a:rPr>
              <a:t>Angkatan</a:t>
            </a:r>
            <a:r>
              <a:rPr lang="en-US" sz="2200" dirty="0">
                <a:solidFill>
                  <a:srgbClr val="00206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28625"/>
            <a:ext cx="8243887" cy="571500"/>
          </a:xfrm>
        </p:spPr>
        <p:txBody>
          <a:bodyPr/>
          <a:lstStyle/>
          <a:p>
            <a:pPr algn="l">
              <a:defRPr/>
            </a:pPr>
            <a:r>
              <a:rPr lang="en-US" sz="3200" dirty="0" smtClean="0"/>
              <a:t>b. </a:t>
            </a:r>
            <a:r>
              <a:rPr lang="en-US" sz="3200" dirty="0" err="1" smtClean="0"/>
              <a:t>Intruksi</a:t>
            </a:r>
            <a:r>
              <a:rPr lang="en-US" sz="3200" dirty="0" smtClean="0"/>
              <a:t> </a:t>
            </a:r>
            <a:r>
              <a:rPr lang="en-US" sz="3200" dirty="0" err="1" smtClean="0"/>
              <a:t>Kerja</a:t>
            </a:r>
            <a:r>
              <a:rPr lang="en-US" sz="3200" dirty="0" smtClean="0"/>
              <a:t> TKS (1)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285875"/>
            <a:ext cx="8501122" cy="4770438"/>
          </a:xfrm>
        </p:spPr>
        <p:txBody>
          <a:bodyPr/>
          <a:lstStyle/>
          <a:p>
            <a:pPr marL="404813" indent="-404813">
              <a:buFontTx/>
              <a:buNone/>
              <a:defRPr/>
            </a:pPr>
            <a:r>
              <a:rPr lang="en-US" sz="2400" dirty="0" smtClean="0"/>
              <a:t>1. </a:t>
            </a:r>
            <a:r>
              <a:rPr lang="en-US" sz="2400" dirty="0" err="1" smtClean="0"/>
              <a:t>menyelenggarakan</a:t>
            </a:r>
            <a:r>
              <a:rPr lang="en-US" sz="2400" dirty="0" smtClean="0"/>
              <a:t> </a:t>
            </a:r>
            <a:r>
              <a:rPr lang="en-US" sz="2400" dirty="0" err="1" smtClean="0"/>
              <a:t>rapat</a:t>
            </a:r>
            <a:r>
              <a:rPr lang="en-US" sz="2400" dirty="0" smtClean="0"/>
              <a:t> </a:t>
            </a:r>
            <a:r>
              <a:rPr lang="en-US" sz="2400" dirty="0" err="1" smtClean="0"/>
              <a:t>koordinasi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awal</a:t>
            </a:r>
            <a:r>
              <a:rPr lang="en-US" sz="2400" dirty="0" smtClean="0"/>
              <a:t> semester,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persiapan</a:t>
            </a:r>
            <a:r>
              <a:rPr lang="en-US" sz="2400" dirty="0" smtClean="0"/>
              <a:t> </a:t>
            </a:r>
            <a:r>
              <a:rPr lang="en-US" sz="2400" dirty="0" err="1" smtClean="0"/>
              <a:t>pemantauan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evaluasi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semester, </a:t>
            </a:r>
            <a:r>
              <a:rPr lang="en-US" sz="2400" dirty="0" err="1" smtClean="0"/>
              <a:t>berjalan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mengakomodasi</a:t>
            </a:r>
            <a:r>
              <a:rPr lang="en-US" sz="2400" dirty="0" smtClean="0"/>
              <a:t> </a:t>
            </a:r>
            <a:r>
              <a:rPr lang="en-US" sz="2400" dirty="0" err="1" smtClean="0"/>
              <a:t>masukan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pengurus</a:t>
            </a:r>
            <a:r>
              <a:rPr lang="en-US" sz="2400" dirty="0" smtClean="0"/>
              <a:t> </a:t>
            </a:r>
            <a:r>
              <a:rPr lang="en-US" sz="2400" dirty="0" err="1" smtClean="0"/>
              <a:t>prodi</a:t>
            </a:r>
            <a:r>
              <a:rPr lang="en-US" sz="2400" dirty="0" smtClean="0"/>
              <a:t>.</a:t>
            </a:r>
          </a:p>
          <a:p>
            <a:pPr marL="404813" indent="-404813">
              <a:buFontTx/>
              <a:buNone/>
              <a:defRPr/>
            </a:pPr>
            <a:r>
              <a:rPr lang="en-US" sz="2400" dirty="0" smtClean="0"/>
              <a:t>2.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pemantauan</a:t>
            </a:r>
            <a:r>
              <a:rPr lang="en-US" sz="2400" dirty="0" smtClean="0"/>
              <a:t> </a:t>
            </a:r>
            <a:r>
              <a:rPr lang="en-US" sz="2400" dirty="0" err="1" smtClean="0"/>
              <a:t>selama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</a:t>
            </a:r>
            <a:r>
              <a:rPr lang="en-US" sz="2400" dirty="0" err="1" smtClean="0"/>
              <a:t>berlangsung</a:t>
            </a:r>
            <a:endParaRPr lang="en-US" sz="2400" dirty="0" smtClean="0"/>
          </a:p>
          <a:p>
            <a:pPr marL="404813" indent="-404813">
              <a:buFontTx/>
              <a:buNone/>
              <a:defRPr/>
            </a:pPr>
            <a:r>
              <a:rPr lang="en-US" sz="2400" dirty="0" smtClean="0"/>
              <a:t>3. </a:t>
            </a:r>
            <a:r>
              <a:rPr lang="en-US" sz="2400" dirty="0" err="1" smtClean="0"/>
              <a:t>menyelenggarakan</a:t>
            </a:r>
            <a:r>
              <a:rPr lang="en-US" sz="2400" dirty="0" smtClean="0"/>
              <a:t> </a:t>
            </a:r>
            <a:r>
              <a:rPr lang="en-US" sz="2400" dirty="0" err="1" smtClean="0"/>
              <a:t>rapat</a:t>
            </a:r>
            <a:r>
              <a:rPr lang="en-US" sz="2400" dirty="0" smtClean="0"/>
              <a:t> </a:t>
            </a:r>
            <a:r>
              <a:rPr lang="en-US" sz="2400" dirty="0" err="1" smtClean="0"/>
              <a:t>koordinasi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</a:t>
            </a:r>
            <a:r>
              <a:rPr lang="en-US" sz="2400" dirty="0" err="1" smtClean="0"/>
              <a:t>pemantauan</a:t>
            </a:r>
            <a:r>
              <a:rPr lang="en-US" sz="2400" dirty="0" smtClean="0"/>
              <a:t>, saran </a:t>
            </a:r>
            <a:r>
              <a:rPr lang="en-US" sz="2400" dirty="0" err="1" smtClean="0"/>
              <a:t>perbaikan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melaporkan</a:t>
            </a:r>
            <a:r>
              <a:rPr lang="en-US" sz="2400" dirty="0" smtClean="0"/>
              <a:t> </a:t>
            </a:r>
            <a:r>
              <a:rPr lang="en-US" sz="2400" dirty="0" err="1" smtClean="0"/>
              <a:t>hasilnya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UPM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.</a:t>
            </a:r>
          </a:p>
          <a:p>
            <a:pPr marL="404813" indent="-404813">
              <a:buFontTx/>
              <a:buNone/>
              <a:defRPr/>
            </a:pPr>
            <a:r>
              <a:rPr lang="en-US" sz="2400" dirty="0" smtClean="0"/>
              <a:t>4. </a:t>
            </a:r>
            <a:r>
              <a:rPr lang="en-US" sz="2400" dirty="0" err="1" smtClean="0"/>
              <a:t>menerima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mengendalikan</a:t>
            </a:r>
            <a:r>
              <a:rPr lang="en-US" sz="2400" dirty="0" smtClean="0"/>
              <a:t> </a:t>
            </a:r>
            <a:r>
              <a:rPr lang="en-US" sz="2400" dirty="0" err="1" smtClean="0"/>
              <a:t>salinan</a:t>
            </a:r>
            <a:r>
              <a:rPr lang="en-US" sz="2400" dirty="0" smtClean="0"/>
              <a:t> </a:t>
            </a:r>
            <a:r>
              <a:rPr lang="en-US" sz="2400" dirty="0" err="1" smtClean="0"/>
              <a:t>soal</a:t>
            </a:r>
            <a:r>
              <a:rPr lang="en-US" sz="2400" dirty="0" smtClean="0"/>
              <a:t> </a:t>
            </a:r>
            <a:r>
              <a:rPr lang="en-US" sz="2400" dirty="0" err="1" smtClean="0"/>
              <a:t>ujian</a:t>
            </a:r>
            <a:r>
              <a:rPr lang="en-US" sz="2400" dirty="0" smtClean="0"/>
              <a:t> </a:t>
            </a:r>
            <a:r>
              <a:rPr lang="en-US" sz="2400" dirty="0" err="1" smtClean="0"/>
              <a:t>tengah</a:t>
            </a:r>
            <a:r>
              <a:rPr lang="en-US" sz="2400" dirty="0" smtClean="0"/>
              <a:t> </a:t>
            </a:r>
            <a:r>
              <a:rPr lang="en-US" sz="2400" dirty="0" smtClean="0"/>
              <a:t>semester (Quiz)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akhir</a:t>
            </a:r>
            <a:r>
              <a:rPr lang="en-US" sz="2400" dirty="0" smtClean="0"/>
              <a:t> </a:t>
            </a:r>
            <a:r>
              <a:rPr lang="en-US" sz="2400" dirty="0" smtClean="0"/>
              <a:t>semester (UAS).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913" y="428625"/>
            <a:ext cx="8243887" cy="571500"/>
          </a:xfrm>
        </p:spPr>
        <p:txBody>
          <a:bodyPr/>
          <a:lstStyle/>
          <a:p>
            <a:pPr algn="l">
              <a:defRPr/>
            </a:pPr>
            <a:r>
              <a:rPr lang="en-US" sz="3200" dirty="0" smtClean="0"/>
              <a:t>b. </a:t>
            </a:r>
            <a:r>
              <a:rPr lang="en-US" sz="3200" dirty="0" err="1" smtClean="0"/>
              <a:t>Intruksi</a:t>
            </a:r>
            <a:r>
              <a:rPr lang="en-US" sz="3200" dirty="0" smtClean="0"/>
              <a:t> </a:t>
            </a:r>
            <a:r>
              <a:rPr lang="en-US" sz="3200" dirty="0" err="1" smtClean="0"/>
              <a:t>Kerja</a:t>
            </a:r>
            <a:r>
              <a:rPr lang="en-US" sz="3200" dirty="0" smtClean="0"/>
              <a:t> TKS (2)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770438"/>
          </a:xfrm>
        </p:spPr>
        <p:txBody>
          <a:bodyPr/>
          <a:lstStyle/>
          <a:p>
            <a:pPr marL="404813" indent="-404813">
              <a:buFontTx/>
              <a:buNone/>
              <a:defRPr/>
            </a:pPr>
            <a:r>
              <a:rPr lang="en-US" sz="2400" dirty="0" smtClean="0"/>
              <a:t>5.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evaluasi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meminta</a:t>
            </a:r>
            <a:r>
              <a:rPr lang="en-US" sz="2400" dirty="0" smtClean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</a:t>
            </a:r>
            <a:r>
              <a:rPr lang="en-US" sz="2400" dirty="0" err="1" smtClean="0"/>
              <a:t>mahasiswa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mengisi</a:t>
            </a:r>
            <a:r>
              <a:rPr lang="en-US" sz="2400" dirty="0" smtClean="0"/>
              <a:t> </a:t>
            </a:r>
            <a:r>
              <a:rPr lang="en-US" sz="2400" dirty="0" err="1" smtClean="0"/>
              <a:t>lembar</a:t>
            </a:r>
            <a:r>
              <a:rPr lang="en-US" sz="2400" dirty="0" smtClean="0"/>
              <a:t> </a:t>
            </a:r>
            <a:r>
              <a:rPr lang="en-US" sz="2400" dirty="0" err="1" smtClean="0"/>
              <a:t>evaluasi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</a:t>
            </a:r>
            <a:r>
              <a:rPr lang="en-US" sz="2400" dirty="0" err="1" smtClean="0"/>
              <a:t>matakuliah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diikuti</a:t>
            </a:r>
            <a:r>
              <a:rPr lang="en-US" sz="2400" dirty="0" smtClean="0"/>
              <a:t>,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minggu</a:t>
            </a:r>
            <a:r>
              <a:rPr lang="en-US" sz="2400" dirty="0" smtClean="0"/>
              <a:t> </a:t>
            </a:r>
            <a:r>
              <a:rPr lang="en-US" sz="2400" dirty="0" err="1" smtClean="0"/>
              <a:t>terakhir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, </a:t>
            </a:r>
          </a:p>
          <a:p>
            <a:pPr marL="404813" indent="-404813">
              <a:buFontTx/>
              <a:buNone/>
              <a:defRPr/>
            </a:pPr>
            <a:r>
              <a:rPr lang="en-US" sz="2400" dirty="0" smtClean="0"/>
              <a:t>6. </a:t>
            </a:r>
            <a:r>
              <a:rPr lang="en-US" sz="2400" dirty="0" err="1" smtClean="0"/>
              <a:t>menyelenggarakan</a:t>
            </a:r>
            <a:r>
              <a:rPr lang="en-US" sz="2400" dirty="0" smtClean="0"/>
              <a:t> </a:t>
            </a:r>
            <a:r>
              <a:rPr lang="en-US" sz="2400" dirty="0" err="1" smtClean="0"/>
              <a:t>rapat</a:t>
            </a:r>
            <a:r>
              <a:rPr lang="en-US" sz="2400" dirty="0" smtClean="0"/>
              <a:t> </a:t>
            </a:r>
            <a:r>
              <a:rPr lang="en-US" sz="2400" dirty="0" err="1" smtClean="0"/>
              <a:t>koordinasi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memproses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menganalisis</a:t>
            </a:r>
            <a:r>
              <a:rPr lang="en-US" sz="2400" dirty="0" smtClean="0"/>
              <a:t> </a:t>
            </a:r>
            <a:r>
              <a:rPr lang="en-US" sz="2400" dirty="0" err="1" smtClean="0"/>
              <a:t>lembar</a:t>
            </a:r>
            <a:r>
              <a:rPr lang="en-US" sz="2400" dirty="0" smtClean="0"/>
              <a:t> </a:t>
            </a:r>
            <a:r>
              <a:rPr lang="en-US" sz="2400" dirty="0" err="1" smtClean="0"/>
              <a:t>evaluasi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telah</a:t>
            </a:r>
            <a:r>
              <a:rPr lang="en-US" sz="2400" dirty="0" smtClean="0"/>
              <a:t> </a:t>
            </a:r>
            <a:r>
              <a:rPr lang="en-US" sz="2400" dirty="0" err="1" smtClean="0"/>
              <a:t>diisi</a:t>
            </a:r>
            <a:r>
              <a:rPr lang="en-US" sz="2400" dirty="0" smtClean="0"/>
              <a:t>,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akhir</a:t>
            </a:r>
            <a:r>
              <a:rPr lang="en-US" sz="2400" dirty="0" smtClean="0"/>
              <a:t> </a:t>
            </a:r>
            <a:r>
              <a:rPr lang="en-US" sz="2400" dirty="0" err="1" smtClean="0"/>
              <a:t>setiap</a:t>
            </a:r>
            <a:r>
              <a:rPr lang="en-US" sz="2400" dirty="0" smtClean="0"/>
              <a:t> semester. </a:t>
            </a:r>
          </a:p>
          <a:p>
            <a:pPr marL="404813" indent="-404813">
              <a:buFontTx/>
              <a:buNone/>
              <a:defRPr/>
            </a:pPr>
            <a:r>
              <a:rPr lang="en-US" sz="2400" dirty="0" smtClean="0"/>
              <a:t>7. </a:t>
            </a:r>
            <a:r>
              <a:rPr lang="en-US" sz="2400" dirty="0" err="1" smtClean="0"/>
              <a:t>melaporkan</a:t>
            </a:r>
            <a:r>
              <a:rPr lang="en-US" sz="2400" dirty="0" smtClean="0"/>
              <a:t> </a:t>
            </a:r>
            <a:r>
              <a:rPr lang="en-US" sz="2400" dirty="0" err="1" smtClean="0"/>
              <a:t>hasil</a:t>
            </a:r>
            <a:r>
              <a:rPr lang="en-US" sz="2400" dirty="0" smtClean="0"/>
              <a:t> </a:t>
            </a:r>
            <a:r>
              <a:rPr lang="en-US" sz="2400" dirty="0" err="1" smtClean="0"/>
              <a:t>evaluasi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UPM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.</a:t>
            </a:r>
          </a:p>
          <a:p>
            <a:pPr>
              <a:defRPr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4857752" y="1300850"/>
            <a:ext cx="3532184" cy="5184993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459" name="Rectangle 12"/>
          <p:cNvSpPr>
            <a:spLocks noChangeArrowheads="1"/>
          </p:cNvSpPr>
          <p:nvPr/>
        </p:nvSpPr>
        <p:spPr bwMode="auto">
          <a:xfrm>
            <a:off x="757236" y="1298393"/>
            <a:ext cx="4100516" cy="517597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/>
            </a:prstShdw>
          </a:effec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971550" y="1412875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400" b="1" dirty="0"/>
              <a:t>SENAT FAKULTAS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971550" y="1844675"/>
            <a:ext cx="417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400" b="1" dirty="0" smtClean="0"/>
              <a:t>DEKAN</a:t>
            </a:r>
            <a:endParaRPr lang="id-ID" sz="2400" b="1" dirty="0"/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1476375" y="2420938"/>
            <a:ext cx="33131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000" b="1" dirty="0"/>
              <a:t>PEMBANTU DEKAN I </a:t>
            </a:r>
          </a:p>
        </p:txBody>
      </p:sp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1187450" y="5114925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2400" b="1"/>
              <a:t>Tim Koordinasi Semester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785786" y="142875"/>
            <a:ext cx="7572428" cy="9540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d-ID" sz="2800" b="1" dirty="0">
                <a:solidFill>
                  <a:schemeClr val="tx1">
                    <a:lumMod val="75000"/>
                  </a:schemeClr>
                </a:solidFill>
                <a:latin typeface="Arial Rounded MT Bold" pitchFamily="34" charset="0"/>
              </a:rPr>
              <a:t>ORGANISASI PELAKSANA SISTE</a:t>
            </a: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Arial Rounded MT Bold" pitchFamily="34" charset="0"/>
              </a:rPr>
              <a:t>M</a:t>
            </a:r>
            <a:r>
              <a:rPr lang="id-ID" sz="2800" b="1" dirty="0">
                <a:solidFill>
                  <a:schemeClr val="tx1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2800" b="1" dirty="0">
                <a:solidFill>
                  <a:schemeClr val="tx1">
                    <a:lumMod val="75000"/>
                  </a:schemeClr>
                </a:solidFill>
                <a:latin typeface="Arial Rounded MT Bold" pitchFamily="34" charset="0"/>
              </a:rPr>
              <a:t>PEN</a:t>
            </a:r>
            <a:r>
              <a:rPr lang="id-ID" sz="2800" b="1" dirty="0">
                <a:solidFill>
                  <a:schemeClr val="tx1">
                    <a:lumMod val="75000"/>
                  </a:schemeClr>
                </a:solidFill>
                <a:latin typeface="Arial Rounded MT Bold" pitchFamily="34" charset="0"/>
              </a:rPr>
              <a:t>JAMINAN MUTU  FAKULTAS</a:t>
            </a:r>
          </a:p>
        </p:txBody>
      </p:sp>
      <p:sp>
        <p:nvSpPr>
          <p:cNvPr id="19466" name="Line 13"/>
          <p:cNvSpPr>
            <a:spLocks noChangeShapeType="1"/>
          </p:cNvSpPr>
          <p:nvPr/>
        </p:nvSpPr>
        <p:spPr bwMode="auto">
          <a:xfrm>
            <a:off x="785786" y="2349500"/>
            <a:ext cx="7632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Line 15"/>
          <p:cNvSpPr>
            <a:spLocks noChangeShapeType="1"/>
          </p:cNvSpPr>
          <p:nvPr/>
        </p:nvSpPr>
        <p:spPr bwMode="auto">
          <a:xfrm>
            <a:off x="785786" y="3000372"/>
            <a:ext cx="7632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Text Box 16"/>
          <p:cNvSpPr txBox="1">
            <a:spLocks noChangeArrowheads="1"/>
          </p:cNvSpPr>
          <p:nvPr/>
        </p:nvSpPr>
        <p:spPr bwMode="auto">
          <a:xfrm>
            <a:off x="5072066" y="1412875"/>
            <a:ext cx="30972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b="1">
                <a:solidFill>
                  <a:srgbClr val="0070C0"/>
                </a:solidFill>
              </a:rPr>
              <a:t>PEMBUAT KEBIJAKAN</a:t>
            </a:r>
          </a:p>
        </p:txBody>
      </p:sp>
      <p:sp>
        <p:nvSpPr>
          <p:cNvPr id="23566" name="Text Box 17"/>
          <p:cNvSpPr txBox="1">
            <a:spLocks noChangeArrowheads="1"/>
          </p:cNvSpPr>
          <p:nvPr/>
        </p:nvSpPr>
        <p:spPr bwMode="auto">
          <a:xfrm>
            <a:off x="5119712" y="1844675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d-ID" b="1" dirty="0">
                <a:solidFill>
                  <a:schemeClr val="tx2">
                    <a:lumMod val="75000"/>
                  </a:schemeClr>
                </a:solidFill>
              </a:rPr>
              <a:t>&amp;  FASILITATOR</a:t>
            </a:r>
          </a:p>
        </p:txBody>
      </p:sp>
      <p:sp>
        <p:nvSpPr>
          <p:cNvPr id="19470" name="Text Box 18"/>
          <p:cNvSpPr txBox="1">
            <a:spLocks noChangeArrowheads="1"/>
          </p:cNvSpPr>
          <p:nvPr/>
        </p:nvSpPr>
        <p:spPr bwMode="auto">
          <a:xfrm>
            <a:off x="5214942" y="2492375"/>
            <a:ext cx="28082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sz="1600" b="1" dirty="0">
                <a:solidFill>
                  <a:srgbClr val="002060"/>
                </a:solidFill>
              </a:rPr>
              <a:t>PENANGGUNG-JAWAB</a:t>
            </a:r>
          </a:p>
        </p:txBody>
      </p:sp>
      <p:sp>
        <p:nvSpPr>
          <p:cNvPr id="19471" name="Text Box 22"/>
          <p:cNvSpPr txBox="1">
            <a:spLocks noChangeArrowheads="1"/>
          </p:cNvSpPr>
          <p:nvPr/>
        </p:nvSpPr>
        <p:spPr bwMode="auto">
          <a:xfrm>
            <a:off x="5000628" y="3786190"/>
            <a:ext cx="32861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rgbClr val="002060"/>
                </a:solidFill>
              </a:rPr>
              <a:t>MELAKSANAKAN </a:t>
            </a:r>
            <a:r>
              <a:rPr lang="id-ID" sz="1600" b="1" dirty="0" smtClean="0">
                <a:solidFill>
                  <a:srgbClr val="002060"/>
                </a:solidFill>
              </a:rPr>
              <a:t>EVALUASI </a:t>
            </a:r>
            <a:r>
              <a:rPr lang="id-ID" sz="1600" b="1" dirty="0">
                <a:solidFill>
                  <a:srgbClr val="002060"/>
                </a:solidFill>
              </a:rPr>
              <a:t>DIRI &amp; RENCANA TINDAK LANJUT</a:t>
            </a:r>
          </a:p>
        </p:txBody>
      </p:sp>
      <p:sp>
        <p:nvSpPr>
          <p:cNvPr id="19472" name="Line 23"/>
          <p:cNvSpPr>
            <a:spLocks noChangeShapeType="1"/>
          </p:cNvSpPr>
          <p:nvPr/>
        </p:nvSpPr>
        <p:spPr bwMode="auto">
          <a:xfrm>
            <a:off x="770796" y="4797425"/>
            <a:ext cx="7632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3" name="Text Box 24"/>
          <p:cNvSpPr txBox="1">
            <a:spLocks noChangeArrowheads="1"/>
          </p:cNvSpPr>
          <p:nvPr/>
        </p:nvSpPr>
        <p:spPr bwMode="auto">
          <a:xfrm>
            <a:off x="4874172" y="5081815"/>
            <a:ext cx="3529012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d-ID" b="1" dirty="0">
                <a:solidFill>
                  <a:srgbClr val="FF0000"/>
                </a:solidFill>
              </a:rPr>
              <a:t>MONITORING &amp; EVALUASI</a:t>
            </a:r>
          </a:p>
          <a:p>
            <a:pPr algn="ctr">
              <a:spcBef>
                <a:spcPct val="50000"/>
              </a:spcBef>
            </a:pPr>
            <a:r>
              <a:rPr lang="id-ID" b="1" dirty="0">
                <a:solidFill>
                  <a:srgbClr val="FF0000"/>
                </a:solidFill>
              </a:rPr>
              <a:t>KOREKSI PEMBELAJARAN</a:t>
            </a:r>
          </a:p>
        </p:txBody>
      </p:sp>
      <p:sp>
        <p:nvSpPr>
          <p:cNvPr id="19475" name="Text Box 26"/>
          <p:cNvSpPr txBox="1">
            <a:spLocks noChangeArrowheads="1"/>
          </p:cNvSpPr>
          <p:nvPr/>
        </p:nvSpPr>
        <p:spPr bwMode="auto">
          <a:xfrm>
            <a:off x="5000628" y="3073402"/>
            <a:ext cx="320836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7030A0"/>
                </a:solidFill>
              </a:rPr>
              <a:t>MENYUSUN </a:t>
            </a:r>
            <a:r>
              <a:rPr lang="id-ID" b="1" dirty="0" smtClean="0">
                <a:solidFill>
                  <a:srgbClr val="7030A0"/>
                </a:solidFill>
              </a:rPr>
              <a:t>STANDAR </a:t>
            </a:r>
            <a:r>
              <a:rPr lang="en-US" b="1" dirty="0" smtClean="0">
                <a:solidFill>
                  <a:srgbClr val="7030A0"/>
                </a:solidFill>
              </a:rPr>
              <a:t>MUTU</a:t>
            </a:r>
            <a:r>
              <a:rPr lang="id-ID" b="1" dirty="0" smtClean="0">
                <a:solidFill>
                  <a:srgbClr val="7030A0"/>
                </a:solidFill>
              </a:rPr>
              <a:t> </a:t>
            </a:r>
            <a:r>
              <a:rPr lang="id-ID" b="1" dirty="0">
                <a:solidFill>
                  <a:srgbClr val="7030A0"/>
                </a:solidFill>
              </a:rPr>
              <a:t>&amp; </a:t>
            </a:r>
            <a:r>
              <a:rPr lang="id-ID" b="1" dirty="0" smtClean="0">
                <a:solidFill>
                  <a:srgbClr val="7030A0"/>
                </a:solidFill>
              </a:rPr>
              <a:t>MANUAL </a:t>
            </a:r>
            <a:r>
              <a:rPr lang="id-ID" b="1" dirty="0">
                <a:solidFill>
                  <a:srgbClr val="7030A0"/>
                </a:solidFill>
              </a:rPr>
              <a:t>MUTU </a:t>
            </a:r>
          </a:p>
        </p:txBody>
      </p:sp>
      <p:sp>
        <p:nvSpPr>
          <p:cNvPr id="19476" name="Text Box 32"/>
          <p:cNvSpPr txBox="1">
            <a:spLocks noChangeArrowheads="1"/>
          </p:cNvSpPr>
          <p:nvPr/>
        </p:nvSpPr>
        <p:spPr bwMode="auto">
          <a:xfrm>
            <a:off x="1209655" y="3610277"/>
            <a:ext cx="4005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/>
              <a:t>UNI</a:t>
            </a:r>
            <a:r>
              <a:rPr lang="id-ID" sz="2400" b="1" dirty="0" smtClean="0"/>
              <a:t>T </a:t>
            </a:r>
            <a:r>
              <a:rPr lang="en-US" sz="2400" b="1" dirty="0"/>
              <a:t>PEN</a:t>
            </a:r>
            <a:r>
              <a:rPr lang="id-ID" sz="2400" b="1" dirty="0"/>
              <a:t>JAMINAN MUTU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58175" cy="939784"/>
          </a:xfrm>
          <a:ln w="57150" cmpd="thinThick">
            <a:solidFill>
              <a:srgbClr val="FF0000"/>
            </a:solidFill>
          </a:ln>
        </p:spPr>
        <p:txBody>
          <a:bodyPr/>
          <a:lstStyle/>
          <a:p>
            <a:pPr algn="ctr" eaLnBrk="1" hangingPunct="1"/>
            <a:r>
              <a:rPr lang="id-ID" sz="2800" b="1" dirty="0" smtClean="0"/>
              <a:t>HAL-HAL YANG HARUS DILAKUKAN DALAM RANGKA PENJAMINAN MUTU</a:t>
            </a:r>
            <a:r>
              <a:rPr lang="en-US" sz="2800" b="1" dirty="0" smtClean="0"/>
              <a:t> PT</a:t>
            </a:r>
            <a:endParaRPr lang="id-ID" sz="2800" b="1" dirty="0" smtClean="0"/>
          </a:p>
        </p:txBody>
      </p:sp>
      <p:sp>
        <p:nvSpPr>
          <p:cNvPr id="17411" name="Rectangle 5"/>
          <p:cNvSpPr>
            <a:spLocks noGrp="1" noChangeArrowheads="1"/>
          </p:cNvSpPr>
          <p:nvPr>
            <p:ph idx="1"/>
          </p:nvPr>
        </p:nvSpPr>
        <p:spPr>
          <a:xfrm>
            <a:off x="250825" y="1428736"/>
            <a:ext cx="8713788" cy="5143536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rgbClr val="FF0000"/>
                </a:solidFill>
              </a:rPr>
              <a:t>Me</a:t>
            </a:r>
            <a:r>
              <a:rPr lang="en-US" sz="2200" b="1" dirty="0" err="1" smtClean="0">
                <a:solidFill>
                  <a:srgbClr val="FF0000"/>
                </a:solidFill>
              </a:rPr>
              <a:t>rumuskan</a:t>
            </a:r>
            <a:r>
              <a:rPr lang="en-US" sz="2200" b="1" dirty="0" smtClean="0">
                <a:solidFill>
                  <a:srgbClr val="FF0000"/>
                </a:solidFill>
              </a:rPr>
              <a:t> K</a:t>
            </a:r>
            <a:r>
              <a:rPr lang="id-ID" sz="2200" b="1" dirty="0" smtClean="0">
                <a:solidFill>
                  <a:srgbClr val="FF0000"/>
                </a:solidFill>
              </a:rPr>
              <a:t>ebijakan </a:t>
            </a:r>
            <a:r>
              <a:rPr lang="en-US" sz="2200" b="1" dirty="0" smtClean="0">
                <a:solidFill>
                  <a:srgbClr val="FF0000"/>
                </a:solidFill>
              </a:rPr>
              <a:t>SPMI</a:t>
            </a:r>
            <a:r>
              <a:rPr lang="id-ID" sz="2200" b="1" dirty="0" smtClean="0">
                <a:solidFill>
                  <a:srgbClr val="FF0000"/>
                </a:solidFill>
              </a:rPr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chemeClr val="tx1">
                    <a:lumMod val="75000"/>
                  </a:schemeClr>
                </a:solidFill>
              </a:rPr>
              <a:t>Me</a:t>
            </a:r>
            <a:r>
              <a:rPr lang="en-US" sz="2200" b="1" dirty="0" err="1" smtClean="0">
                <a:solidFill>
                  <a:schemeClr val="tx1">
                    <a:lumMod val="75000"/>
                  </a:schemeClr>
                </a:solidFill>
              </a:rPr>
              <a:t>netapkan</a:t>
            </a:r>
            <a:r>
              <a:rPr lang="en-US" sz="2200" b="1" dirty="0" smtClean="0">
                <a:solidFill>
                  <a:schemeClr val="tx1">
                    <a:lumMod val="75000"/>
                  </a:schemeClr>
                </a:solidFill>
              </a:rPr>
              <a:t> S</a:t>
            </a:r>
            <a:r>
              <a:rPr lang="id-ID" sz="2200" b="1" dirty="0" smtClean="0">
                <a:solidFill>
                  <a:schemeClr val="tx1">
                    <a:lumMod val="75000"/>
                  </a:schemeClr>
                </a:solidFill>
              </a:rPr>
              <a:t>tandar </a:t>
            </a:r>
            <a:r>
              <a:rPr lang="en-US" sz="2200" b="1" dirty="0" smtClean="0">
                <a:solidFill>
                  <a:schemeClr val="tx1">
                    <a:lumMod val="75000"/>
                  </a:schemeClr>
                </a:solidFill>
              </a:rPr>
              <a:t>SPMI</a:t>
            </a:r>
            <a:r>
              <a:rPr lang="id-ID" sz="2200" b="1" dirty="0" smtClean="0">
                <a:solidFill>
                  <a:schemeClr val="tx1">
                    <a:lumMod val="75000"/>
                  </a:schemeClr>
                </a:solidFill>
              </a:rPr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/>
              <a:t>Menyusun </a:t>
            </a:r>
            <a:r>
              <a:rPr lang="en-US" sz="2200" b="1" dirty="0" smtClean="0"/>
              <a:t>M</a:t>
            </a:r>
            <a:r>
              <a:rPr lang="id-ID" sz="2200" b="1" dirty="0" smtClean="0"/>
              <a:t>anual </a:t>
            </a:r>
            <a:r>
              <a:rPr lang="en-US" sz="2200" b="1" dirty="0" smtClean="0"/>
              <a:t>M</a:t>
            </a:r>
            <a:r>
              <a:rPr lang="id-ID" sz="2200" b="1" dirty="0" smtClean="0"/>
              <a:t>utu</a:t>
            </a:r>
            <a:r>
              <a:rPr lang="en-US" sz="2200" b="1" dirty="0" smtClean="0"/>
              <a:t> SPMI</a:t>
            </a:r>
            <a:r>
              <a:rPr lang="id-ID" sz="2200" b="1" dirty="0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rgbClr val="009900"/>
                </a:solidFill>
              </a:rPr>
              <a:t>Menyusun </a:t>
            </a:r>
            <a:r>
              <a:rPr lang="en-US" sz="2200" b="1" dirty="0" smtClean="0">
                <a:solidFill>
                  <a:srgbClr val="009900"/>
                </a:solidFill>
              </a:rPr>
              <a:t>M</a:t>
            </a:r>
            <a:r>
              <a:rPr lang="id-ID" sz="2200" b="1" dirty="0" smtClean="0">
                <a:solidFill>
                  <a:srgbClr val="009900"/>
                </a:solidFill>
              </a:rPr>
              <a:t>anual </a:t>
            </a:r>
            <a:r>
              <a:rPr lang="en-US" sz="2200" b="1" dirty="0" smtClean="0">
                <a:solidFill>
                  <a:srgbClr val="009900"/>
                </a:solidFill>
              </a:rPr>
              <a:t>S</a:t>
            </a:r>
            <a:r>
              <a:rPr lang="id-ID" sz="2200" b="1" dirty="0" smtClean="0">
                <a:solidFill>
                  <a:srgbClr val="009900"/>
                </a:solidFill>
              </a:rPr>
              <a:t>tandar</a:t>
            </a:r>
            <a:r>
              <a:rPr lang="en-US" sz="2200" b="1" dirty="0" smtClean="0">
                <a:solidFill>
                  <a:srgbClr val="009900"/>
                </a:solidFill>
              </a:rPr>
              <a:t> </a:t>
            </a:r>
            <a:r>
              <a:rPr lang="en-US" sz="2200" b="1" dirty="0" err="1" smtClean="0">
                <a:solidFill>
                  <a:srgbClr val="009900"/>
                </a:solidFill>
              </a:rPr>
              <a:t>Mutu</a:t>
            </a:r>
            <a:r>
              <a:rPr lang="en-US" sz="2200" b="1" dirty="0" smtClean="0">
                <a:solidFill>
                  <a:srgbClr val="009900"/>
                </a:solidFill>
              </a:rPr>
              <a:t> SPMI</a:t>
            </a:r>
            <a:endParaRPr lang="id-ID" sz="2200" b="1" dirty="0" smtClean="0">
              <a:solidFill>
                <a:srgbClr val="009900"/>
              </a:solidFill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200" b="1" dirty="0" err="1" smtClean="0">
                <a:solidFill>
                  <a:srgbClr val="FF0000"/>
                </a:solidFill>
              </a:rPr>
              <a:t>Melaksananakn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id-ID" sz="2200" b="1" dirty="0" smtClean="0">
                <a:solidFill>
                  <a:srgbClr val="FF0000"/>
                </a:solidFill>
              </a:rPr>
              <a:t>Sosialisasi, </a:t>
            </a:r>
            <a:r>
              <a:rPr lang="en-US" sz="2200" b="1" dirty="0" smtClean="0">
                <a:solidFill>
                  <a:srgbClr val="FF0000"/>
                </a:solidFill>
              </a:rPr>
              <a:t>P</a:t>
            </a:r>
            <a:r>
              <a:rPr lang="id-ID" sz="2200" b="1" dirty="0" smtClean="0">
                <a:solidFill>
                  <a:srgbClr val="FF0000"/>
                </a:solidFill>
              </a:rPr>
              <a:t>elatihan dan </a:t>
            </a:r>
            <a:r>
              <a:rPr lang="en-US" sz="2200" b="1" dirty="0" smtClean="0">
                <a:solidFill>
                  <a:srgbClr val="FF0000"/>
                </a:solidFill>
              </a:rPr>
              <a:t>K</a:t>
            </a:r>
            <a:r>
              <a:rPr lang="id-ID" sz="2200" b="1" dirty="0" smtClean="0">
                <a:solidFill>
                  <a:srgbClr val="FF0000"/>
                </a:solidFill>
              </a:rPr>
              <a:t>onsultasi.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chemeClr val="accent1">
                    <a:lumMod val="10000"/>
                  </a:schemeClr>
                </a:solidFill>
              </a:rPr>
              <a:t>Melaksanakan pembelajaran sesuai standar</a:t>
            </a:r>
            <a:r>
              <a:rPr lang="en-US" sz="2200" b="1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sz="2200" b="1" dirty="0" err="1" smtClean="0">
                <a:solidFill>
                  <a:schemeClr val="accent1">
                    <a:lumMod val="10000"/>
                  </a:schemeClr>
                </a:solidFill>
              </a:rPr>
              <a:t>Mutu</a:t>
            </a:r>
            <a:r>
              <a:rPr lang="id-ID" sz="2200" b="1" dirty="0" smtClean="0">
                <a:solidFill>
                  <a:schemeClr val="accent1">
                    <a:lumMod val="10000"/>
                  </a:schemeClr>
                </a:solidFill>
              </a:rPr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chemeClr val="accent1">
                    <a:lumMod val="10000"/>
                  </a:schemeClr>
                </a:solidFill>
              </a:rPr>
              <a:t>Melakukan monitoring dan evaluasi.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rgbClr val="009900"/>
                </a:solidFill>
              </a:rPr>
              <a:t>Melakukan audit mutu </a:t>
            </a:r>
            <a:r>
              <a:rPr lang="en-US" sz="2200" b="1" dirty="0" smtClean="0">
                <a:solidFill>
                  <a:srgbClr val="009900"/>
                </a:solidFill>
              </a:rPr>
              <a:t>internal </a:t>
            </a:r>
            <a:r>
              <a:rPr lang="id-ID" sz="2200" b="1" dirty="0" smtClean="0">
                <a:solidFill>
                  <a:srgbClr val="009900"/>
                </a:solidFill>
              </a:rPr>
              <a:t>dan permintaan tindakan koreksi.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>
                <a:solidFill>
                  <a:srgbClr val="00B050"/>
                </a:solidFill>
              </a:rPr>
              <a:t>Melakukan tindakan koreksi dan peningkatan mutu.</a:t>
            </a:r>
            <a:endParaRPr lang="id-ID" sz="2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id-ID" sz="2200" b="1" dirty="0" smtClean="0"/>
              <a:t>Memfasilitasi pelaksanaan penjaminan mutu.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14446"/>
          </a:xfrm>
          <a:solidFill>
            <a:schemeClr val="accent5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Rencana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Kelengkapan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Organisasi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Penjaminan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Mutu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Universitas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17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Agustus</a:t>
            </a:r>
            <a:r>
              <a:rPr lang="en-US" sz="2800" b="1" dirty="0" smtClean="0">
                <a:solidFill>
                  <a:schemeClr val="accent6">
                    <a:lumMod val="25000"/>
                  </a:schemeClr>
                </a:solidFill>
              </a:rPr>
              <a:t> 1945 </a:t>
            </a:r>
            <a:r>
              <a:rPr lang="en-US" sz="2800" b="1" dirty="0" err="1" smtClean="0">
                <a:solidFill>
                  <a:schemeClr val="accent6">
                    <a:lumMod val="25000"/>
                  </a:schemeClr>
                </a:solidFill>
              </a:rPr>
              <a:t>Samarinda</a:t>
            </a:r>
            <a:endParaRPr lang="en-US" sz="2800" b="1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2786082"/>
          </a:xfrm>
          <a:ln w="38100">
            <a:solidFill>
              <a:schemeClr val="accent6">
                <a:lumMod val="25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en-US" sz="3200" u="sng" dirty="0" smtClean="0">
                <a:solidFill>
                  <a:schemeClr val="accent1">
                    <a:lumMod val="10000"/>
                  </a:schemeClr>
                </a:solidFill>
              </a:rPr>
              <a:t>LPM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1.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Ketua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 LPM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2.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Ketua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 Bid. 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Audit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Mutu</a:t>
            </a:r>
            <a:endParaRPr lang="en-US" sz="2400" dirty="0" smtClean="0">
              <a:solidFill>
                <a:schemeClr val="accent1">
                  <a:lumMod val="10000"/>
                </a:schemeClr>
              </a:solidFill>
            </a:endParaRPr>
          </a:p>
          <a:p>
            <a:pPr marL="404813" indent="-368300">
              <a:buNone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3.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Ketua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 Bid.   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Pengembangan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Mutu</a:t>
            </a:r>
            <a:endParaRPr lang="en-US" sz="2400" dirty="0" smtClean="0">
              <a:solidFill>
                <a:schemeClr val="accent1">
                  <a:lumMod val="1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4. </a:t>
            </a:r>
            <a:r>
              <a:rPr lang="en-US" sz="2400" dirty="0" err="1" smtClean="0">
                <a:solidFill>
                  <a:schemeClr val="accent1">
                    <a:lumMod val="10000"/>
                  </a:schemeClr>
                </a:solidFill>
              </a:rPr>
              <a:t>Staf</a:t>
            </a:r>
            <a:r>
              <a:rPr lang="en-US" sz="2400" dirty="0" smtClean="0">
                <a:solidFill>
                  <a:schemeClr val="accent1">
                    <a:lumMod val="10000"/>
                  </a:schemeClr>
                </a:solidFill>
              </a:rPr>
              <a:t> Adm.</a:t>
            </a:r>
            <a:endParaRPr lang="en-US" sz="2400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76804" y="1571612"/>
            <a:ext cx="4038600" cy="2786082"/>
          </a:xfrm>
          <a:ln w="38100">
            <a:solidFill>
              <a:srgbClr val="C00000"/>
            </a:solidFill>
          </a:ln>
        </p:spPr>
        <p:txBody>
          <a:bodyPr/>
          <a:lstStyle/>
          <a:p>
            <a:pPr>
              <a:buNone/>
            </a:pPr>
            <a:r>
              <a:rPr lang="en-US" sz="3200" u="sng" dirty="0" smtClean="0">
                <a:solidFill>
                  <a:srgbClr val="002060"/>
                </a:solidFill>
              </a:rPr>
              <a:t>UPM </a:t>
            </a:r>
            <a:r>
              <a:rPr lang="en-US" sz="3200" u="sng" dirty="0" err="1" smtClean="0">
                <a:solidFill>
                  <a:srgbClr val="002060"/>
                </a:solidFill>
              </a:rPr>
              <a:t>Fakultas</a:t>
            </a:r>
            <a:endParaRPr lang="en-US" sz="3200" u="sng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1. </a:t>
            </a:r>
            <a:r>
              <a:rPr lang="en-US" sz="2800" dirty="0" err="1" smtClean="0">
                <a:solidFill>
                  <a:srgbClr val="002060"/>
                </a:solidFill>
              </a:rPr>
              <a:t>Ketua</a:t>
            </a:r>
            <a:r>
              <a:rPr lang="en-US" sz="2800" dirty="0" smtClean="0">
                <a:solidFill>
                  <a:srgbClr val="002060"/>
                </a:solidFill>
              </a:rPr>
              <a:t> UPM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2. </a:t>
            </a:r>
            <a:r>
              <a:rPr lang="en-US" sz="2800" dirty="0" err="1" smtClean="0">
                <a:solidFill>
                  <a:srgbClr val="002060"/>
                </a:solidFill>
              </a:rPr>
              <a:t>Sekretaris</a:t>
            </a: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3. </a:t>
            </a:r>
            <a:r>
              <a:rPr lang="en-US" sz="2800" dirty="0" err="1" smtClean="0">
                <a:solidFill>
                  <a:srgbClr val="002060"/>
                </a:solidFill>
              </a:rPr>
              <a:t>Anggota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28596" y="4572008"/>
            <a:ext cx="8286808" cy="2071702"/>
          </a:xfrm>
          <a:ln w="38100">
            <a:solidFill>
              <a:srgbClr val="FFC000"/>
            </a:solidFill>
          </a:ln>
        </p:spPr>
        <p:txBody>
          <a:bodyPr/>
          <a:lstStyle/>
          <a:p>
            <a:pPr>
              <a:buNone/>
            </a:pPr>
            <a:r>
              <a:rPr lang="en-US" sz="2800" dirty="0" err="1" smtClean="0"/>
              <a:t>Kebutuhan</a:t>
            </a:r>
            <a:r>
              <a:rPr lang="en-US" sz="2800" dirty="0" smtClean="0"/>
              <a:t> </a:t>
            </a:r>
            <a:r>
              <a:rPr lang="en-US" sz="2800" dirty="0" err="1" smtClean="0"/>
              <a:t>Personil</a:t>
            </a:r>
            <a:r>
              <a:rPr lang="en-US" sz="2800" dirty="0" smtClean="0"/>
              <a:t> </a:t>
            </a:r>
            <a:r>
              <a:rPr lang="en-US" sz="2800" dirty="0" smtClean="0"/>
              <a:t>SPMI </a:t>
            </a:r>
            <a:r>
              <a:rPr lang="en-US" sz="2800" dirty="0" err="1" smtClean="0"/>
              <a:t>Untag</a:t>
            </a:r>
            <a:r>
              <a:rPr lang="en-US" sz="2800" dirty="0" smtClean="0"/>
              <a:t> </a:t>
            </a:r>
            <a:r>
              <a:rPr lang="en-US" sz="2800" dirty="0" err="1" smtClean="0"/>
              <a:t>Samarinda</a:t>
            </a:r>
            <a:r>
              <a:rPr lang="en-US" sz="2800" dirty="0" smtClean="0"/>
              <a:t>: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1. LPM 4 </a:t>
            </a:r>
            <a:r>
              <a:rPr lang="en-US" sz="2800" dirty="0" err="1" smtClean="0"/>
              <a:t>Orang</a:t>
            </a:r>
            <a:r>
              <a:rPr lang="en-US" sz="2800" dirty="0" smtClean="0"/>
              <a:t> (</a:t>
            </a:r>
            <a:r>
              <a:rPr lang="en-US" sz="2800" dirty="0" err="1" smtClean="0"/>
              <a:t>Universitas</a:t>
            </a:r>
            <a:r>
              <a:rPr lang="en-US" sz="2800" dirty="0" smtClean="0"/>
              <a:t>)</a:t>
            </a:r>
          </a:p>
          <a:p>
            <a:pPr>
              <a:buNone/>
            </a:pPr>
            <a:r>
              <a:rPr lang="en-US" sz="2800" dirty="0" smtClean="0"/>
              <a:t>2. UPM </a:t>
            </a:r>
            <a:r>
              <a:rPr lang="en-US" sz="2800" dirty="0" err="1" smtClean="0"/>
              <a:t>Fakutas</a:t>
            </a:r>
            <a:r>
              <a:rPr lang="en-US" sz="2800" dirty="0" smtClean="0"/>
              <a:t> 1</a:t>
            </a:r>
            <a:r>
              <a:rPr lang="en-US" sz="2800" dirty="0" smtClean="0"/>
              <a:t>8 </a:t>
            </a:r>
            <a:r>
              <a:rPr lang="en-US" sz="2800" dirty="0" err="1" smtClean="0"/>
              <a:t>orang</a:t>
            </a:r>
            <a:r>
              <a:rPr lang="en-US" sz="2800" dirty="0" smtClean="0"/>
              <a:t> (3 </a:t>
            </a:r>
            <a:r>
              <a:rPr lang="en-US" sz="2800" dirty="0" err="1" smtClean="0"/>
              <a:t>Orang</a:t>
            </a:r>
            <a:r>
              <a:rPr lang="en-US" sz="2800" dirty="0" smtClean="0"/>
              <a:t> </a:t>
            </a:r>
            <a:r>
              <a:rPr lang="en-US" sz="2800" dirty="0" err="1" smtClean="0"/>
              <a:t>tiap</a:t>
            </a:r>
            <a:r>
              <a:rPr lang="en-US" sz="2800" dirty="0" smtClean="0"/>
              <a:t> </a:t>
            </a:r>
            <a:r>
              <a:rPr lang="en-US" sz="2800" dirty="0" err="1" smtClean="0"/>
              <a:t>Fakultas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6000" smtClean="0"/>
              <a:t>SEKIAN</a:t>
            </a:r>
          </a:p>
          <a:p>
            <a:r>
              <a:rPr lang="en-US" sz="6000" smtClean="0"/>
              <a:t>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357188"/>
            <a:ext cx="8243887" cy="1060450"/>
          </a:xfrm>
          <a:solidFill>
            <a:schemeClr val="accent3">
              <a:lumMod val="65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STRUKTUR ORGANISASI </a:t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3200" b="1" dirty="0" smtClean="0">
                <a:solidFill>
                  <a:srgbClr val="C00000"/>
                </a:solidFill>
              </a:rPr>
              <a:t>LEMBAGA PENJAMINAN MUTU</a:t>
            </a:r>
            <a:endParaRPr lang="id-ID" sz="3200" b="1" dirty="0" smtClean="0">
              <a:solidFill>
                <a:srgbClr val="C00000"/>
              </a:solidFill>
            </a:endParaRPr>
          </a:p>
        </p:txBody>
      </p:sp>
      <p:sp>
        <p:nvSpPr>
          <p:cNvPr id="4111" name="Text Box 22"/>
          <p:cNvSpPr txBox="1">
            <a:spLocks noChangeArrowheads="1"/>
          </p:cNvSpPr>
          <p:nvPr/>
        </p:nvSpPr>
        <p:spPr bwMode="auto">
          <a:xfrm>
            <a:off x="285720" y="6357958"/>
            <a:ext cx="83899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Catatan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:</a:t>
            </a:r>
            <a:endParaRPr lang="id-ID" sz="2000" b="1" dirty="0">
              <a:solidFill>
                <a:schemeClr val="accent6">
                  <a:lumMod val="10000"/>
                </a:schemeClr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7572396" y="300037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57900" y="2267613"/>
            <a:ext cx="2084390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SENAT </a:t>
            </a:r>
            <a:r>
              <a:rPr lang="en-US" b="1" dirty="0" smtClean="0"/>
              <a:t>UNIVERSITAS</a:t>
            </a:r>
            <a:endParaRPr lang="id-ID" b="1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4357686" y="2387410"/>
            <a:ext cx="1727200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/>
              <a:t>REKTOR</a:t>
            </a:r>
            <a:endParaRPr lang="id-ID" sz="2000" b="1" dirty="0"/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6773890" y="3451410"/>
            <a:ext cx="17272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/>
              <a:t>Staf</a:t>
            </a:r>
            <a:r>
              <a:rPr lang="en-US" b="1" dirty="0" smtClean="0"/>
              <a:t>/</a:t>
            </a:r>
            <a:r>
              <a:rPr lang="en-US" b="1" dirty="0" err="1" smtClean="0"/>
              <a:t>Oprt</a:t>
            </a:r>
            <a:r>
              <a:rPr lang="en-US" b="1" dirty="0" smtClean="0"/>
              <a:t>.</a:t>
            </a:r>
            <a:endParaRPr lang="id-ID" b="1" dirty="0"/>
          </a:p>
        </p:txBody>
      </p:sp>
      <p:sp>
        <p:nvSpPr>
          <p:cNvPr id="4105" name="Text Box 11"/>
          <p:cNvSpPr txBox="1">
            <a:spLocks noChangeArrowheads="1"/>
          </p:cNvSpPr>
          <p:nvPr/>
        </p:nvSpPr>
        <p:spPr bwMode="auto">
          <a:xfrm>
            <a:off x="2285984" y="5587130"/>
            <a:ext cx="228601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/>
              <a:t>Satuan</a:t>
            </a:r>
            <a:r>
              <a:rPr lang="en-US" b="1" dirty="0" smtClean="0"/>
              <a:t> Audit </a:t>
            </a:r>
            <a:r>
              <a:rPr lang="en-US" b="1" dirty="0" err="1" smtClean="0"/>
              <a:t>Mutu</a:t>
            </a:r>
            <a:endParaRPr lang="id-ID" b="1" dirty="0"/>
          </a:p>
        </p:txBody>
      </p:sp>
      <p:sp>
        <p:nvSpPr>
          <p:cNvPr id="4106" name="Text Box 13"/>
          <p:cNvSpPr txBox="1">
            <a:spLocks noChangeArrowheads="1"/>
          </p:cNvSpPr>
          <p:nvPr/>
        </p:nvSpPr>
        <p:spPr bwMode="auto">
          <a:xfrm>
            <a:off x="2357422" y="4363058"/>
            <a:ext cx="2143140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/>
              <a:t>Ketua</a:t>
            </a:r>
            <a:r>
              <a:rPr lang="en-US" b="1" dirty="0" smtClean="0"/>
              <a:t> </a:t>
            </a:r>
            <a:r>
              <a:rPr lang="en-US" b="1" dirty="0" err="1" smtClean="0"/>
              <a:t>Bidang</a:t>
            </a:r>
            <a:r>
              <a:rPr lang="en-US" b="1" dirty="0" smtClean="0"/>
              <a:t> Audit </a:t>
            </a:r>
            <a:r>
              <a:rPr lang="en-US" b="1" dirty="0" err="1" smtClean="0"/>
              <a:t>Mutu</a:t>
            </a:r>
            <a:r>
              <a:rPr lang="en-US" b="1" dirty="0" smtClean="0"/>
              <a:t>    </a:t>
            </a:r>
            <a:r>
              <a:rPr lang="en-US" b="1" dirty="0" err="1" smtClean="0"/>
              <a:t>Int</a:t>
            </a:r>
            <a:r>
              <a:rPr lang="en-US" b="1" dirty="0" smtClean="0"/>
              <a:t> &amp; </a:t>
            </a:r>
            <a:r>
              <a:rPr lang="en-US" b="1" dirty="0" err="1" smtClean="0"/>
              <a:t>Eks</a:t>
            </a:r>
            <a:endParaRPr lang="id-ID" b="1" dirty="0"/>
          </a:p>
        </p:txBody>
      </p:sp>
      <p:sp>
        <p:nvSpPr>
          <p:cNvPr id="4107" name="Text Box 14"/>
          <p:cNvSpPr txBox="1">
            <a:spLocks noChangeArrowheads="1"/>
          </p:cNvSpPr>
          <p:nvPr/>
        </p:nvSpPr>
        <p:spPr bwMode="auto">
          <a:xfrm>
            <a:off x="6143636" y="5625199"/>
            <a:ext cx="172720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UPM </a:t>
            </a:r>
            <a:r>
              <a:rPr lang="en-US" b="1" dirty="0" err="1" smtClean="0"/>
              <a:t>Fakultas</a:t>
            </a:r>
            <a:endParaRPr lang="id-ID" b="1" dirty="0"/>
          </a:p>
        </p:txBody>
      </p:sp>
      <p:cxnSp>
        <p:nvCxnSpPr>
          <p:cNvPr id="33" name="Straight Connector 32"/>
          <p:cNvCxnSpPr/>
          <p:nvPr/>
        </p:nvCxnSpPr>
        <p:spPr>
          <a:xfrm rot="5400000">
            <a:off x="5122775" y="2892421"/>
            <a:ext cx="215108" cy="794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>
            <a:off x="3266181" y="4166827"/>
            <a:ext cx="35719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6838081" y="4166827"/>
            <a:ext cx="35719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443982" y="3987438"/>
            <a:ext cx="357190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5857884" y="4363058"/>
            <a:ext cx="2286016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/>
              <a:t>Ketua</a:t>
            </a:r>
            <a:r>
              <a:rPr lang="en-US" b="1" dirty="0" smtClean="0"/>
              <a:t> </a:t>
            </a:r>
            <a:r>
              <a:rPr lang="en-US" b="1" dirty="0" err="1" smtClean="0"/>
              <a:t>Bidang</a:t>
            </a:r>
            <a:r>
              <a:rPr lang="en-US" b="1" dirty="0" smtClean="0"/>
              <a:t> </a:t>
            </a:r>
            <a:r>
              <a:rPr lang="en-US" b="1" dirty="0" err="1" smtClean="0"/>
              <a:t>Pengembangan</a:t>
            </a:r>
            <a:r>
              <a:rPr lang="en-US" b="1" dirty="0" smtClean="0"/>
              <a:t> </a:t>
            </a:r>
            <a:r>
              <a:rPr lang="en-US" b="1" dirty="0" err="1" smtClean="0"/>
              <a:t>Mutu</a:t>
            </a:r>
            <a:endParaRPr lang="id-ID" b="1" dirty="0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727300" y="2583222"/>
            <a:ext cx="1641864" cy="2457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5001025" y="2244137"/>
            <a:ext cx="428628" cy="794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271390" y="3661816"/>
            <a:ext cx="1500198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4173352" y="1643050"/>
            <a:ext cx="208439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YAYASAN</a:t>
            </a:r>
            <a:endParaRPr lang="id-ID" b="1" dirty="0"/>
          </a:p>
        </p:txBody>
      </p:sp>
      <p:cxnSp>
        <p:nvCxnSpPr>
          <p:cNvPr id="44" name="Straight Connector 43"/>
          <p:cNvCxnSpPr/>
          <p:nvPr/>
        </p:nvCxnSpPr>
        <p:spPr>
          <a:xfrm rot="5400000">
            <a:off x="6751653" y="5351293"/>
            <a:ext cx="530046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4106" idx="2"/>
          </p:cNvCxnSpPr>
          <p:nvPr/>
        </p:nvCxnSpPr>
        <p:spPr>
          <a:xfrm rot="5400000">
            <a:off x="3271126" y="5444254"/>
            <a:ext cx="315732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4273560" y="3000372"/>
            <a:ext cx="2012952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/>
              <a:t>KETUA LPM</a:t>
            </a:r>
            <a:endParaRPr lang="id-ID" sz="2000" b="1" dirty="0"/>
          </a:p>
        </p:txBody>
      </p:sp>
      <p:cxnSp>
        <p:nvCxnSpPr>
          <p:cNvPr id="51" name="Straight Connector 50"/>
          <p:cNvCxnSpPr>
            <a:stCxn id="49" idx="2"/>
          </p:cNvCxnSpPr>
          <p:nvPr/>
        </p:nvCxnSpPr>
        <p:spPr>
          <a:xfrm rot="16200000" flipH="1">
            <a:off x="5018916" y="3661602"/>
            <a:ext cx="528584" cy="6344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357188"/>
            <a:ext cx="8243887" cy="1060450"/>
          </a:xfrm>
          <a:solidFill>
            <a:schemeClr val="accent3">
              <a:lumMod val="65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2">
                    <a:lumMod val="25000"/>
                  </a:schemeClr>
                </a:solidFill>
              </a:rPr>
              <a:t>STRUKTUR ORGANISASI PENJAMINAN MUTU FAKULTAS</a:t>
            </a:r>
            <a:endParaRPr lang="id-ID" sz="3200" b="1" dirty="0" smtClean="0">
              <a:solidFill>
                <a:schemeClr val="accent2">
                  <a:lumMod val="25000"/>
                </a:schemeClr>
              </a:solidFill>
            </a:endParaRP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1071538" y="1785926"/>
            <a:ext cx="17272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SENAT FAKULTAS</a:t>
            </a:r>
            <a:endParaRPr lang="id-ID" b="1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4702188" y="1903401"/>
            <a:ext cx="17272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DEKAN</a:t>
            </a:r>
            <a:endParaRPr lang="id-ID" sz="2000" b="1"/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6072198" y="4572008"/>
            <a:ext cx="17272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TKS</a:t>
            </a:r>
            <a:endParaRPr lang="id-ID" b="1" dirty="0"/>
          </a:p>
        </p:txBody>
      </p:sp>
      <p:sp>
        <p:nvSpPr>
          <p:cNvPr id="4105" name="Text Box 11"/>
          <p:cNvSpPr txBox="1">
            <a:spLocks noChangeArrowheads="1"/>
          </p:cNvSpPr>
          <p:nvPr/>
        </p:nvSpPr>
        <p:spPr bwMode="auto">
          <a:xfrm>
            <a:off x="3458972" y="4572008"/>
            <a:ext cx="172720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PRODI</a:t>
            </a:r>
            <a:endParaRPr lang="id-ID" b="1" dirty="0"/>
          </a:p>
        </p:txBody>
      </p:sp>
      <p:sp>
        <p:nvSpPr>
          <p:cNvPr id="4106" name="Text Box 13"/>
          <p:cNvSpPr txBox="1">
            <a:spLocks noChangeArrowheads="1"/>
          </p:cNvSpPr>
          <p:nvPr/>
        </p:nvSpPr>
        <p:spPr bwMode="auto">
          <a:xfrm>
            <a:off x="3229668" y="2996983"/>
            <a:ext cx="2143140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err="1" smtClean="0"/>
              <a:t>Pembantu</a:t>
            </a:r>
            <a:r>
              <a:rPr lang="en-US" b="1" dirty="0" smtClean="0"/>
              <a:t> </a:t>
            </a:r>
            <a:r>
              <a:rPr lang="en-US" b="1" dirty="0" err="1" smtClean="0"/>
              <a:t>Dekan</a:t>
            </a:r>
            <a:r>
              <a:rPr lang="en-US" b="1" dirty="0" smtClean="0"/>
              <a:t> I,II,III</a:t>
            </a:r>
            <a:endParaRPr lang="id-ID" b="1" dirty="0"/>
          </a:p>
        </p:txBody>
      </p:sp>
      <p:sp>
        <p:nvSpPr>
          <p:cNvPr id="4112" name="Line 21"/>
          <p:cNvSpPr>
            <a:spLocks noChangeShapeType="1"/>
          </p:cNvSpPr>
          <p:nvPr/>
        </p:nvSpPr>
        <p:spPr bwMode="auto">
          <a:xfrm flipH="1">
            <a:off x="5208598" y="4783126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7" name="Text Box 14"/>
          <p:cNvSpPr txBox="1">
            <a:spLocks noChangeArrowheads="1"/>
          </p:cNvSpPr>
          <p:nvPr/>
        </p:nvSpPr>
        <p:spPr bwMode="auto">
          <a:xfrm>
            <a:off x="6057208" y="2996860"/>
            <a:ext cx="1727200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/>
              <a:t>UPMF</a:t>
            </a:r>
            <a:endParaRPr lang="id-ID" b="1" dirty="0"/>
          </a:p>
        </p:txBody>
      </p:sp>
      <p:sp>
        <p:nvSpPr>
          <p:cNvPr id="4111" name="Text Box 22"/>
          <p:cNvSpPr txBox="1">
            <a:spLocks noChangeArrowheads="1"/>
          </p:cNvSpPr>
          <p:nvPr/>
        </p:nvSpPr>
        <p:spPr bwMode="auto">
          <a:xfrm>
            <a:off x="325438" y="5373688"/>
            <a:ext cx="83899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Pemegang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kepentingan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Penjaminan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Mutu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di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Fakultas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terdiri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atas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: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Senat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Fakultas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Dekan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,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Pembantu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Dekan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dan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 Unit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Penjaminan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err="1">
                <a:solidFill>
                  <a:schemeClr val="accent6">
                    <a:lumMod val="10000"/>
                  </a:schemeClr>
                </a:solidFill>
              </a:rPr>
              <a:t>Mutu</a:t>
            </a:r>
            <a:r>
              <a:rPr lang="en-US" sz="2000" b="1" dirty="0">
                <a:solidFill>
                  <a:schemeClr val="accent6">
                    <a:lumMod val="1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(UPM) </a:t>
            </a:r>
            <a:r>
              <a:rPr lang="en-US" sz="2000" b="1" dirty="0" err="1" smtClean="0">
                <a:solidFill>
                  <a:schemeClr val="accent6">
                    <a:lumMod val="10000"/>
                  </a:schemeClr>
                </a:solidFill>
              </a:rPr>
              <a:t>Fakultas</a:t>
            </a:r>
            <a:r>
              <a:rPr lang="en-US" sz="2000" b="1" dirty="0" smtClean="0">
                <a:solidFill>
                  <a:schemeClr val="accent6">
                    <a:lumMod val="10000"/>
                  </a:schemeClr>
                </a:solidFill>
              </a:rPr>
              <a:t>.</a:t>
            </a:r>
            <a:endParaRPr lang="id-ID" sz="2000" b="1" dirty="0">
              <a:solidFill>
                <a:schemeClr val="accent6">
                  <a:lumMod val="10000"/>
                </a:schemeClr>
              </a:solidFill>
            </a:endParaRPr>
          </a:p>
        </p:txBody>
      </p:sp>
      <p:cxnSp>
        <p:nvCxnSpPr>
          <p:cNvPr id="22" name="Straight Connector 21"/>
          <p:cNvCxnSpPr>
            <a:stCxn id="4101" idx="3"/>
            <a:endCxn id="4102" idx="1"/>
          </p:cNvCxnSpPr>
          <p:nvPr/>
        </p:nvCxnSpPr>
        <p:spPr>
          <a:xfrm flipV="1">
            <a:off x="2798738" y="2106601"/>
            <a:ext cx="1903450" cy="4763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5392743" y="2475271"/>
            <a:ext cx="35719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>
            <a:off x="4123437" y="2824495"/>
            <a:ext cx="35719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6751653" y="2820983"/>
            <a:ext cx="357190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4286248" y="2643182"/>
            <a:ext cx="2643206" cy="1588"/>
          </a:xfrm>
          <a:prstGeom prst="line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572396" y="3000372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106" idx="2"/>
            <a:endCxn id="4105" idx="0"/>
          </p:cNvCxnSpPr>
          <p:nvPr/>
        </p:nvCxnSpPr>
        <p:spPr>
          <a:xfrm rot="16200000" flipH="1">
            <a:off x="3847558" y="4096994"/>
            <a:ext cx="928694" cy="21334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107" idx="2"/>
            <a:endCxn id="4104" idx="0"/>
          </p:cNvCxnSpPr>
          <p:nvPr/>
        </p:nvCxnSpPr>
        <p:spPr>
          <a:xfrm rot="16200000" flipH="1">
            <a:off x="6325395" y="3961605"/>
            <a:ext cx="1205816" cy="1499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3641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Tugas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Senat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Fakultas</a:t>
            </a:r>
            <a:endParaRPr lang="en-US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990600" lvl="1" indent="-533400" algn="just" eaLnBrk="1" hangingPunct="1">
              <a:buFontTx/>
              <a:buAutoNum type="alphaLcPeriod"/>
              <a:defRPr/>
            </a:pPr>
            <a:r>
              <a:rPr lang="en-US" sz="2400" dirty="0" err="1" smtClean="0"/>
              <a:t>Merumuskan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SPMI </a:t>
            </a:r>
            <a:r>
              <a:rPr lang="en-US" sz="2400" dirty="0" err="1" smtClean="0"/>
              <a:t>Fakultas</a:t>
            </a:r>
            <a:endParaRPr lang="en-US" sz="2400" dirty="0" smtClean="0"/>
          </a:p>
          <a:p>
            <a:pPr marL="990600" lvl="1" indent="-533400" algn="just" eaLnBrk="1" hangingPunct="1">
              <a:buFontTx/>
              <a:buAutoNum type="alphaLcPeriod"/>
              <a:defRPr/>
            </a:pPr>
            <a:r>
              <a:rPr lang="en-US" sz="2400" dirty="0" err="1" smtClean="0"/>
              <a:t>Merumuskan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penilaian</a:t>
            </a:r>
            <a:r>
              <a:rPr lang="en-US" sz="2400" dirty="0" smtClean="0"/>
              <a:t> </a:t>
            </a:r>
            <a:r>
              <a:rPr lang="en-US" sz="2400" dirty="0" err="1" smtClean="0"/>
              <a:t>prestasi</a:t>
            </a:r>
            <a:endParaRPr lang="en-US" sz="2400" dirty="0" smtClean="0"/>
          </a:p>
          <a:p>
            <a:pPr marL="990600" lvl="1" indent="-533400" algn="just" eaLnBrk="1" hangingPunct="1">
              <a:buFontTx/>
              <a:buAutoNum type="alphaLcPeriod"/>
              <a:defRPr/>
            </a:pPr>
            <a:r>
              <a:rPr lang="en-US" sz="2400" dirty="0" err="1" smtClean="0"/>
              <a:t>Merumuskan</a:t>
            </a:r>
            <a:r>
              <a:rPr lang="en-US" sz="2400" dirty="0" smtClean="0"/>
              <a:t> </a:t>
            </a:r>
            <a:r>
              <a:rPr lang="en-US" sz="2400" dirty="0" err="1" smtClean="0"/>
              <a:t>norma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tolok</a:t>
            </a:r>
            <a:r>
              <a:rPr lang="en-US" sz="2400" dirty="0" smtClean="0"/>
              <a:t> </a:t>
            </a:r>
            <a:r>
              <a:rPr lang="en-US" sz="2400" dirty="0" err="1" smtClean="0"/>
              <a:t>ukur</a:t>
            </a:r>
            <a:r>
              <a:rPr lang="en-US" sz="2400" dirty="0" smtClean="0"/>
              <a:t> </a:t>
            </a:r>
            <a:r>
              <a:rPr lang="en-US" sz="2400" dirty="0" err="1" smtClean="0"/>
              <a:t>bagi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/>
              <a:t>penyelenggaraan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Menilai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/>
              <a:t>tugas</a:t>
            </a:r>
            <a:r>
              <a:rPr lang="en-US" sz="2400" dirty="0" smtClean="0"/>
              <a:t> </a:t>
            </a:r>
            <a:r>
              <a:rPr lang="en-US" sz="2400" dirty="0" err="1" smtClean="0"/>
              <a:t>Pimpinan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endParaRPr lang="en-US" sz="2400" dirty="0" smtClean="0"/>
          </a:p>
          <a:p>
            <a:pPr marL="990600" lvl="1" indent="-533400" eaLnBrk="1" hangingPunct="1">
              <a:buFontTx/>
              <a:buAutoNum type="alphaLcPeriod"/>
              <a:defRPr/>
            </a:pPr>
            <a:r>
              <a:rPr lang="en-US" sz="2400" dirty="0" err="1" smtClean="0"/>
              <a:t>Menilai</a:t>
            </a:r>
            <a:r>
              <a:rPr lang="en-US" sz="2400" dirty="0" smtClean="0"/>
              <a:t> </a:t>
            </a:r>
            <a:r>
              <a:rPr lang="en-US" sz="2400" dirty="0" err="1" smtClean="0"/>
              <a:t>pertanggungjawaban</a:t>
            </a:r>
            <a:r>
              <a:rPr lang="en-US" sz="2400" dirty="0" smtClean="0"/>
              <a:t> </a:t>
            </a:r>
            <a:r>
              <a:rPr lang="en-US" sz="2400" dirty="0" err="1" smtClean="0"/>
              <a:t>Pimpinan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pelaksanaan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ditetapkan</a:t>
            </a:r>
            <a:r>
              <a:rPr lang="en-US" sz="2400" dirty="0" smtClean="0"/>
              <a:t>.</a:t>
            </a:r>
          </a:p>
          <a:p>
            <a:pPr marL="990600" lvl="1" indent="-533400" eaLnBrk="1" hangingPunct="1">
              <a:buFontTx/>
              <a:buAutoNum type="alphaLcPeriod"/>
              <a:defRPr/>
            </a:pP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pertimbangan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pimpinan</a:t>
            </a:r>
            <a:r>
              <a:rPr lang="en-US" sz="2400" dirty="0" smtClean="0"/>
              <a:t> </a:t>
            </a:r>
            <a:r>
              <a:rPr lang="en-US" sz="2400" dirty="0" err="1" smtClean="0"/>
              <a:t>Universitas</a:t>
            </a:r>
            <a:r>
              <a:rPr lang="en-US" sz="2400" dirty="0" smtClean="0"/>
              <a:t> </a:t>
            </a:r>
            <a:r>
              <a:rPr lang="en-US" sz="2400" dirty="0" err="1" smtClean="0"/>
              <a:t>mengenai</a:t>
            </a:r>
            <a:r>
              <a:rPr lang="en-US" sz="2400" dirty="0" smtClean="0"/>
              <a:t> </a:t>
            </a:r>
            <a:r>
              <a:rPr lang="en-US" sz="2400" dirty="0" err="1" smtClean="0"/>
              <a:t>calon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diusulkan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diangkat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pimpinan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endParaRPr lang="id-ID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868363"/>
            <a:ext cx="8229600" cy="3489331"/>
          </a:xfrm>
        </p:spPr>
        <p:txBody>
          <a:bodyPr/>
          <a:lstStyle/>
          <a:p>
            <a:pPr marL="609600" indent="-609600" eaLnBrk="1" hangingPunct="1">
              <a:buFontTx/>
              <a:buAutoNum type="arabicPeriod" startAt="2"/>
              <a:defRPr/>
            </a:pP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Tugas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Dekan</a:t>
            </a:r>
            <a:endParaRPr lang="en-US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1050925" lvl="1" indent="-593725" eaLnBrk="1" hangingPunct="1">
              <a:buFontTx/>
              <a:buAutoNum type="alphaLcPeriod"/>
              <a:defRPr/>
            </a:pPr>
            <a:r>
              <a:rPr lang="en-US" sz="2400" dirty="0" err="1" smtClean="0"/>
              <a:t>Bertanggung</a:t>
            </a:r>
            <a:r>
              <a:rPr lang="en-US" sz="2400" dirty="0" smtClean="0"/>
              <a:t> </a:t>
            </a:r>
            <a:r>
              <a:rPr lang="en-US" sz="2400" dirty="0" err="1" smtClean="0"/>
              <a:t>jawab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penyelenggaraan</a:t>
            </a:r>
            <a:r>
              <a:rPr lang="en-US" sz="2400" dirty="0" smtClean="0"/>
              <a:t> </a:t>
            </a:r>
            <a:r>
              <a:rPr lang="en-US" sz="2400" dirty="0" err="1" smtClean="0"/>
              <a:t>pendidikan</a:t>
            </a:r>
            <a:r>
              <a:rPr lang="en-US" sz="2400" dirty="0" smtClean="0"/>
              <a:t>, </a:t>
            </a:r>
            <a:r>
              <a:rPr lang="en-US" sz="2400" dirty="0" err="1" smtClean="0"/>
              <a:t>penelitian</a:t>
            </a:r>
            <a:r>
              <a:rPr lang="en-US" sz="2400" dirty="0" smtClean="0"/>
              <a:t>,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pengabdian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masyarakat</a:t>
            </a:r>
            <a:r>
              <a:rPr lang="en-US" sz="2400" dirty="0" smtClean="0"/>
              <a:t> </a:t>
            </a:r>
            <a:r>
              <a:rPr lang="en-US" sz="2400" dirty="0" err="1" smtClean="0"/>
              <a:t>serta</a:t>
            </a:r>
            <a:r>
              <a:rPr lang="en-US" sz="2400" dirty="0" smtClean="0"/>
              <a:t> </a:t>
            </a:r>
            <a:r>
              <a:rPr lang="en-US" sz="2400" dirty="0" err="1" smtClean="0"/>
              <a:t>pembinaan</a:t>
            </a:r>
            <a:r>
              <a:rPr lang="en-US" sz="2400" dirty="0" smtClean="0"/>
              <a:t>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akademik</a:t>
            </a:r>
            <a:r>
              <a:rPr lang="en-US" sz="2400" dirty="0" smtClean="0"/>
              <a:t>, </a:t>
            </a:r>
            <a:r>
              <a:rPr lang="en-US" sz="2400" dirty="0" err="1" smtClean="0"/>
              <a:t>tenaga</a:t>
            </a:r>
            <a:r>
              <a:rPr lang="en-US" sz="2400" dirty="0" smtClean="0"/>
              <a:t> </a:t>
            </a:r>
            <a:r>
              <a:rPr lang="en-US" sz="2400" dirty="0" err="1" smtClean="0"/>
              <a:t>administrasi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mahasiswa</a:t>
            </a:r>
            <a:r>
              <a:rPr lang="en-US" sz="2400" dirty="0" smtClean="0"/>
              <a:t>.</a:t>
            </a:r>
          </a:p>
          <a:p>
            <a:pPr marL="1050925" lvl="1" indent="-593725" eaLnBrk="1" hangingPunct="1">
              <a:buFontTx/>
              <a:buAutoNum type="alphaLcPeriod"/>
              <a:defRPr/>
            </a:pPr>
            <a:r>
              <a:rPr lang="en-US" sz="2400" dirty="0" err="1" smtClean="0"/>
              <a:t>Bertanggung</a:t>
            </a:r>
            <a:r>
              <a:rPr lang="en-US" sz="2400" dirty="0" smtClean="0"/>
              <a:t> </a:t>
            </a:r>
            <a:r>
              <a:rPr lang="en-US" sz="2400" dirty="0" err="1" smtClean="0"/>
              <a:t>jawab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dirty="0" err="1" smtClean="0"/>
              <a:t>terselengaranya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</a:t>
            </a:r>
            <a:r>
              <a:rPr lang="en-US" sz="2400" dirty="0" err="1" smtClean="0"/>
              <a:t>pejaminan</a:t>
            </a:r>
            <a:r>
              <a:rPr lang="en-US" sz="2400" dirty="0" smtClean="0"/>
              <a:t> </a:t>
            </a:r>
            <a:r>
              <a:rPr lang="en-US" sz="2400" dirty="0" err="1" smtClean="0"/>
              <a:t>mutu</a:t>
            </a:r>
            <a:r>
              <a:rPr lang="en-US" sz="2400" dirty="0" smtClean="0"/>
              <a:t> (SPM) </a:t>
            </a:r>
            <a:r>
              <a:rPr lang="en-US" sz="2400" dirty="0" err="1" smtClean="0"/>
              <a:t>Fakultas</a:t>
            </a:r>
            <a:endParaRPr lang="id-ID" sz="2400" dirty="0" smtClean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28662" y="4430730"/>
            <a:ext cx="7715304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mengemban</a:t>
            </a:r>
            <a:r>
              <a:rPr lang="en-US" sz="2400" dirty="0"/>
              <a:t> </a:t>
            </a:r>
            <a:r>
              <a:rPr lang="en-US" sz="2400" dirty="0" err="1"/>
              <a:t>tanggung</a:t>
            </a:r>
            <a:r>
              <a:rPr lang="en-US" sz="2400" dirty="0"/>
              <a:t> </a:t>
            </a:r>
            <a:r>
              <a:rPr lang="en-US" sz="2400" dirty="0" err="1"/>
              <a:t>jawab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 smtClean="0"/>
              <a:t>penyelenggaraan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, </a:t>
            </a:r>
            <a:r>
              <a:rPr lang="en-US" sz="2400" dirty="0" err="1"/>
              <a:t>Dekan</a:t>
            </a:r>
            <a:r>
              <a:rPr lang="en-US" sz="2400" dirty="0"/>
              <a:t> </a:t>
            </a:r>
            <a:r>
              <a:rPr lang="en-US" sz="2400" dirty="0" err="1"/>
              <a:t>dibantu</a:t>
            </a:r>
            <a:r>
              <a:rPr lang="en-US" sz="2400" dirty="0"/>
              <a:t> </a:t>
            </a:r>
            <a:r>
              <a:rPr lang="en-US" sz="2400" dirty="0" err="1" smtClean="0"/>
              <a:t>para</a:t>
            </a:r>
            <a:r>
              <a:rPr lang="en-US" sz="2400" dirty="0" smtClean="0"/>
              <a:t> </a:t>
            </a:r>
            <a:r>
              <a:rPr lang="en-US" sz="2400" dirty="0" err="1" smtClean="0"/>
              <a:t>Pembantu</a:t>
            </a:r>
            <a:r>
              <a:rPr lang="en-US" sz="2400" dirty="0" smtClean="0"/>
              <a:t> </a:t>
            </a:r>
            <a:r>
              <a:rPr lang="en-US" sz="2400" dirty="0" err="1"/>
              <a:t>Dekan</a:t>
            </a:r>
            <a:r>
              <a:rPr lang="en-US" sz="2400" dirty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Unit </a:t>
            </a:r>
            <a:r>
              <a:rPr lang="en-US" sz="2400" dirty="0" err="1"/>
              <a:t>Penjamin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smtClean="0"/>
              <a:t>(UPM) </a:t>
            </a:r>
            <a:r>
              <a:rPr lang="en-US" sz="2400" dirty="0" err="1" smtClean="0"/>
              <a:t>Fakultas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92216"/>
            <a:ext cx="8229600" cy="3379792"/>
          </a:xfrm>
        </p:spPr>
        <p:txBody>
          <a:bodyPr/>
          <a:lstStyle/>
          <a:p>
            <a:pPr marL="609600" indent="-609600" eaLnBrk="1" hangingPunct="1">
              <a:buFontTx/>
              <a:buAutoNum type="arabicPeriod" startAt="3"/>
              <a:defRPr/>
            </a:pP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Tugas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Pembantu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Dekan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I</a:t>
            </a:r>
          </a:p>
          <a:p>
            <a:pPr marL="1176338" lvl="1" indent="-387350" eaLnBrk="1" hangingPunct="1">
              <a:buFontTx/>
              <a:buNone/>
              <a:defRPr/>
            </a:pPr>
            <a:r>
              <a:rPr lang="en-US" sz="2400" u="sng" dirty="0" err="1" smtClean="0"/>
              <a:t>Bertanggung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jawab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atas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tersusunnya</a:t>
            </a:r>
            <a:r>
              <a:rPr lang="en-US" sz="2400" u="sng" dirty="0" smtClean="0"/>
              <a:t> </a:t>
            </a:r>
            <a:r>
              <a:rPr lang="en-US" sz="2400" dirty="0" smtClean="0"/>
              <a:t>:</a:t>
            </a:r>
          </a:p>
          <a:p>
            <a:pPr marL="1176338" lvl="1" indent="-387350" eaLnBrk="1" hangingPunct="1">
              <a:buFontTx/>
              <a:buAutoNum type="alphaLcPeriod"/>
              <a:defRPr/>
            </a:pPr>
            <a:r>
              <a:rPr lang="en-US" sz="2400" dirty="0" err="1" smtClean="0"/>
              <a:t>Kebijakan</a:t>
            </a:r>
            <a:r>
              <a:rPr lang="en-US" sz="2400" dirty="0" smtClean="0"/>
              <a:t>, </a:t>
            </a:r>
            <a:r>
              <a:rPr lang="en-US" sz="2400" dirty="0" err="1" smtClean="0"/>
              <a:t>Standar</a:t>
            </a:r>
            <a:r>
              <a:rPr lang="en-US" sz="2400" dirty="0" smtClean="0"/>
              <a:t>, Manual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Formulir</a:t>
            </a:r>
            <a:r>
              <a:rPr lang="en-US" sz="2400" dirty="0" smtClean="0"/>
              <a:t> SPMI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;</a:t>
            </a:r>
          </a:p>
          <a:p>
            <a:pPr marL="1176338" lvl="1" indent="-387350" eaLnBrk="1" hangingPunct="1">
              <a:buFontTx/>
              <a:buAutoNum type="alphaLcPeriod"/>
              <a:defRPr/>
            </a:pPr>
            <a:r>
              <a:rPr lang="en-US" sz="2400" dirty="0" smtClean="0"/>
              <a:t>Manual </a:t>
            </a:r>
            <a:r>
              <a:rPr lang="en-US" sz="2400" dirty="0" err="1" smtClean="0"/>
              <a:t>Mutu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;  </a:t>
            </a:r>
          </a:p>
          <a:p>
            <a:pPr marL="1176338" lvl="1" indent="-387350" eaLnBrk="1" hangingPunct="1">
              <a:buFontTx/>
              <a:buAutoNum type="alphaLcPeriod"/>
              <a:defRPr/>
            </a:pPr>
            <a:r>
              <a:rPr lang="en-US" sz="2400" dirty="0" err="1" smtClean="0"/>
              <a:t>Sasaran</a:t>
            </a:r>
            <a:r>
              <a:rPr lang="en-US" sz="2400" dirty="0" smtClean="0"/>
              <a:t> </a:t>
            </a:r>
            <a:r>
              <a:rPr lang="en-US" sz="2400" dirty="0" err="1" smtClean="0"/>
              <a:t>Mutu</a:t>
            </a:r>
            <a:r>
              <a:rPr lang="en-US" sz="2400" dirty="0" smtClean="0"/>
              <a:t> </a:t>
            </a:r>
            <a:r>
              <a:rPr lang="en-US" sz="2400" dirty="0" err="1" smtClean="0"/>
              <a:t>Fakultas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Program </a:t>
            </a:r>
            <a:r>
              <a:rPr lang="en-US" sz="2400" dirty="0" err="1" smtClean="0"/>
              <a:t>Studi</a:t>
            </a:r>
            <a:r>
              <a:rPr lang="en-US" sz="2400" dirty="0" smtClean="0"/>
              <a:t>.</a:t>
            </a:r>
            <a:endParaRPr lang="id-ID" sz="2400" dirty="0" smtClean="0"/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642938" y="4429132"/>
            <a:ext cx="807246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200" dirty="0" err="1"/>
              <a:t>Pembantu</a:t>
            </a:r>
            <a:r>
              <a:rPr lang="en-US" sz="2200" dirty="0"/>
              <a:t> </a:t>
            </a:r>
            <a:r>
              <a:rPr lang="en-US" sz="2200" dirty="0" err="1"/>
              <a:t>Dekan</a:t>
            </a:r>
            <a:r>
              <a:rPr lang="en-US" sz="2200" dirty="0"/>
              <a:t> </a:t>
            </a:r>
            <a:r>
              <a:rPr lang="en-US" sz="2200" dirty="0" smtClean="0"/>
              <a:t>I </a:t>
            </a:r>
            <a:r>
              <a:rPr lang="en-US" sz="2200" dirty="0" err="1" smtClean="0"/>
              <a:t>dibantu</a:t>
            </a:r>
            <a:r>
              <a:rPr lang="en-US" sz="2200" dirty="0" smtClean="0"/>
              <a:t> PD II </a:t>
            </a:r>
            <a:r>
              <a:rPr lang="en-US" sz="2200" dirty="0" err="1" smtClean="0"/>
              <a:t>dan</a:t>
            </a:r>
            <a:r>
              <a:rPr lang="en-US" sz="2200" dirty="0" smtClean="0"/>
              <a:t> III </a:t>
            </a:r>
            <a:r>
              <a:rPr lang="en-US" sz="2200" dirty="0" err="1" smtClean="0"/>
              <a:t>bersama</a:t>
            </a:r>
            <a:r>
              <a:rPr lang="en-US" sz="2200" dirty="0" smtClean="0"/>
              <a:t> Unit </a:t>
            </a:r>
            <a:r>
              <a:rPr lang="en-US" sz="2200" dirty="0" err="1"/>
              <a:t>Penjamin</a:t>
            </a:r>
            <a:r>
              <a:rPr lang="en-US" sz="2200" dirty="0"/>
              <a:t> </a:t>
            </a:r>
            <a:r>
              <a:rPr lang="en-US" sz="2200" dirty="0" err="1"/>
              <a:t>Mutu</a:t>
            </a:r>
            <a:r>
              <a:rPr lang="en-US" sz="2200" dirty="0"/>
              <a:t> </a:t>
            </a:r>
            <a:r>
              <a:rPr lang="en-US" sz="2200" dirty="0" smtClean="0"/>
              <a:t>(UPM) </a:t>
            </a:r>
            <a:r>
              <a:rPr lang="en-US" sz="2200" dirty="0" err="1" smtClean="0"/>
              <a:t>Fakultas</a:t>
            </a:r>
            <a:r>
              <a:rPr lang="en-US" sz="2200" dirty="0" smtClean="0"/>
              <a:t> </a:t>
            </a:r>
            <a:r>
              <a:rPr lang="en-US" sz="2200" dirty="0" err="1" smtClean="0"/>
              <a:t>bertugas</a:t>
            </a:r>
            <a:r>
              <a:rPr lang="en-US" sz="2200" dirty="0" smtClean="0"/>
              <a:t> </a:t>
            </a:r>
            <a:r>
              <a:rPr lang="en-US" sz="2200" dirty="0" err="1"/>
              <a:t>melaksanakan</a:t>
            </a:r>
            <a:r>
              <a:rPr lang="en-US" sz="2200" dirty="0"/>
              <a:t> </a:t>
            </a:r>
            <a:r>
              <a:rPr lang="en-US" sz="2200" dirty="0" err="1"/>
              <a:t>kegiatan</a:t>
            </a:r>
            <a:r>
              <a:rPr lang="en-US" sz="2200" dirty="0"/>
              <a:t> </a:t>
            </a:r>
            <a:r>
              <a:rPr lang="en-US" sz="2200" dirty="0" err="1"/>
              <a:t>Penjaminan</a:t>
            </a:r>
            <a:r>
              <a:rPr lang="en-US" sz="2200" dirty="0"/>
              <a:t> </a:t>
            </a:r>
            <a:r>
              <a:rPr lang="en-US" sz="2200" dirty="0" err="1"/>
              <a:t>Mutu</a:t>
            </a:r>
            <a:r>
              <a:rPr lang="en-US" sz="2200" dirty="0"/>
              <a:t> </a:t>
            </a:r>
            <a:r>
              <a:rPr lang="en-US" sz="2200" dirty="0" err="1" smtClean="0"/>
              <a:t>di</a:t>
            </a:r>
            <a:r>
              <a:rPr lang="en-US" sz="2200" dirty="0" smtClean="0"/>
              <a:t> </a:t>
            </a:r>
            <a:r>
              <a:rPr lang="en-US" sz="2200" dirty="0" err="1"/>
              <a:t>Fakultas</a:t>
            </a:r>
            <a:r>
              <a:rPr lang="en-US" sz="2200" dirty="0"/>
              <a:t> </a:t>
            </a:r>
            <a:r>
              <a:rPr lang="en-US" sz="2200" dirty="0" err="1"/>
              <a:t>dibantu</a:t>
            </a:r>
            <a:r>
              <a:rPr lang="en-US" sz="2200" dirty="0"/>
              <a:t> </a:t>
            </a:r>
            <a:r>
              <a:rPr lang="en-US" sz="2200" dirty="0" err="1"/>
              <a:t>oleh</a:t>
            </a:r>
            <a:r>
              <a:rPr lang="en-US" sz="2200" dirty="0"/>
              <a:t> </a:t>
            </a:r>
            <a:r>
              <a:rPr lang="en-US" sz="2200" dirty="0" smtClean="0"/>
              <a:t>Tim </a:t>
            </a:r>
            <a:r>
              <a:rPr lang="en-US" sz="2200" dirty="0" err="1" smtClean="0"/>
              <a:t>Koordinasi</a:t>
            </a:r>
            <a:r>
              <a:rPr lang="en-US" sz="2200" dirty="0" smtClean="0"/>
              <a:t> Semester (TKS) </a:t>
            </a:r>
            <a:r>
              <a:rPr lang="en-US" sz="2200" dirty="0" err="1"/>
              <a:t>di</a:t>
            </a:r>
            <a:r>
              <a:rPr lang="en-US" sz="2200" dirty="0"/>
              <a:t> </a:t>
            </a:r>
            <a:r>
              <a:rPr lang="en-US" sz="2200" dirty="0" smtClean="0"/>
              <a:t>Program </a:t>
            </a:r>
            <a:r>
              <a:rPr lang="en-US" sz="2200" dirty="0" err="1" smtClean="0"/>
              <a:t>Studi</a:t>
            </a:r>
            <a:endParaRPr lang="id-ID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476250"/>
            <a:ext cx="8229600" cy="5953146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AutoNum type="arabicPeriod" startAt="4"/>
              <a:defRPr/>
            </a:pPr>
            <a:r>
              <a:rPr lang="id-ID" sz="2800" b="1" dirty="0" smtClean="0">
                <a:solidFill>
                  <a:schemeClr val="accent1">
                    <a:lumMod val="25000"/>
                  </a:schemeClr>
                </a:solidFill>
              </a:rPr>
              <a:t>Ketua Program Studi</a:t>
            </a:r>
            <a:endParaRPr lang="en-US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609600" indent="-609600" algn="just" eaLnBrk="1" hangingPunct="1">
              <a:lnSpc>
                <a:spcPct val="80000"/>
              </a:lnSpc>
              <a:buNone/>
              <a:defRPr/>
            </a:pPr>
            <a:endParaRPr lang="id-ID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1246188" lvl="1" indent="-45720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id-ID" sz="2400" b="1" dirty="0" smtClean="0"/>
              <a:t>Bertanggung jawab atas tersusunnya :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Spesifikasi Program Studi (SP);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Instruksi Kerja (IK) yang sesuai dengan Standar</a:t>
            </a:r>
            <a:r>
              <a:rPr lang="en-US" sz="2400" dirty="0" smtClean="0"/>
              <a:t> SPMI</a:t>
            </a:r>
            <a:r>
              <a:rPr lang="id-ID" sz="2400" dirty="0" smtClean="0"/>
              <a:t>, Manual Mutu, dan Prosedur </a:t>
            </a:r>
            <a:r>
              <a:rPr lang="en-US" sz="2400" dirty="0" err="1" smtClean="0"/>
              <a:t>Mutu</a:t>
            </a:r>
            <a:r>
              <a:rPr lang="en-US" sz="2400" dirty="0" smtClean="0"/>
              <a:t> (SOP) </a:t>
            </a:r>
            <a:r>
              <a:rPr lang="id-ID" sz="2400" dirty="0" smtClean="0"/>
              <a:t>Tingkat Fakultas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pPr marL="1246188" lvl="1" indent="-457200" algn="just" eaLnBrk="1" hangingPunct="1">
              <a:lnSpc>
                <a:spcPct val="80000"/>
              </a:lnSpc>
              <a:buFontTx/>
              <a:buNone/>
              <a:defRPr/>
            </a:pPr>
            <a:endParaRPr lang="id-ID" sz="2400" dirty="0" smtClean="0"/>
          </a:p>
          <a:p>
            <a:pPr marL="1246188" lvl="1" indent="-45720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id-ID" sz="2400" b="1" dirty="0" smtClean="0"/>
              <a:t>Bertanggung jawab atas terlaksananya :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Prosen pembelajaran yang bermutu sesuai dengan SP, </a:t>
            </a:r>
            <a:r>
              <a:rPr lang="en-US" sz="2400" dirty="0" smtClean="0"/>
              <a:t>IK </a:t>
            </a:r>
            <a:r>
              <a:rPr lang="en-US" sz="2400" dirty="0" err="1" smtClean="0"/>
              <a:t>dan</a:t>
            </a:r>
            <a:r>
              <a:rPr lang="en-US" sz="2400" dirty="0" smtClean="0"/>
              <a:t> SOP</a:t>
            </a:r>
            <a:r>
              <a:rPr lang="id-ID" sz="2400" dirty="0" smtClean="0"/>
              <a:t>;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Evaluasi pelaksanaan proses pembelajaran;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Evaluasi hasil proses pembelajaran;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Tindakan perbaikan proses pembelajaran;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id-ID" sz="2400" dirty="0" smtClean="0"/>
              <a:t>Penyempurnaan SP,</a:t>
            </a:r>
            <a:r>
              <a:rPr lang="en-US" sz="2400" dirty="0" smtClean="0"/>
              <a:t> </a:t>
            </a:r>
            <a:r>
              <a:rPr lang="id-ID" sz="2400" dirty="0" smtClean="0"/>
              <a:t>IK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SOP</a:t>
            </a:r>
            <a:r>
              <a:rPr lang="id-ID" sz="2400" dirty="0" smtClean="0"/>
              <a:t>, secara berkelanjutan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8607455" cy="11525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AutoNum type="arabicPeriod" startAt="5"/>
              <a:defRPr/>
            </a:pP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Unit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Penjaminan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Mutu</a:t>
            </a: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(UPM) </a:t>
            </a:r>
            <a:r>
              <a:rPr lang="en-US" sz="2800" b="1" dirty="0" err="1" smtClean="0">
                <a:solidFill>
                  <a:schemeClr val="accent1">
                    <a:lumMod val="25000"/>
                  </a:schemeClr>
                </a:solidFill>
              </a:rPr>
              <a:t>Fakultas</a:t>
            </a:r>
            <a:endParaRPr lang="en-US" sz="28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None/>
              <a:defRPr/>
            </a:pPr>
            <a:r>
              <a:rPr lang="en-US" sz="28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</a:p>
          <a:p>
            <a:pPr marL="1246188" lvl="1" indent="-457200" algn="just" eaLnBrk="1" hangingPunct="1">
              <a:lnSpc>
                <a:spcPct val="80000"/>
              </a:lnSpc>
              <a:buFontTx/>
              <a:buAutoNum type="alphaLcPeriod"/>
              <a:defRPr/>
            </a:pPr>
            <a:r>
              <a:rPr lang="en-US" sz="2400" b="1" dirty="0" err="1" smtClean="0">
                <a:solidFill>
                  <a:srgbClr val="0070C0"/>
                </a:solidFill>
              </a:rPr>
              <a:t>Struktur</a:t>
            </a:r>
            <a:r>
              <a:rPr lang="en-US" sz="2400" b="1" dirty="0" smtClean="0">
                <a:solidFill>
                  <a:srgbClr val="0070C0"/>
                </a:solidFill>
              </a:rPr>
              <a:t> UPM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1882210"/>
            <a:ext cx="75295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tabLst>
                <a:tab pos="3041650" algn="l"/>
                <a:tab pos="3221038" algn="l"/>
              </a:tabLst>
            </a:pPr>
            <a:r>
              <a:rPr lang="en-US" sz="2400" dirty="0" err="1" smtClean="0"/>
              <a:t>Ketua</a:t>
            </a:r>
            <a:r>
              <a:rPr lang="en-US" sz="2400" dirty="0"/>
              <a:t>	:	</a:t>
            </a:r>
          </a:p>
          <a:p>
            <a:pPr marL="342900" indent="-342900" algn="just">
              <a:spcBef>
                <a:spcPct val="50000"/>
              </a:spcBef>
              <a:tabLst>
                <a:tab pos="3041650" algn="l"/>
                <a:tab pos="3221038" algn="l"/>
              </a:tabLst>
            </a:pPr>
            <a:r>
              <a:rPr lang="en-US" sz="2400" dirty="0" err="1"/>
              <a:t>Sekretaris</a:t>
            </a:r>
            <a:r>
              <a:rPr lang="en-US" sz="2400" dirty="0"/>
              <a:t>	:	</a:t>
            </a:r>
            <a:r>
              <a:rPr lang="en-US" sz="2400" dirty="0" smtClean="0"/>
              <a:t>……………………..</a:t>
            </a:r>
            <a:endParaRPr lang="en-US" sz="2400" dirty="0"/>
          </a:p>
          <a:p>
            <a:pPr marL="342900" indent="-342900" algn="just">
              <a:spcBef>
                <a:spcPct val="50000"/>
              </a:spcBef>
              <a:tabLst>
                <a:tab pos="3041650" algn="l"/>
                <a:tab pos="3221038" algn="l"/>
              </a:tabLst>
            </a:pPr>
            <a:r>
              <a:rPr lang="en-US" sz="2400" dirty="0"/>
              <a:t>		</a:t>
            </a:r>
            <a:endParaRPr lang="en-US" sz="2400" dirty="0" smtClean="0"/>
          </a:p>
          <a:p>
            <a:pPr marL="342900" indent="-342900" algn="just">
              <a:spcBef>
                <a:spcPct val="50000"/>
              </a:spcBef>
              <a:tabLst>
                <a:tab pos="3041650" algn="l"/>
                <a:tab pos="3221038" algn="l"/>
              </a:tabLst>
            </a:pPr>
            <a:r>
              <a:rPr lang="en-US" sz="2400" dirty="0" err="1" smtClean="0"/>
              <a:t>Anggota</a:t>
            </a:r>
            <a:r>
              <a:rPr lang="en-US" sz="2400" dirty="0" smtClean="0"/>
              <a:t>	:	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  <a:tabLst>
                <a:tab pos="3041650" algn="l"/>
                <a:tab pos="3221038" algn="l"/>
              </a:tabLst>
            </a:pPr>
            <a:r>
              <a:rPr lang="en-US" sz="2000" dirty="0" err="1" smtClean="0"/>
              <a:t>Wakil</a:t>
            </a:r>
            <a:r>
              <a:rPr lang="en-US" sz="2000" dirty="0" smtClean="0"/>
              <a:t> </a:t>
            </a:r>
            <a:r>
              <a:rPr lang="en-US" sz="2000" dirty="0" err="1" smtClean="0"/>
              <a:t>Prodi</a:t>
            </a:r>
            <a:r>
              <a:rPr lang="en-US" sz="2000" dirty="0"/>
              <a:t>	: 1.………………………………………….</a:t>
            </a:r>
          </a:p>
          <a:p>
            <a:pPr marL="342900" indent="-342900" algn="just">
              <a:spcBef>
                <a:spcPct val="50000"/>
              </a:spcBef>
              <a:buFontTx/>
              <a:buChar char="-"/>
              <a:tabLst>
                <a:tab pos="3041650" algn="l"/>
                <a:tab pos="3221038" algn="l"/>
              </a:tabLst>
            </a:pPr>
            <a:r>
              <a:rPr lang="en-US" sz="2000" dirty="0" err="1"/>
              <a:t>Wakil</a:t>
            </a:r>
            <a:r>
              <a:rPr lang="en-US" sz="2000" dirty="0"/>
              <a:t> </a:t>
            </a:r>
            <a:r>
              <a:rPr lang="en-US" sz="2000" dirty="0" err="1" smtClean="0"/>
              <a:t>Prodi</a:t>
            </a:r>
            <a:r>
              <a:rPr lang="en-US" sz="2000" dirty="0"/>
              <a:t>	: 2.…………………………………………. 	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476250"/>
            <a:ext cx="7920038" cy="5953146"/>
          </a:xfrm>
        </p:spPr>
        <p:txBody>
          <a:bodyPr/>
          <a:lstStyle/>
          <a:p>
            <a:pPr marL="609600" indent="-609600" algn="just" eaLnBrk="1" hangingPunct="1">
              <a:buFontTx/>
              <a:buAutoNum type="alphaLcPeriod" startAt="2"/>
              <a:defRPr/>
            </a:pPr>
            <a:r>
              <a:rPr lang="id-ID" sz="2400" b="1" dirty="0" smtClean="0">
                <a:solidFill>
                  <a:schemeClr val="accent1">
                    <a:lumMod val="25000"/>
                  </a:schemeClr>
                </a:solidFill>
              </a:rPr>
              <a:t>Tugas </a:t>
            </a:r>
            <a:r>
              <a:rPr lang="en-US" sz="2400" b="1" dirty="0" smtClean="0">
                <a:solidFill>
                  <a:schemeClr val="accent1">
                    <a:lumMod val="25000"/>
                  </a:schemeClr>
                </a:solidFill>
              </a:rPr>
              <a:t>U</a:t>
            </a:r>
            <a:r>
              <a:rPr lang="id-ID" sz="2400" b="1" dirty="0" smtClean="0">
                <a:solidFill>
                  <a:schemeClr val="accent1">
                    <a:lumMod val="25000"/>
                  </a:schemeClr>
                </a:solidFill>
              </a:rPr>
              <a:t>PM</a:t>
            </a:r>
            <a:r>
              <a:rPr lang="en-US" sz="24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id-ID" sz="2400" b="1" dirty="0" smtClean="0">
                <a:solidFill>
                  <a:schemeClr val="accent1">
                    <a:lumMod val="25000"/>
                  </a:schemeClr>
                </a:solidFill>
              </a:rPr>
              <a:t>F</a:t>
            </a:r>
            <a:r>
              <a:rPr lang="en-US" sz="2400" b="1" dirty="0" err="1" smtClean="0">
                <a:solidFill>
                  <a:schemeClr val="accent1">
                    <a:lumMod val="25000"/>
                  </a:schemeClr>
                </a:solidFill>
              </a:rPr>
              <a:t>akultas</a:t>
            </a:r>
            <a:endParaRPr lang="id-ID" sz="24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id-ID" sz="1800" dirty="0" smtClean="0"/>
              <a:t>Menjabarkan </a:t>
            </a:r>
            <a:r>
              <a:rPr lang="en-US" sz="1800" dirty="0" err="1" smtClean="0"/>
              <a:t>Dokumen</a:t>
            </a:r>
            <a:r>
              <a:rPr lang="en-US" sz="1800" dirty="0" smtClean="0"/>
              <a:t> </a:t>
            </a:r>
            <a:r>
              <a:rPr lang="en-US" sz="1800" dirty="0" err="1" smtClean="0"/>
              <a:t>Kebijakan</a:t>
            </a:r>
            <a:r>
              <a:rPr lang="en-US" sz="1800" dirty="0" smtClean="0"/>
              <a:t>, S</a:t>
            </a:r>
            <a:r>
              <a:rPr lang="id-ID" sz="1800" dirty="0" smtClean="0"/>
              <a:t>tandart</a:t>
            </a:r>
            <a:r>
              <a:rPr lang="en-US" sz="1800" dirty="0" smtClean="0"/>
              <a:t>, Manual </a:t>
            </a:r>
            <a:r>
              <a:rPr lang="en-US" sz="1800" dirty="0" err="1" smtClean="0"/>
              <a:t>dan</a:t>
            </a:r>
            <a:r>
              <a:rPr lang="id-ID" sz="1800" dirty="0" smtClean="0"/>
              <a:t> </a:t>
            </a:r>
            <a:r>
              <a:rPr lang="en-US" sz="1800" dirty="0" err="1" smtClean="0"/>
              <a:t>Formulir</a:t>
            </a:r>
            <a:r>
              <a:rPr lang="en-US" sz="1800" dirty="0" smtClean="0"/>
              <a:t> SPMI </a:t>
            </a:r>
            <a:r>
              <a:rPr lang="id-ID" sz="1800" dirty="0" smtClean="0"/>
              <a:t>Universitas ke dalam </a:t>
            </a:r>
            <a:r>
              <a:rPr lang="en-US" sz="1800" dirty="0" err="1" smtClean="0"/>
              <a:t>Dokumen</a:t>
            </a:r>
            <a:r>
              <a:rPr lang="en-US" sz="1800" dirty="0" smtClean="0"/>
              <a:t> SPMI</a:t>
            </a:r>
            <a:r>
              <a:rPr lang="id-ID" sz="1800" dirty="0" smtClean="0"/>
              <a:t> Fakultas</a:t>
            </a:r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id-ID" sz="1800" dirty="0" smtClean="0"/>
              <a:t>Menjabarkan Manual Mutu Universitas ke dalam Manual Mutu Fakultas</a:t>
            </a:r>
            <a:endParaRPr lang="en-US" sz="1800" dirty="0" smtClean="0"/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en-US" sz="1800" dirty="0" err="1" smtClean="0"/>
              <a:t>Membantu</a:t>
            </a:r>
            <a:r>
              <a:rPr lang="en-US" sz="1800" dirty="0" smtClean="0"/>
              <a:t> </a:t>
            </a:r>
            <a:r>
              <a:rPr lang="en-US" sz="1800" dirty="0" err="1" smtClean="0"/>
              <a:t>tersusunnya</a:t>
            </a:r>
            <a:r>
              <a:rPr lang="en-US" sz="1800" dirty="0" smtClean="0"/>
              <a:t> </a:t>
            </a:r>
            <a:r>
              <a:rPr lang="en-US" sz="1800" dirty="0" err="1" smtClean="0"/>
              <a:t>Sasaran</a:t>
            </a:r>
            <a:r>
              <a:rPr lang="en-US" sz="1800" dirty="0" smtClean="0"/>
              <a:t> </a:t>
            </a:r>
            <a:r>
              <a:rPr lang="en-US" sz="1800" dirty="0" err="1" smtClean="0"/>
              <a:t>Mutu</a:t>
            </a:r>
            <a:r>
              <a:rPr lang="en-US" sz="1800" dirty="0" smtClean="0"/>
              <a:t> </a:t>
            </a:r>
            <a:r>
              <a:rPr lang="en-US" sz="1800" dirty="0" err="1" smtClean="0"/>
              <a:t>Fakultas</a:t>
            </a:r>
            <a:r>
              <a:rPr lang="en-US" sz="1800" dirty="0" smtClean="0"/>
              <a:t>/</a:t>
            </a:r>
            <a:r>
              <a:rPr lang="en-US" sz="1800" dirty="0" err="1" smtClean="0"/>
              <a:t>Prodi</a:t>
            </a:r>
            <a:endParaRPr lang="en-US" sz="1800" dirty="0" smtClean="0"/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en-US" sz="1800" dirty="0" err="1" smtClean="0"/>
              <a:t>Menyusun</a:t>
            </a:r>
            <a:r>
              <a:rPr lang="en-US" sz="1800" dirty="0" smtClean="0"/>
              <a:t> </a:t>
            </a:r>
            <a:r>
              <a:rPr lang="en-US" sz="1800" dirty="0" err="1" smtClean="0"/>
              <a:t>Prosedur</a:t>
            </a:r>
            <a:r>
              <a:rPr lang="en-US" sz="1800" dirty="0" smtClean="0"/>
              <a:t> </a:t>
            </a:r>
            <a:r>
              <a:rPr lang="en-US" sz="1800" dirty="0" err="1" smtClean="0"/>
              <a:t>Mutu</a:t>
            </a:r>
            <a:r>
              <a:rPr lang="en-US" sz="1800" dirty="0" smtClean="0"/>
              <a:t> (SOP) </a:t>
            </a:r>
            <a:r>
              <a:rPr lang="en-US" sz="1800" dirty="0" err="1" smtClean="0"/>
              <a:t>Fakultas</a:t>
            </a:r>
            <a:r>
              <a:rPr lang="en-US" sz="1800" dirty="0" smtClean="0"/>
              <a:t> </a:t>
            </a:r>
            <a:endParaRPr lang="id-ID" sz="1800" dirty="0" smtClean="0"/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id-ID" sz="1800" dirty="0" smtClean="0"/>
              <a:t>Mensosialisasikan sistem penjaminan mutu ke semua sivitas akademika fakultas</a:t>
            </a:r>
          </a:p>
          <a:p>
            <a:pPr marL="1322388" lvl="1" indent="-533400" algn="just" eaLnBrk="1" hangingPunct="1">
              <a:buFontTx/>
              <a:buAutoNum type="alphaLcParenR"/>
              <a:defRPr/>
            </a:pPr>
            <a:r>
              <a:rPr lang="id-ID" sz="1800" dirty="0" smtClean="0"/>
              <a:t>Pelatihan dan konsultasi kepada sivitas akademika fakultas tentang pelaksanaan penjaminan mutu.</a:t>
            </a:r>
          </a:p>
          <a:p>
            <a:pPr marL="1322388" lvl="1" indent="-533400" algn="just" eaLnBrk="1" hangingPunct="1">
              <a:buFontTx/>
              <a:buNone/>
              <a:defRPr/>
            </a:pPr>
            <a:endParaRPr lang="id-ID" sz="2000" b="1" u="sng" dirty="0" smtClean="0"/>
          </a:p>
          <a:p>
            <a:pPr marL="1322388" lvl="1" indent="-533400" algn="just" eaLnBrk="1" hangingPunct="1">
              <a:buFontTx/>
              <a:buNone/>
              <a:defRPr/>
            </a:pPr>
            <a:r>
              <a:rPr lang="id-ID" sz="2000" b="1" u="sng" dirty="0" smtClean="0"/>
              <a:t>Tugas Rutin</a:t>
            </a:r>
          </a:p>
          <a:p>
            <a:pPr marL="1322388" lvl="1" indent="-533400" algn="just" eaLnBrk="1" hangingPunct="1">
              <a:buFontTx/>
              <a:buAutoNum type="arabicParenR"/>
              <a:defRPr/>
            </a:pPr>
            <a:r>
              <a:rPr lang="id-ID" sz="1800" dirty="0" smtClean="0"/>
              <a:t>Membahas dan menindaklanjuti laporan dari </a:t>
            </a:r>
            <a:r>
              <a:rPr lang="en-US" sz="1800" dirty="0" smtClean="0"/>
              <a:t>TKS</a:t>
            </a:r>
            <a:endParaRPr lang="id-ID" sz="1800" dirty="0" smtClean="0"/>
          </a:p>
          <a:p>
            <a:pPr marL="1322388" lvl="1" indent="-533400" algn="just" eaLnBrk="1" hangingPunct="1">
              <a:buFontTx/>
              <a:buAutoNum type="arabicParenR"/>
              <a:defRPr/>
            </a:pPr>
            <a:r>
              <a:rPr lang="id-ID" sz="1800" dirty="0" smtClean="0"/>
              <a:t>Melakukan evaluasi terhadap </a:t>
            </a:r>
            <a:r>
              <a:rPr lang="en-US" sz="1800" dirty="0" err="1" smtClean="0"/>
              <a:t>pelaksanaan</a:t>
            </a:r>
            <a:r>
              <a:rPr lang="en-US" sz="1800" dirty="0" smtClean="0"/>
              <a:t> SOP</a:t>
            </a:r>
            <a:endParaRPr lang="id-ID" sz="1800" dirty="0" smtClean="0"/>
          </a:p>
          <a:p>
            <a:pPr marL="1322388" lvl="1" indent="-533400" algn="just" eaLnBrk="1" hangingPunct="1">
              <a:buFontTx/>
              <a:buAutoNum type="arabicParenR"/>
              <a:defRPr/>
            </a:pPr>
            <a:r>
              <a:rPr lang="id-ID" sz="1800" dirty="0" smtClean="0"/>
              <a:t>Memperbaiki dan mengembankan sistem pembelajaran</a:t>
            </a:r>
          </a:p>
          <a:p>
            <a:pPr marL="1322388" lvl="1" indent="-533400" algn="just" eaLnBrk="1" hangingPunct="1">
              <a:buFontTx/>
              <a:buAutoNum type="arabicParenR"/>
              <a:defRPr/>
            </a:pPr>
            <a:r>
              <a:rPr lang="id-ID" sz="1800" dirty="0" smtClean="0"/>
              <a:t>Mengirim hasil evaluasi program studi ke </a:t>
            </a:r>
            <a:r>
              <a:rPr lang="en-US" sz="1800" dirty="0" smtClean="0"/>
              <a:t>L</a:t>
            </a:r>
            <a:r>
              <a:rPr lang="id-ID" sz="1800" dirty="0" smtClean="0"/>
              <a:t>PM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910</TotalTime>
  <Words>908</Words>
  <Application>Microsoft Office PowerPoint</Application>
  <PresentationFormat>On-screen Show (4:3)</PresentationFormat>
  <Paragraphs>137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Balloons</vt:lpstr>
      <vt:lpstr>ORGANISASI DAN PELAKSANAAN  SISTEM PENJAMINAN MUTU UNIVERSITAS 17 AGUSTUS 1945 SAMARINDA</vt:lpstr>
      <vt:lpstr>STRUKTUR ORGANISASI  LEMBAGA PENJAMINAN MUTU</vt:lpstr>
      <vt:lpstr>STRUKTUR ORGANISASI PENJAMINAN MUTU FAKULTAS</vt:lpstr>
      <vt:lpstr>Slide 4</vt:lpstr>
      <vt:lpstr>Slide 5</vt:lpstr>
      <vt:lpstr>Slide 6</vt:lpstr>
      <vt:lpstr>Slide 7</vt:lpstr>
      <vt:lpstr>Slide 8</vt:lpstr>
      <vt:lpstr>Slide 9</vt:lpstr>
      <vt:lpstr>c. Instruksi Kerja UPM Fakultas (1)</vt:lpstr>
      <vt:lpstr>c. Instruksi Kerja UPM Fakultas (2)</vt:lpstr>
      <vt:lpstr>Slide 12</vt:lpstr>
      <vt:lpstr>b. Intruksi Kerja TKS (1)</vt:lpstr>
      <vt:lpstr>b. Intruksi Kerja TKS (2)</vt:lpstr>
      <vt:lpstr>Slide 15</vt:lpstr>
      <vt:lpstr>HAL-HAL YANG HARUS DILAKUKAN DALAM RANGKA PENJAMINAN MUTU PT</vt:lpstr>
      <vt:lpstr>Rencana Kelengkapan Organisasi Penjaminan Mutu Universitas 17 Agustus 1945 Samarinda</vt:lpstr>
      <vt:lpstr>Slide 18</vt:lpstr>
    </vt:vector>
  </TitlesOfParts>
  <Company>FISIP Undip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KOMPETENSI LULUSAN dan SPESIFIKASI PROGRAM STUDI</dc:title>
  <dc:creator>ANE2</dc:creator>
  <cp:lastModifiedBy>Customer</cp:lastModifiedBy>
  <cp:revision>45</cp:revision>
  <dcterms:created xsi:type="dcterms:W3CDTF">2006-03-07T06:20:06Z</dcterms:created>
  <dcterms:modified xsi:type="dcterms:W3CDTF">2016-03-11T07:09:10Z</dcterms:modified>
</cp:coreProperties>
</file>