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5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FD0011-3082-4C3C-8E68-EA695DD12889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B5851-76FC-453B-ADA8-866F6861F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29D36-F14E-4790-8059-F0E226D76DD7}" type="datetimeFigureOut">
              <a:rPr lang="en-US" smtClean="0"/>
              <a:pPr/>
              <a:t>5/17/2016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7F85E-FE8E-425F-ABFF-69EEC0F871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95400"/>
            <a:ext cx="7772400" cy="1470025"/>
          </a:xfrm>
        </p:spPr>
        <p:txBody>
          <a:bodyPr>
            <a:normAutofit/>
          </a:bodyPr>
          <a:lstStyle/>
          <a:p>
            <a:r>
              <a:rPr lang="id-ID" b="1" dirty="0">
                <a:solidFill>
                  <a:srgbClr val="C00000"/>
                </a:solidFill>
              </a:rPr>
              <a:t>Universitas 17 Agustus 1945 </a:t>
            </a:r>
            <a:r>
              <a:rPr lang="id-ID" b="1" dirty="0" smtClean="0">
                <a:solidFill>
                  <a:srgbClr val="C00000"/>
                </a:solidFill>
              </a:rPr>
              <a:t>Samarinda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sz="6000" b="1" dirty="0" err="1" smtClean="0">
                <a:solidFill>
                  <a:srgbClr val="0070C0"/>
                </a:solidFill>
              </a:rPr>
              <a:t>Visi</a:t>
            </a:r>
            <a:r>
              <a:rPr lang="en-US" sz="6000" b="1" dirty="0" smtClean="0">
                <a:solidFill>
                  <a:srgbClr val="0070C0"/>
                </a:solidFill>
              </a:rPr>
              <a:t> </a:t>
            </a:r>
            <a:r>
              <a:rPr lang="en-US" sz="6000" b="1" dirty="0" err="1" smtClean="0">
                <a:solidFill>
                  <a:srgbClr val="0070C0"/>
                </a:solidFill>
              </a:rPr>
              <a:t>dan</a:t>
            </a:r>
            <a:r>
              <a:rPr lang="en-US" sz="6000" b="1" dirty="0" smtClean="0">
                <a:solidFill>
                  <a:srgbClr val="0070C0"/>
                </a:solidFill>
              </a:rPr>
              <a:t> </a:t>
            </a:r>
            <a:r>
              <a:rPr lang="en-US" sz="6000" b="1" dirty="0" err="1" smtClean="0">
                <a:solidFill>
                  <a:srgbClr val="0070C0"/>
                </a:solidFill>
              </a:rPr>
              <a:t>Misi</a:t>
            </a:r>
            <a:endParaRPr lang="en-US" sz="6000" b="1" dirty="0" smtClean="0">
              <a:solidFill>
                <a:srgbClr val="0070C0"/>
              </a:solidFill>
            </a:endParaRPr>
          </a:p>
          <a:p>
            <a:r>
              <a:rPr lang="en-US" sz="4400" b="1" dirty="0" smtClean="0">
                <a:solidFill>
                  <a:srgbClr val="00B050"/>
                </a:solidFill>
              </a:rPr>
              <a:t>LPM</a:t>
            </a:r>
            <a:r>
              <a:rPr lang="en-US" sz="4400" dirty="0" smtClean="0"/>
              <a:t> </a:t>
            </a:r>
            <a:r>
              <a:rPr lang="en-US" sz="4400" dirty="0" smtClean="0">
                <a:solidFill>
                  <a:srgbClr val="C00000"/>
                </a:solidFill>
              </a:rPr>
              <a:t>UNTAG’45 SAMARINDA</a:t>
            </a:r>
          </a:p>
          <a:p>
            <a:endParaRPr lang="en-US" sz="4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sz="6000" b="1" dirty="0">
                <a:solidFill>
                  <a:srgbClr val="0070C0"/>
                </a:solidFill>
              </a:rPr>
              <a:t>Visi </a:t>
            </a:r>
            <a:endParaRPr lang="en-US" sz="60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1"/>
            <a:ext cx="8229600" cy="38862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id-ID" sz="4200" dirty="0"/>
              <a:t>Men</a:t>
            </a:r>
            <a:r>
              <a:rPr lang="en-US" sz="4200" dirty="0" err="1"/>
              <a:t>jadikan</a:t>
            </a:r>
            <a:r>
              <a:rPr lang="en-US" sz="4200" dirty="0"/>
              <a:t> </a:t>
            </a:r>
            <a:r>
              <a:rPr lang="id-ID" sz="4200" dirty="0"/>
              <a:t>Universitas 17 Agustus 1945 Samarinda </a:t>
            </a:r>
            <a:r>
              <a:rPr lang="en-US" sz="4200" dirty="0" err="1"/>
              <a:t>sebagai</a:t>
            </a:r>
            <a:r>
              <a:rPr lang="en-US" sz="4200" dirty="0"/>
              <a:t> </a:t>
            </a:r>
            <a:r>
              <a:rPr lang="en-US" sz="4200" dirty="0" err="1"/>
              <a:t>lembaga</a:t>
            </a:r>
            <a:r>
              <a:rPr lang="en-US" sz="4200" dirty="0"/>
              <a:t> </a:t>
            </a:r>
            <a:r>
              <a:rPr lang="en-US" sz="4200" dirty="0" err="1"/>
              <a:t>pendidikan</a:t>
            </a:r>
            <a:r>
              <a:rPr lang="en-US" sz="4200" dirty="0"/>
              <a:t> </a:t>
            </a:r>
            <a:r>
              <a:rPr lang="en-US" sz="4200" dirty="0" err="1"/>
              <a:t>tinggi</a:t>
            </a:r>
            <a:r>
              <a:rPr lang="en-US" sz="4200" dirty="0"/>
              <a:t> yang </a:t>
            </a:r>
            <a:r>
              <a:rPr lang="en-US" sz="4200" dirty="0" err="1"/>
              <a:t>terbaik</a:t>
            </a:r>
            <a:r>
              <a:rPr lang="en-US" sz="4200" dirty="0"/>
              <a:t> </a:t>
            </a:r>
            <a:r>
              <a:rPr lang="en-US" sz="4200" dirty="0" err="1"/>
              <a:t>dalam</a:t>
            </a:r>
            <a:r>
              <a:rPr lang="en-US" sz="4200" dirty="0"/>
              <a:t> </a:t>
            </a:r>
            <a:r>
              <a:rPr lang="en-US" sz="4200" dirty="0" err="1"/>
              <a:t>implementasi</a:t>
            </a:r>
            <a:r>
              <a:rPr lang="en-US" sz="4200" dirty="0"/>
              <a:t> </a:t>
            </a:r>
            <a:r>
              <a:rPr lang="en-US" sz="4200" dirty="0" err="1"/>
              <a:t>Sistem</a:t>
            </a:r>
            <a:r>
              <a:rPr lang="en-US" sz="4200" dirty="0"/>
              <a:t> </a:t>
            </a:r>
            <a:r>
              <a:rPr lang="en-US" sz="4200" dirty="0" err="1"/>
              <a:t>Penjaminan</a:t>
            </a:r>
            <a:r>
              <a:rPr lang="en-US" sz="4200" dirty="0"/>
              <a:t> </a:t>
            </a:r>
            <a:r>
              <a:rPr lang="en-US" sz="4200" dirty="0" err="1"/>
              <a:t>Mutu</a:t>
            </a:r>
            <a:r>
              <a:rPr lang="en-US" sz="4200" dirty="0"/>
              <a:t> </a:t>
            </a:r>
            <a:r>
              <a:rPr lang="en-US" sz="4200" dirty="0" err="1"/>
              <a:t>Perguruan</a:t>
            </a:r>
            <a:r>
              <a:rPr lang="en-US" sz="4200" dirty="0"/>
              <a:t> </a:t>
            </a:r>
            <a:r>
              <a:rPr lang="en-US" sz="4200" dirty="0" err="1"/>
              <a:t>Tinggi</a:t>
            </a:r>
            <a:r>
              <a:rPr lang="en-US" sz="4200" dirty="0"/>
              <a:t> </a:t>
            </a:r>
            <a:r>
              <a:rPr lang="en-US" sz="4200" dirty="0" err="1"/>
              <a:t>diwilayah</a:t>
            </a:r>
            <a:r>
              <a:rPr lang="en-US" sz="4200" dirty="0"/>
              <a:t> Kalimantan </a:t>
            </a:r>
            <a:r>
              <a:rPr lang="en-US" sz="4200" dirty="0" err="1"/>
              <a:t>pada</a:t>
            </a:r>
            <a:r>
              <a:rPr lang="en-US" sz="4200" dirty="0"/>
              <a:t> </a:t>
            </a:r>
            <a:r>
              <a:rPr lang="en-US" sz="4200" dirty="0" err="1"/>
              <a:t>Tahun</a:t>
            </a:r>
            <a:r>
              <a:rPr lang="en-US" sz="4200" dirty="0"/>
              <a:t> </a:t>
            </a:r>
            <a:r>
              <a:rPr lang="en-US" sz="4200" dirty="0" smtClean="0"/>
              <a:t>2020.</a:t>
            </a:r>
            <a:endParaRPr lang="en-US" sz="4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sz="6000" b="1" dirty="0">
                <a:solidFill>
                  <a:srgbClr val="0070C0"/>
                </a:solidFill>
              </a:rPr>
              <a:t>Misi </a:t>
            </a:r>
            <a:r>
              <a:rPr lang="en-US" sz="6000" b="1" dirty="0" smtClean="0">
                <a:solidFill>
                  <a:srgbClr val="0070C0"/>
                </a:solidFill>
              </a:rPr>
              <a:t>(1)</a:t>
            </a:r>
            <a:endParaRPr lang="en-US" sz="60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id-ID" dirty="0"/>
              <a:t>Meningkatkan reputasi dan akreditasi institusi dalam bidang Pendidikan, Penelitian dan Pengabdian kepada Masyarakat.</a:t>
            </a:r>
            <a:endParaRPr lang="en-US" dirty="0"/>
          </a:p>
          <a:p>
            <a:pPr lvl="0"/>
            <a:r>
              <a:rPr lang="id-ID" dirty="0"/>
              <a:t>Menjamin pelaksanaan Sistem Penjaminan Mutu Internal (SPMI) di seluruh fakultas dan program studi.</a:t>
            </a:r>
            <a:endParaRPr lang="en-US" dirty="0"/>
          </a:p>
          <a:p>
            <a:pPr lvl="0"/>
            <a:r>
              <a:rPr lang="id-ID" dirty="0"/>
              <a:t>Menjamin mutu pendidikan, penelitian dan pengabdian kepada masyarakat bersama dengan unsur pelaksana universitas yang lain.</a:t>
            </a:r>
            <a:endParaRPr lang="en-US" dirty="0"/>
          </a:p>
          <a:p>
            <a:pPr lvl="0"/>
            <a:r>
              <a:rPr lang="id-ID" dirty="0"/>
              <a:t>Mengawal pelaksanaan akreditasi program studi diseluruh fakultas/program studi di lingkungan Universitas 17 Agustus 11945 Samarinda.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sz="6000" b="1" dirty="0" smtClean="0">
                <a:solidFill>
                  <a:srgbClr val="0070C0"/>
                </a:solidFill>
              </a:rPr>
              <a:t>Misi </a:t>
            </a:r>
            <a:r>
              <a:rPr lang="en-US" sz="6000" b="1" dirty="0" smtClean="0">
                <a:solidFill>
                  <a:srgbClr val="0070C0"/>
                </a:solidFill>
              </a:rPr>
              <a:t>(2)</a:t>
            </a:r>
            <a:endParaRPr lang="en-US" sz="60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id-ID" dirty="0"/>
              <a:t>Melakukan koordinasi dan pengembangan Sistem Informasi Penjaminan Mutu Internal (SIPMI). </a:t>
            </a:r>
            <a:endParaRPr lang="en-US" dirty="0"/>
          </a:p>
          <a:p>
            <a:pPr lvl="0"/>
            <a:r>
              <a:rPr lang="id-ID" dirty="0"/>
              <a:t>Melaksanakan kerjasama dengan unit kerja lain di lingkungan Universitas 17 Agustus 1945 Samarinda untuk peningkatan mutu sumberdaya, tatakelola dan layanan.</a:t>
            </a:r>
            <a:endParaRPr lang="en-US" dirty="0"/>
          </a:p>
          <a:p>
            <a:pPr lvl="0"/>
            <a:r>
              <a:rPr lang="en-US" dirty="0" err="1"/>
              <a:t>Melakukan</a:t>
            </a:r>
            <a:r>
              <a:rPr lang="en-US" dirty="0"/>
              <a:t> benchmarking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meningkatkan</a:t>
            </a:r>
            <a:r>
              <a:rPr lang="en-US" dirty="0"/>
              <a:t> </a:t>
            </a:r>
            <a:r>
              <a:rPr lang="en-US" dirty="0" err="1"/>
              <a:t>kualitas</a:t>
            </a:r>
            <a:r>
              <a:rPr lang="en-US" dirty="0"/>
              <a:t> </a:t>
            </a:r>
            <a:r>
              <a:rPr lang="en-US" dirty="0" err="1"/>
              <a:t>manajemen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universitas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b="1" dirty="0">
                <a:solidFill>
                  <a:srgbClr val="0070C0"/>
                </a:solidFill>
              </a:rPr>
              <a:t>Tujuan dan </a:t>
            </a:r>
            <a:r>
              <a:rPr lang="id-ID" b="1" dirty="0" smtClean="0">
                <a:solidFill>
                  <a:srgbClr val="0070C0"/>
                </a:solidFill>
              </a:rPr>
              <a:t>Sasaran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24400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M</a:t>
            </a:r>
            <a:r>
              <a:rPr lang="id-ID" dirty="0"/>
              <a:t>emberikan layanan terbaik untuk </a:t>
            </a:r>
            <a:r>
              <a:rPr lang="en-US" dirty="0" err="1"/>
              <a:t>mencapai</a:t>
            </a:r>
            <a:r>
              <a:rPr lang="en-US" dirty="0"/>
              <a:t> 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seluruh</a:t>
            </a:r>
            <a:r>
              <a:rPr lang="en-US" dirty="0"/>
              <a:t> </a:t>
            </a:r>
            <a:r>
              <a:rPr lang="en-US" i="1" dirty="0"/>
              <a:t>stakeholder</a:t>
            </a:r>
            <a:r>
              <a:rPr lang="id-ID" dirty="0"/>
              <a:t> melalui peningkatan efektifitas Sistem Manajemen Mutu secara berkelanjutan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Terbangunnya</a:t>
            </a:r>
            <a:r>
              <a:rPr lang="en-US" dirty="0"/>
              <a:t> </a:t>
            </a:r>
            <a:r>
              <a:rPr lang="en-US" b="1" dirty="0" err="1"/>
              <a:t>budaya</a:t>
            </a:r>
            <a:r>
              <a:rPr lang="en-US" b="1" dirty="0"/>
              <a:t> </a:t>
            </a:r>
            <a:r>
              <a:rPr lang="en-US" b="1" dirty="0" err="1"/>
              <a:t>mutu</a:t>
            </a:r>
            <a:r>
              <a:rPr lang="en-US" b="1" dirty="0"/>
              <a:t> </a:t>
            </a:r>
            <a:r>
              <a:rPr lang="en-US" dirty="0" err="1"/>
              <a:t>dilingkungan</a:t>
            </a:r>
            <a:r>
              <a:rPr lang="en-US" dirty="0"/>
              <a:t> </a:t>
            </a:r>
            <a:r>
              <a:rPr lang="id-ID" dirty="0"/>
              <a:t>Universitas 17 Agustus 1945 Samarinda, </a:t>
            </a:r>
            <a:r>
              <a:rPr lang="en-US" dirty="0"/>
              <a:t>agar </a:t>
            </a:r>
            <a:r>
              <a:rPr lang="en-US" dirty="0" err="1"/>
              <a:t>tercapai</a:t>
            </a:r>
            <a:r>
              <a:rPr lang="en-US" dirty="0"/>
              <a:t> </a:t>
            </a:r>
            <a:r>
              <a:rPr lang="en-US" dirty="0" err="1"/>
              <a:t>sasara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harapan</a:t>
            </a:r>
            <a:r>
              <a:rPr lang="en-US" dirty="0"/>
              <a:t> </a:t>
            </a:r>
            <a:r>
              <a:rPr lang="en-US" i="1" dirty="0"/>
              <a:t>stakeholder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Terbangunnya</a:t>
            </a:r>
            <a:r>
              <a:rPr lang="en-US" dirty="0"/>
              <a:t> </a:t>
            </a:r>
            <a:r>
              <a:rPr lang="id-ID" dirty="0"/>
              <a:t>Sistem Penjaminan Mutu Internal (SPMI) yang unggul di tingkat lokal dan nasional serta dikenal di tingkat internasional.</a:t>
            </a:r>
            <a:endParaRPr lang="en-US" dirty="0"/>
          </a:p>
          <a:p>
            <a:pPr lvl="0"/>
            <a:r>
              <a:rPr lang="en-US" dirty="0" err="1"/>
              <a:t>Lembaga</a:t>
            </a:r>
            <a:r>
              <a:rPr lang="en-US" dirty="0"/>
              <a:t> </a:t>
            </a:r>
            <a:r>
              <a:rPr lang="id-ID" dirty="0"/>
              <a:t>Penjaminan Mutu </a:t>
            </a:r>
            <a:r>
              <a:rPr lang="en-US" dirty="0"/>
              <a:t>(LPM) </a:t>
            </a:r>
            <a:r>
              <a:rPr lang="id-ID" dirty="0"/>
              <a:t>Universitas 17 Agustus 1945 Samarinda bersama dengan unit kerja lain meningkatkan mutu sumberdaya, tatakelola dan layanan</a:t>
            </a:r>
            <a:r>
              <a:rPr lang="id-ID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b="1" dirty="0">
                <a:solidFill>
                  <a:srgbClr val="0070C0"/>
                </a:solidFill>
              </a:rPr>
              <a:t>Kebijakan </a:t>
            </a:r>
            <a:r>
              <a:rPr lang="id-ID" b="1" dirty="0" smtClean="0">
                <a:solidFill>
                  <a:srgbClr val="0070C0"/>
                </a:solidFill>
              </a:rPr>
              <a:t>Mutu</a:t>
            </a:r>
            <a:r>
              <a:rPr lang="en-US" b="1" dirty="0" smtClean="0">
                <a:solidFill>
                  <a:srgbClr val="0070C0"/>
                </a:solidFill>
              </a:rPr>
              <a:t> (1)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4953000"/>
          </a:xfrm>
        </p:spPr>
        <p:txBody>
          <a:bodyPr>
            <a:noAutofit/>
          </a:bodyPr>
          <a:lstStyle/>
          <a:p>
            <a:pPr lvl="0"/>
            <a:r>
              <a:rPr lang="en-US" dirty="0" err="1"/>
              <a:t>Lembaga</a:t>
            </a:r>
            <a:r>
              <a:rPr lang="en-US" dirty="0"/>
              <a:t> </a:t>
            </a:r>
            <a:r>
              <a:rPr lang="id-ID" dirty="0"/>
              <a:t>Penjaminan Mutu Universitas 17 Agustus 1945 Samarinda</a:t>
            </a:r>
            <a:r>
              <a:rPr lang="en-US" dirty="0"/>
              <a:t> yang </a:t>
            </a:r>
            <a:r>
              <a:rPr lang="en-US" dirty="0" err="1"/>
              <a:t>selanjutnya</a:t>
            </a:r>
            <a:r>
              <a:rPr lang="en-US" dirty="0"/>
              <a:t> </a:t>
            </a:r>
            <a:r>
              <a:rPr lang="en-US" dirty="0" err="1"/>
              <a:t>disebut</a:t>
            </a:r>
            <a:r>
              <a:rPr lang="en-US" dirty="0"/>
              <a:t> LPM UNTAG’45 </a:t>
            </a:r>
            <a:r>
              <a:rPr lang="en-US" dirty="0" err="1"/>
              <a:t>Samarinda</a:t>
            </a:r>
            <a:r>
              <a:rPr lang="en-US" dirty="0"/>
              <a:t>, </a:t>
            </a:r>
            <a:r>
              <a:rPr lang="en-US" dirty="0" smtClean="0"/>
              <a:t> </a:t>
            </a:r>
            <a:r>
              <a:rPr lang="id-ID" dirty="0" smtClean="0"/>
              <a:t>berperan </a:t>
            </a:r>
            <a:r>
              <a:rPr lang="id-ID" dirty="0"/>
              <a:t>aktif dalam implementasi </a:t>
            </a:r>
            <a:r>
              <a:rPr lang="en-US" dirty="0"/>
              <a:t>SPM-PT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lingkungan</a:t>
            </a:r>
            <a:r>
              <a:rPr lang="en-US" dirty="0"/>
              <a:t> </a:t>
            </a:r>
            <a:r>
              <a:rPr lang="id-ID" dirty="0"/>
              <a:t>Universitas 17 Agustus 1945 Samarinda.</a:t>
            </a:r>
            <a:endParaRPr lang="en-US" dirty="0"/>
          </a:p>
          <a:p>
            <a:pPr lvl="0"/>
            <a:r>
              <a:rPr lang="en-US" dirty="0"/>
              <a:t>LPM UNTAG’</a:t>
            </a:r>
            <a:r>
              <a:rPr lang="id-ID" dirty="0"/>
              <a:t>45 Samarinda</a:t>
            </a:r>
            <a:r>
              <a:rPr lang="en-US" dirty="0"/>
              <a:t>,</a:t>
            </a:r>
            <a:r>
              <a:rPr lang="id-ID" dirty="0"/>
              <a:t> memberikan layanan terbaik dan kepuasan kepada </a:t>
            </a:r>
            <a:r>
              <a:rPr lang="en-US" dirty="0" err="1"/>
              <a:t>seluruh</a:t>
            </a:r>
            <a:r>
              <a:rPr lang="en-US" dirty="0"/>
              <a:t> </a:t>
            </a:r>
            <a:r>
              <a:rPr lang="en-US" i="1" dirty="0"/>
              <a:t>stakeholder </a:t>
            </a:r>
            <a:r>
              <a:rPr lang="id-ID" dirty="0"/>
              <a:t>melalui peningkatan efektifitas Sistem Manajemen Mutu secara berkelanjutan</a:t>
            </a:r>
            <a:r>
              <a:rPr lang="id-ID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b="1" dirty="0">
                <a:solidFill>
                  <a:schemeClr val="accent1">
                    <a:lumMod val="75000"/>
                  </a:schemeClr>
                </a:solidFill>
              </a:rPr>
              <a:t>Kebijakan </a:t>
            </a:r>
            <a:r>
              <a:rPr lang="id-ID" b="1" dirty="0" smtClean="0">
                <a:solidFill>
                  <a:schemeClr val="accent1">
                    <a:lumMod val="75000"/>
                  </a:schemeClr>
                </a:solidFill>
              </a:rPr>
              <a:t>Mutu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(2)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 smtClean="0"/>
              <a:t>LPM </a:t>
            </a:r>
            <a:r>
              <a:rPr lang="en-US" dirty="0"/>
              <a:t>UNTAG’</a:t>
            </a:r>
            <a:r>
              <a:rPr lang="id-ID" dirty="0"/>
              <a:t>45 Samarinda berperan aktif dalam pemenuhan standar </a:t>
            </a:r>
            <a:r>
              <a:rPr lang="en-US" dirty="0" err="1"/>
              <a:t>nasional</a:t>
            </a:r>
            <a:r>
              <a:rPr lang="en-US" dirty="0"/>
              <a:t> </a:t>
            </a:r>
            <a:r>
              <a:rPr lang="id-ID" dirty="0"/>
              <a:t>mutu pendidikan, penelitian dan pengabdian kepada masyarakat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amanat</a:t>
            </a:r>
            <a:r>
              <a:rPr lang="en-US" dirty="0"/>
              <a:t> </a:t>
            </a:r>
            <a:r>
              <a:rPr lang="en-US" dirty="0" err="1"/>
              <a:t>Undang-undang</a:t>
            </a:r>
            <a:r>
              <a:rPr lang="en-US" dirty="0"/>
              <a:t> No.12  </a:t>
            </a:r>
            <a:r>
              <a:rPr lang="en-US" dirty="0" err="1"/>
              <a:t>Tahun</a:t>
            </a:r>
            <a:r>
              <a:rPr lang="en-US" dirty="0"/>
              <a:t> 2012</a:t>
            </a:r>
            <a:r>
              <a:rPr lang="en-US" dirty="0" smtClean="0"/>
              <a:t>.</a:t>
            </a:r>
          </a:p>
          <a:p>
            <a:r>
              <a:rPr lang="en-US" dirty="0" smtClean="0"/>
              <a:t>LPM UNTAG’</a:t>
            </a:r>
            <a:r>
              <a:rPr lang="id-ID" dirty="0" smtClean="0"/>
              <a:t>45 Samarinda bertekad mengembangkan Sistem Penjaminan Mutu Internal (SPMI)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konsisten</a:t>
            </a:r>
            <a:r>
              <a:rPr lang="en-US" dirty="0" smtClean="0"/>
              <a:t> </a:t>
            </a:r>
            <a:r>
              <a:rPr lang="id-ID" dirty="0" smtClean="0"/>
              <a:t>dan </a:t>
            </a:r>
            <a:r>
              <a:rPr lang="en-US" dirty="0" err="1" smtClean="0"/>
              <a:t>berkelanjutan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mencapai</a:t>
            </a:r>
            <a:r>
              <a:rPr lang="en-US" dirty="0" smtClean="0"/>
              <a:t> </a:t>
            </a:r>
            <a:r>
              <a:rPr lang="en-US" dirty="0" err="1" smtClean="0"/>
              <a:t>sasaran</a:t>
            </a:r>
            <a:r>
              <a:rPr lang="en-US" dirty="0" smtClean="0"/>
              <a:t> </a:t>
            </a:r>
            <a:r>
              <a:rPr lang="en-US" dirty="0" err="1" smtClean="0"/>
              <a:t>mutu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standar</a:t>
            </a:r>
            <a:r>
              <a:rPr lang="en-US" dirty="0" smtClean="0"/>
              <a:t> BAN-PT </a:t>
            </a:r>
            <a:r>
              <a:rPr lang="id-ID" dirty="0" smtClean="0"/>
              <a:t>(SPME).</a:t>
            </a:r>
            <a:endParaRPr lang="en-US" dirty="0" smtClean="0"/>
          </a:p>
          <a:p>
            <a:pPr lvl="0"/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b="1" dirty="0">
                <a:solidFill>
                  <a:schemeClr val="accent1">
                    <a:lumMod val="75000"/>
                  </a:schemeClr>
                </a:solidFill>
              </a:rPr>
              <a:t>Kebijakan </a:t>
            </a:r>
            <a:r>
              <a:rPr lang="id-ID" b="1" dirty="0" smtClean="0">
                <a:solidFill>
                  <a:schemeClr val="accent1">
                    <a:lumMod val="75000"/>
                  </a:schemeClr>
                </a:solidFill>
              </a:rPr>
              <a:t>Mutu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 (3)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8956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LPM </a:t>
            </a:r>
            <a:r>
              <a:rPr lang="en-US" dirty="0"/>
              <a:t>UNTAG’</a:t>
            </a:r>
            <a:r>
              <a:rPr lang="id-ID" dirty="0"/>
              <a:t>45 Samarinda bersama unit kerja lain di lingkungan Universitas 17 Agustus 1945 Samarinda bertekad  meningkatkan mutu </a:t>
            </a:r>
            <a:r>
              <a:rPr lang="en-US" dirty="0" err="1"/>
              <a:t>sarana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prasarana</a:t>
            </a:r>
            <a:r>
              <a:rPr lang="en-US" dirty="0"/>
              <a:t>, </a:t>
            </a:r>
            <a:r>
              <a:rPr lang="id-ID" dirty="0"/>
              <a:t>sumberdaya, </a:t>
            </a:r>
            <a:r>
              <a:rPr lang="id-ID" dirty="0" smtClean="0"/>
              <a:t>tata</a:t>
            </a:r>
            <a:r>
              <a:rPr lang="en-US" dirty="0" smtClean="0"/>
              <a:t> </a:t>
            </a:r>
            <a:r>
              <a:rPr lang="id-ID" dirty="0" smtClean="0"/>
              <a:t>kelola </a:t>
            </a:r>
            <a:r>
              <a:rPr lang="id-ID" dirty="0"/>
              <a:t>dan layanan.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solidFill>
                  <a:srgbClr val="0070C0"/>
                </a:solidFill>
              </a:rPr>
              <a:t>TERIMA KASIH</a:t>
            </a:r>
          </a:p>
          <a:p>
            <a:endParaRPr lang="en-US" sz="4400" dirty="0"/>
          </a:p>
          <a:p>
            <a:pPr>
              <a:buNone/>
            </a:pPr>
            <a:endParaRPr lang="en-US" sz="4400" dirty="0" smtClean="0"/>
          </a:p>
          <a:p>
            <a:pPr>
              <a:buNone/>
            </a:pPr>
            <a:endParaRPr lang="en-US" sz="4400" dirty="0"/>
          </a:p>
          <a:p>
            <a:endParaRPr lang="en-US" sz="4400" dirty="0" smtClean="0"/>
          </a:p>
          <a:p>
            <a:pPr algn="r"/>
            <a:r>
              <a:rPr lang="en-US" sz="4400" b="1" dirty="0" smtClean="0">
                <a:solidFill>
                  <a:srgbClr val="00B050"/>
                </a:solidFill>
              </a:rPr>
              <a:t>LPM</a:t>
            </a:r>
            <a:r>
              <a:rPr lang="en-US" sz="4400" dirty="0" smtClean="0"/>
              <a:t> </a:t>
            </a:r>
            <a:r>
              <a:rPr lang="en-US" sz="4400" dirty="0" smtClean="0">
                <a:solidFill>
                  <a:srgbClr val="C00000"/>
                </a:solidFill>
              </a:rPr>
              <a:t>UNTAG’45 </a:t>
            </a:r>
            <a:r>
              <a:rPr lang="en-US" sz="4400" dirty="0" err="1" smtClean="0">
                <a:solidFill>
                  <a:srgbClr val="C00000"/>
                </a:solidFill>
              </a:rPr>
              <a:t>Samarinda</a:t>
            </a:r>
            <a:endParaRPr lang="en-US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375</Words>
  <Application>Microsoft Office PowerPoint</Application>
  <PresentationFormat>On-screen Show (4:3)</PresentationFormat>
  <Paragraphs>33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Universitas 17 Agustus 1945 Samarinda</vt:lpstr>
      <vt:lpstr>Visi </vt:lpstr>
      <vt:lpstr>Misi (1)</vt:lpstr>
      <vt:lpstr>Misi (2)</vt:lpstr>
      <vt:lpstr>Tujuan dan Sasaran</vt:lpstr>
      <vt:lpstr>Kebijakan Mutu (1)</vt:lpstr>
      <vt:lpstr>Kebijakan Mutu (2)</vt:lpstr>
      <vt:lpstr>Kebijakan Mutu (3)</vt:lpstr>
      <vt:lpstr>Slide 9</vt:lpstr>
    </vt:vector>
  </TitlesOfParts>
  <Company>MyCompany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Universitas 17 Agustus 1945 Samarinda</dc:title>
  <dc:creator>Customer</dc:creator>
  <cp:lastModifiedBy>Customer</cp:lastModifiedBy>
  <cp:revision>3</cp:revision>
  <dcterms:created xsi:type="dcterms:W3CDTF">2016-02-16T15:29:40Z</dcterms:created>
  <dcterms:modified xsi:type="dcterms:W3CDTF">2016-05-17T04:05:28Z</dcterms:modified>
</cp:coreProperties>
</file>